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49"/>
  </p:notesMasterIdLst>
  <p:handoutMasterIdLst>
    <p:handoutMasterId r:id="rId50"/>
  </p:handoutMasterIdLst>
  <p:sldIdLst>
    <p:sldId id="944" r:id="rId2"/>
    <p:sldId id="529" r:id="rId3"/>
    <p:sldId id="792" r:id="rId4"/>
    <p:sldId id="587" r:id="rId5"/>
    <p:sldId id="914" r:id="rId6"/>
    <p:sldId id="615" r:id="rId7"/>
    <p:sldId id="793" r:id="rId8"/>
    <p:sldId id="872" r:id="rId9"/>
    <p:sldId id="591" r:id="rId10"/>
    <p:sldId id="915" r:id="rId11"/>
    <p:sldId id="796" r:id="rId12"/>
    <p:sldId id="797" r:id="rId13"/>
    <p:sldId id="881" r:id="rId14"/>
    <p:sldId id="799" r:id="rId15"/>
    <p:sldId id="888" r:id="rId16"/>
    <p:sldId id="889" r:id="rId17"/>
    <p:sldId id="890" r:id="rId18"/>
    <p:sldId id="800" r:id="rId19"/>
    <p:sldId id="891" r:id="rId20"/>
    <p:sldId id="801" r:id="rId21"/>
    <p:sldId id="892" r:id="rId22"/>
    <p:sldId id="802" r:id="rId23"/>
    <p:sldId id="898" r:id="rId24"/>
    <p:sldId id="805" r:id="rId25"/>
    <p:sldId id="941" r:id="rId26"/>
    <p:sldId id="916" r:id="rId27"/>
    <p:sldId id="917" r:id="rId28"/>
    <p:sldId id="940" r:id="rId29"/>
    <p:sldId id="903" r:id="rId30"/>
    <p:sldId id="918" r:id="rId31"/>
    <p:sldId id="919" r:id="rId32"/>
    <p:sldId id="904" r:id="rId33"/>
    <p:sldId id="920" r:id="rId34"/>
    <p:sldId id="921" r:id="rId35"/>
    <p:sldId id="923" r:id="rId36"/>
    <p:sldId id="906" r:id="rId37"/>
    <p:sldId id="942" r:id="rId38"/>
    <p:sldId id="924" r:id="rId39"/>
    <p:sldId id="907" r:id="rId40"/>
    <p:sldId id="925" r:id="rId41"/>
    <p:sldId id="926" r:id="rId42"/>
    <p:sldId id="936" r:id="rId43"/>
    <p:sldId id="927" r:id="rId44"/>
    <p:sldId id="928" r:id="rId45"/>
    <p:sldId id="929" r:id="rId46"/>
    <p:sldId id="930" r:id="rId47"/>
    <p:sldId id="943" r:id="rId48"/>
  </p:sldIdLst>
  <p:sldSz cx="9144000" cy="6858000" type="screen4x3"/>
  <p:notesSz cx="6858000" cy="9144000"/>
  <p:custDataLst>
    <p:tags r:id="rId51"/>
  </p:custDataLst>
  <p:defaultTextStyle>
    <a:defPPr>
      <a:defRPr lang="en-CA"/>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40">
          <p15:clr>
            <a:srgbClr val="A4A3A4"/>
          </p15:clr>
        </p15:guide>
        <p15:guide id="2" pos="2880">
          <p15:clr>
            <a:srgbClr val="A4A3A4"/>
          </p15:clr>
        </p15:guide>
        <p15:guide id="3" orient="horz" pos="432">
          <p15:clr>
            <a:srgbClr val="A4A3A4"/>
          </p15:clr>
        </p15:guide>
        <p15:guide id="4" orient="horz" pos="720">
          <p15:clr>
            <a:srgbClr val="A4A3A4"/>
          </p15:clr>
        </p15:guide>
        <p15:guide id="5" orient="horz" pos="1104">
          <p15:clr>
            <a:srgbClr val="A4A3A4"/>
          </p15:clr>
        </p15:guide>
        <p15:guide id="6" orient="horz" pos="2016">
          <p15:clr>
            <a:srgbClr val="A4A3A4"/>
          </p15:clr>
        </p15:guide>
        <p15:guide id="7" pos="288">
          <p15:clr>
            <a:srgbClr val="A4A3A4"/>
          </p15:clr>
        </p15:guide>
        <p15:guide id="8"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a:srgbClr val="00468F"/>
    <a:srgbClr val="000000"/>
    <a:srgbClr val="FF6600"/>
    <a:srgbClr val="E50030"/>
    <a:srgbClr val="3333CC"/>
    <a:srgbClr val="FF3300"/>
    <a:srgbClr val="00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43" autoAdjust="0"/>
    <p:restoredTop sz="50881" autoAdjust="0"/>
  </p:normalViewPr>
  <p:slideViewPr>
    <p:cSldViewPr snapToGrid="0">
      <p:cViewPr varScale="1">
        <p:scale>
          <a:sx n="54" d="100"/>
          <a:sy n="54" d="100"/>
        </p:scale>
        <p:origin x="3672" y="72"/>
      </p:cViewPr>
      <p:guideLst>
        <p:guide orient="horz" pos="240"/>
        <p:guide pos="2880"/>
        <p:guide orient="horz" pos="432"/>
        <p:guide orient="horz" pos="720"/>
        <p:guide orient="horz" pos="1104"/>
        <p:guide orient="horz" pos="2016"/>
        <p:guide pos="288"/>
        <p:guide pos="5472"/>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3" d="100"/>
          <a:sy n="83" d="100"/>
        </p:scale>
        <p:origin x="39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21.xml"/><Relationship Id="rId13" Type="http://schemas.openxmlformats.org/officeDocument/2006/relationships/slide" Target="slides/slide31.xml"/><Relationship Id="rId3" Type="http://schemas.openxmlformats.org/officeDocument/2006/relationships/slide" Target="slides/slide10.xml"/><Relationship Id="rId7" Type="http://schemas.openxmlformats.org/officeDocument/2006/relationships/slide" Target="slides/slide19.xml"/><Relationship Id="rId12" Type="http://schemas.openxmlformats.org/officeDocument/2006/relationships/slide" Target="slides/slide30.xml"/><Relationship Id="rId17" Type="http://schemas.openxmlformats.org/officeDocument/2006/relationships/slide" Target="slides/slide43.xml"/><Relationship Id="rId2" Type="http://schemas.openxmlformats.org/officeDocument/2006/relationships/slide" Target="slides/slide8.xml"/><Relationship Id="rId16" Type="http://schemas.openxmlformats.org/officeDocument/2006/relationships/slide" Target="slides/slide41.xml"/><Relationship Id="rId1" Type="http://schemas.openxmlformats.org/officeDocument/2006/relationships/slide" Target="slides/slide5.xml"/><Relationship Id="rId6" Type="http://schemas.openxmlformats.org/officeDocument/2006/relationships/slide" Target="slides/slide17.xml"/><Relationship Id="rId11" Type="http://schemas.openxmlformats.org/officeDocument/2006/relationships/slide" Target="slides/slide27.xml"/><Relationship Id="rId5" Type="http://schemas.openxmlformats.org/officeDocument/2006/relationships/slide" Target="slides/slide15.xml"/><Relationship Id="rId15" Type="http://schemas.openxmlformats.org/officeDocument/2006/relationships/slide" Target="slides/slide39.xml"/><Relationship Id="rId10" Type="http://schemas.openxmlformats.org/officeDocument/2006/relationships/slide" Target="slides/slide26.xml"/><Relationship Id="rId4" Type="http://schemas.openxmlformats.org/officeDocument/2006/relationships/slide" Target="slides/slide13.xml"/><Relationship Id="rId9" Type="http://schemas.openxmlformats.org/officeDocument/2006/relationships/slide" Target="slides/slide23.xml"/><Relationship Id="rId14"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ea typeface="+mn-ea"/>
                <a:cs typeface="+mn-cs"/>
              </a:defRPr>
            </a:lvl1pPr>
          </a:lstStyle>
          <a:p>
            <a:pPr>
              <a:defRPr/>
            </a:pPr>
            <a:endParaRPr lang="en-CA" altLang="en-US" dirty="0"/>
          </a:p>
        </p:txBody>
      </p:sp>
      <p:sp>
        <p:nvSpPr>
          <p:cNvPr id="604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ea typeface="+mn-ea"/>
                <a:cs typeface="+mn-cs"/>
              </a:defRPr>
            </a:lvl1pPr>
          </a:lstStyle>
          <a:p>
            <a:pPr>
              <a:defRPr/>
            </a:pPr>
            <a:endParaRPr lang="en-CA" altLang="en-US" dirty="0"/>
          </a:p>
        </p:txBody>
      </p:sp>
      <p:sp>
        <p:nvSpPr>
          <p:cNvPr id="6042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ea typeface="+mn-ea"/>
                <a:cs typeface="+mn-cs"/>
              </a:defRPr>
            </a:lvl1pPr>
          </a:lstStyle>
          <a:p>
            <a:pPr>
              <a:defRPr/>
            </a:pPr>
            <a:endParaRPr lang="en-CA" altLang="en-US" dirty="0"/>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EB33537D-EEB2-48D4-9565-F76AAC13D700}" type="slidenum">
              <a:rPr lang="en-CA" altLang="en-US"/>
              <a:pPr>
                <a:defRPr/>
              </a:pPr>
              <a:t>‹#›</a:t>
            </a:fld>
            <a:endParaRPr lang="en-CA" altLang="en-US" dirty="0"/>
          </a:p>
        </p:txBody>
      </p:sp>
    </p:spTree>
    <p:extLst>
      <p:ext uri="{BB962C8B-B14F-4D97-AF65-F5344CB8AC3E}">
        <p14:creationId xmlns:p14="http://schemas.microsoft.com/office/powerpoint/2010/main" val="3617184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ea typeface="+mn-ea"/>
                <a:cs typeface="+mn-cs"/>
              </a:defRPr>
            </a:lvl1pPr>
          </a:lstStyle>
          <a:p>
            <a:pPr>
              <a:defRPr/>
            </a:pPr>
            <a:endParaRPr lang="en-CA" altLang="en-US" dirty="0"/>
          </a:p>
        </p:txBody>
      </p:sp>
      <p:sp>
        <p:nvSpPr>
          <p:cNvPr id="614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ea typeface="+mn-ea"/>
                <a:cs typeface="+mn-cs"/>
              </a:defRPr>
            </a:lvl1pPr>
          </a:lstStyle>
          <a:p>
            <a:pPr>
              <a:defRPr/>
            </a:pPr>
            <a:endParaRPr lang="en-CA" altLang="en-US" dirty="0"/>
          </a:p>
        </p:txBody>
      </p:sp>
      <p:sp>
        <p:nvSpPr>
          <p:cNvPr id="778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noProof="0"/>
              <a:t>Click to edit Master text styles</a:t>
            </a:r>
          </a:p>
          <a:p>
            <a:pPr lvl="1"/>
            <a:r>
              <a:rPr lang="en-CA" altLang="en-US" noProof="0"/>
              <a:t>Second level</a:t>
            </a:r>
          </a:p>
          <a:p>
            <a:pPr lvl="2"/>
            <a:r>
              <a:rPr lang="en-CA" altLang="en-US" noProof="0"/>
              <a:t>Third level</a:t>
            </a:r>
          </a:p>
          <a:p>
            <a:pPr lvl="3"/>
            <a:r>
              <a:rPr lang="en-CA" altLang="en-US" noProof="0"/>
              <a:t>Fourth level</a:t>
            </a:r>
          </a:p>
          <a:p>
            <a:pPr lvl="4"/>
            <a:r>
              <a:rPr lang="en-CA" altLang="en-US" noProof="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ea typeface="+mn-ea"/>
                <a:cs typeface="+mn-cs"/>
              </a:defRPr>
            </a:lvl1pPr>
          </a:lstStyle>
          <a:p>
            <a:pPr>
              <a:defRPr/>
            </a:pPr>
            <a:endParaRPr lang="en-CA" altLang="en-US" dirty="0"/>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5D4D00C4-F8F1-4487-9CF1-7359962F44CD}" type="slidenum">
              <a:rPr lang="en-CA" altLang="en-US"/>
              <a:pPr>
                <a:defRPr/>
              </a:pPr>
              <a:t>‹#›</a:t>
            </a:fld>
            <a:endParaRPr lang="en-CA" altLang="en-US" dirty="0"/>
          </a:p>
        </p:txBody>
      </p:sp>
    </p:spTree>
    <p:extLst>
      <p:ext uri="{BB962C8B-B14F-4D97-AF65-F5344CB8AC3E}">
        <p14:creationId xmlns:p14="http://schemas.microsoft.com/office/powerpoint/2010/main" val="27095427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6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267"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1268"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A9C7459-49B2-42E3-86E5-AFCBCFCB4C30}" type="slidenum">
              <a:rPr lang="en-CA" altLang="en-US" smtClean="0">
                <a:latin typeface="Tahoma" panose="020B0604030504040204" pitchFamily="34" charset="0"/>
              </a:rPr>
              <a:pPr>
                <a:spcBef>
                  <a:spcPct val="0"/>
                </a:spcBef>
              </a:pPr>
              <a:t>1</a:t>
            </a:fld>
            <a:endParaRPr lang="en-CA" altLang="en-US" dirty="0">
              <a:latin typeface="Tahoma" panose="020B060403050404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10</a:t>
            </a:fld>
            <a:endParaRPr lang="en-CA" altLang="en-US" dirty="0">
              <a:latin typeface="Tahoma" panose="020B060403050404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11</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12</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13</a:t>
            </a:fld>
            <a:endParaRPr lang="en-CA" altLang="en-US" dirty="0">
              <a:latin typeface="Tahoma" panose="020B060403050404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14</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15</a:t>
            </a:fld>
            <a:endParaRPr lang="en-CA" altLang="en-US" dirty="0">
              <a:latin typeface="Tahoma" panose="020B060403050404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16</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17</a:t>
            </a:fld>
            <a:endParaRPr lang="en-CA" altLang="en-US" dirty="0">
              <a:latin typeface="Tahoma" panose="020B060403050404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18</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19</a:t>
            </a:fld>
            <a:endParaRPr lang="en-CA" altLang="en-US" dirty="0">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683353D-1461-4F59-ADF8-DAFAD2718910}" type="slidenum">
              <a:rPr lang="en-CA" altLang="en-US" smtClean="0">
                <a:latin typeface="Tahoma" panose="020B0604030504040204" pitchFamily="34" charset="0"/>
              </a:rPr>
              <a:pPr eaLnBrk="1" hangingPunct="1">
                <a:spcBef>
                  <a:spcPct val="0"/>
                </a:spcBef>
                <a:defRPr/>
              </a:pPr>
              <a:t>2</a:t>
            </a:fld>
            <a:endParaRPr lang="en-CA" altLang="en-US" dirty="0">
              <a:latin typeface="Tahoma" panose="020B060403050404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sz="1600" dirty="0">
              <a:latin typeface="Times New Roman"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20</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21</a:t>
            </a:fld>
            <a:endParaRPr lang="en-CA" altLang="en-US" dirty="0">
              <a:latin typeface="Tahoma" panose="020B060403050404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22</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23</a:t>
            </a:fld>
            <a:endParaRPr lang="en-CA" altLang="en-US" dirty="0">
              <a:latin typeface="Tahoma" panose="020B060403050404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24</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25</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26</a:t>
            </a:fld>
            <a:endParaRPr lang="en-CA" altLang="en-US" dirty="0">
              <a:latin typeface="Tahoma" panose="020B060403050404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27</a:t>
            </a:fld>
            <a:endParaRPr lang="en-CA" altLang="en-US" dirty="0">
              <a:latin typeface="Tahoma" panose="020B060403050404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28</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29</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683353D-1461-4F59-ADF8-DAFAD2718910}" type="slidenum">
              <a:rPr lang="en-CA" altLang="en-US" smtClean="0">
                <a:latin typeface="Tahoma" panose="020B0604030504040204" pitchFamily="34" charset="0"/>
              </a:rPr>
              <a:pPr eaLnBrk="1" hangingPunct="1">
                <a:spcBef>
                  <a:spcPct val="0"/>
                </a:spcBef>
                <a:defRPr/>
              </a:pPr>
              <a:t>3</a:t>
            </a:fld>
            <a:endParaRPr lang="en-CA" altLang="en-US" dirty="0">
              <a:latin typeface="Tahoma" panose="020B060403050404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30</a:t>
            </a:fld>
            <a:endParaRPr lang="en-CA" altLang="en-US" dirty="0">
              <a:latin typeface="Tahoma" panose="020B060403050404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31</a:t>
            </a:fld>
            <a:endParaRPr lang="en-CA" altLang="en-US" dirty="0">
              <a:latin typeface="Tahoma" panose="020B060403050404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32</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33</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34</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35</a:t>
            </a:fld>
            <a:endParaRPr lang="en-CA" altLang="en-US" dirty="0">
              <a:latin typeface="Tahoma" panose="020B060403050404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36</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37</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38</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39</a:t>
            </a:fld>
            <a:endParaRPr lang="en-CA" altLang="en-US" dirty="0">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61B3DC1C-2F40-42CC-95FA-8443F8CC704D}" type="slidenum">
              <a:rPr lang="en-CA" altLang="en-US" smtClean="0">
                <a:latin typeface="Tahoma" panose="020B0604030504040204" pitchFamily="34" charset="0"/>
              </a:rPr>
              <a:pPr eaLnBrk="1" hangingPunct="1">
                <a:spcBef>
                  <a:spcPct val="0"/>
                </a:spcBef>
                <a:defRPr/>
              </a:pPr>
              <a:t>4</a:t>
            </a:fld>
            <a:endParaRPr lang="en-CA" altLang="en-US" dirty="0">
              <a:latin typeface="Tahoma" panose="020B0604030504040204"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lnSpc>
                <a:spcPct val="80000"/>
              </a:lnSpc>
              <a:defRPr/>
            </a:pPr>
            <a:endParaRPr lang="en-GB" sz="1600" dirty="0">
              <a:latin typeface="Times New Roman" charset="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40</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41</a:t>
            </a:fld>
            <a:endParaRPr lang="en-CA" altLang="en-US" dirty="0">
              <a:latin typeface="Tahoma" panose="020B060403050404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42</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43</a:t>
            </a:fld>
            <a:endParaRPr lang="en-CA" altLang="en-US" dirty="0">
              <a:latin typeface="Tahoma" panose="020B060403050404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44</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45</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46</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5</a:t>
            </a:fld>
            <a:endParaRPr lang="en-CA" altLang="en-US" dirty="0">
              <a:latin typeface="Tahoma" panose="020B060403050404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6</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4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7</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8</a:t>
            </a:fld>
            <a:endParaRPr lang="en-CA" altLang="en-US" dirty="0">
              <a:latin typeface="Tahoma" panose="020B060403050404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9</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7436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eaLnBrk="1" fontAlgn="auto" hangingPunct="1">
              <a:spcBef>
                <a:spcPts val="0"/>
              </a:spcBef>
              <a:spcAft>
                <a:spcPts val="0"/>
              </a:spcAft>
            </a:pPr>
            <a:endParaRPr lang="en-US" dirty="0">
              <a:solidFill>
                <a:prstClr val="black"/>
              </a:solidFill>
              <a:latin typeface="Arial"/>
            </a:endParaRPr>
          </a:p>
        </p:txBody>
      </p:sp>
      <p:sp>
        <p:nvSpPr>
          <p:cNvPr id="4" name="Date Placeholder 3"/>
          <p:cNvSpPr>
            <a:spLocks noGrp="1"/>
          </p:cNvSpPr>
          <p:nvPr>
            <p:ph type="dt" sz="half" idx="11"/>
          </p:nvPr>
        </p:nvSpPr>
        <p:spPr/>
        <p:txBody>
          <a:bodyPr/>
          <a:lstStyle/>
          <a:p>
            <a:pPr eaLnBrk="1" fontAlgn="auto" hangingPunct="1">
              <a:spcBef>
                <a:spcPts val="0"/>
              </a:spcBef>
              <a:spcAft>
                <a:spcPts val="0"/>
              </a:spcAft>
            </a:pPr>
            <a:fld id="{A9DF6EFB-3F44-496C-A842-1E0B3D3B975A}" type="datetimeFigureOut">
              <a:rPr lang="en-US" smtClean="0">
                <a:solidFill>
                  <a:prstClr val="white"/>
                </a:solidFill>
                <a:latin typeface="Arial"/>
              </a:rPr>
              <a:pPr eaLnBrk="1" fontAlgn="auto" hangingPunct="1">
                <a:spcBef>
                  <a:spcPts val="0"/>
                </a:spcBef>
                <a:spcAft>
                  <a:spcPts val="0"/>
                </a:spcAft>
              </a:pPr>
              <a:t>6/29/2021</a:t>
            </a:fld>
            <a:endParaRPr lang="en-US" dirty="0">
              <a:solidFill>
                <a:prstClr val="white"/>
              </a:solidFill>
              <a:latin typeface="Arial"/>
            </a:endParaRPr>
          </a:p>
        </p:txBody>
      </p:sp>
      <p:sp>
        <p:nvSpPr>
          <p:cNvPr id="5" name="Slide Number Placeholder 4"/>
          <p:cNvSpPr>
            <a:spLocks noGrp="1"/>
          </p:cNvSpPr>
          <p:nvPr>
            <p:ph type="sldNum" sz="quarter" idx="12"/>
          </p:nvPr>
        </p:nvSpPr>
        <p:spPr/>
        <p:txBody>
          <a:bodyPr/>
          <a:lstStyle/>
          <a:p>
            <a:pPr eaLnBrk="1" fontAlgn="auto" hangingPunct="1">
              <a:spcBef>
                <a:spcPts val="0"/>
              </a:spcBef>
              <a:spcAft>
                <a:spcPts val="0"/>
              </a:spcAft>
            </a:pPr>
            <a:fld id="{200B2350-5261-4F5C-9DF5-EF0D264FC8D2}" type="slidenum">
              <a:rPr lang="en-US" smtClean="0">
                <a:solidFill>
                  <a:prstClr val="white"/>
                </a:solidFill>
                <a:latin typeface="Arial"/>
              </a:rPr>
              <a:pPr eaLnBrk="1" fontAlgn="auto" hangingPunct="1">
                <a:spcBef>
                  <a:spcPts val="0"/>
                </a:spcBef>
                <a:spcAft>
                  <a:spcPts val="0"/>
                </a:spcAft>
              </a:pPr>
              <a:t>‹#›</a:t>
            </a:fld>
            <a:endParaRPr lang="en-US" dirty="0">
              <a:solidFill>
                <a:prstClr val="white"/>
              </a:solidFill>
              <a:latin typeface="Arial"/>
            </a:endParaRPr>
          </a:p>
        </p:txBody>
      </p:sp>
      <p:sp>
        <p:nvSpPr>
          <p:cNvPr id="7" name="Content Placeholder 6"/>
          <p:cNvSpPr>
            <a:spLocks noGrp="1"/>
          </p:cNvSpPr>
          <p:nvPr>
            <p:ph sz="quarter" idx="13"/>
          </p:nvPr>
        </p:nvSpPr>
        <p:spPr>
          <a:xfrm>
            <a:off x="457200" y="1600200"/>
            <a:ext cx="41148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457200" y="38100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5"/>
          </p:nvPr>
        </p:nvSpPr>
        <p:spPr>
          <a:xfrm>
            <a:off x="4800600" y="2209800"/>
            <a:ext cx="3886200" cy="2590800"/>
          </a:xfrm>
        </p:spPr>
        <p:txBody>
          <a:bodyPr/>
          <a:lstStyle/>
          <a:p>
            <a:endParaRPr lang="en-US" dirty="0"/>
          </a:p>
        </p:txBody>
      </p:sp>
    </p:spTree>
    <p:extLst>
      <p:ext uri="{BB962C8B-B14F-4D97-AF65-F5344CB8AC3E}">
        <p14:creationId xmlns:p14="http://schemas.microsoft.com/office/powerpoint/2010/main" val="396766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4038600" cy="4525963"/>
          </a:xfrm>
        </p:spPr>
        <p:txBody>
          <a:bodyPr/>
          <a:lstStyle>
            <a:lvl1pPr marL="457200" indent="-457200">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11" name="Content Placeholder 2"/>
          <p:cNvSpPr>
            <a:spLocks noGrp="1"/>
          </p:cNvSpPr>
          <p:nvPr>
            <p:ph idx="13"/>
          </p:nvPr>
        </p:nvSpPr>
        <p:spPr>
          <a:xfrm>
            <a:off x="4572000" y="1600200"/>
            <a:ext cx="4114800" cy="4525963"/>
          </a:xfrm>
        </p:spPr>
        <p:txBody>
          <a:bodyPr/>
          <a:lstStyle>
            <a:lvl1pPr marL="457200" indent="-457200">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2689117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prstClr val="black"/>
                </a:solidFill>
              </a:rPr>
              <a:pPr/>
              <a:t>6/29/2021</a:t>
            </a:fld>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prstClr val="black"/>
                </a:solidFill>
              </a:rPr>
              <a:pPr/>
              <a:t>‹#›</a:t>
            </a:fld>
            <a:endParaRPr lang="en-US" dirty="0">
              <a:solidFill>
                <a:prstClr val="black"/>
              </a:solidFill>
            </a:endParaRP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Content Placeholder 2"/>
          <p:cNvSpPr txBox="1">
            <a:spLocks/>
          </p:cNvSpPr>
          <p:nvPr userDrawn="1"/>
        </p:nvSpPr>
        <p:spPr>
          <a:xfrm>
            <a:off x="2805112" y="6400800"/>
            <a:ext cx="6110288" cy="276999"/>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
        <p:nvSpPr>
          <p:cNvPr id="9" name="Media Placeholder 8"/>
          <p:cNvSpPr>
            <a:spLocks noGrp="1"/>
          </p:cNvSpPr>
          <p:nvPr>
            <p:ph type="media" sz="quarter" idx="13"/>
          </p:nvPr>
        </p:nvSpPr>
        <p:spPr>
          <a:xfrm>
            <a:off x="1427820" y="1943530"/>
            <a:ext cx="6302068" cy="4108317"/>
          </a:xfrm>
        </p:spPr>
        <p:txBody>
          <a:bodyPr/>
          <a:lstStyle/>
          <a:p>
            <a:endParaRPr lang="en-IN" dirty="0"/>
          </a:p>
        </p:txBody>
      </p:sp>
    </p:spTree>
    <p:extLst>
      <p:ext uri="{BB962C8B-B14F-4D97-AF65-F5344CB8AC3E}">
        <p14:creationId xmlns:p14="http://schemas.microsoft.com/office/powerpoint/2010/main" val="966201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13265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04019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tx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41910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10" name="Content Placeholder 8"/>
          <p:cNvSpPr>
            <a:spLocks noGrp="1"/>
          </p:cNvSpPr>
          <p:nvPr>
            <p:ph sz="quarter" idx="15"/>
          </p:nvPr>
        </p:nvSpPr>
        <p:spPr>
          <a:xfrm>
            <a:off x="4648200" y="1628775"/>
            <a:ext cx="4038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p:txBody>
      </p:sp>
    </p:spTree>
    <p:extLst>
      <p:ext uri="{BB962C8B-B14F-4D97-AF65-F5344CB8AC3E}">
        <p14:creationId xmlns:p14="http://schemas.microsoft.com/office/powerpoint/2010/main" val="161918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ngle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8" name="Content Placeholder 7"/>
          <p:cNvSpPr>
            <a:spLocks noGrp="1"/>
          </p:cNvSpPr>
          <p:nvPr>
            <p:ph sz="quarter" idx="13"/>
          </p:nvPr>
        </p:nvSpPr>
        <p:spPr>
          <a:xfrm>
            <a:off x="1143000" y="2209800"/>
            <a:ext cx="6705600" cy="68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Content Placeholder 9"/>
          <p:cNvSpPr>
            <a:spLocks noGrp="1"/>
          </p:cNvSpPr>
          <p:nvPr>
            <p:ph sz="quarter" idx="14"/>
          </p:nvPr>
        </p:nvSpPr>
        <p:spPr>
          <a:xfrm>
            <a:off x="1143000" y="3124200"/>
            <a:ext cx="67056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252132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4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1297220"/>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6" name="Picture Placeholder 5"/>
          <p:cNvSpPr>
            <a:spLocks noGrp="1"/>
          </p:cNvSpPr>
          <p:nvPr>
            <p:ph type="pic" sz="quarter" idx="18"/>
          </p:nvPr>
        </p:nvSpPr>
        <p:spPr>
          <a:xfrm>
            <a:off x="609600" y="1905000"/>
            <a:ext cx="3581400" cy="2819400"/>
          </a:xfrm>
        </p:spPr>
        <p:txBody>
          <a:bodyPr/>
          <a:lstStyle/>
          <a:p>
            <a:endParaRPr lang="en-IN" dirty="0"/>
          </a:p>
        </p:txBody>
      </p:sp>
      <p:sp>
        <p:nvSpPr>
          <p:cNvPr id="13" name="Content Placeholder"/>
          <p:cNvSpPr>
            <a:spLocks noGrp="1"/>
          </p:cNvSpPr>
          <p:nvPr>
            <p:ph type="body" sz="quarter" idx="4294967295"/>
          </p:nvPr>
        </p:nvSpPr>
        <p:spPr>
          <a:xfrm>
            <a:off x="2905795" y="6424794"/>
            <a:ext cx="5876925" cy="184666"/>
          </a:xfrm>
        </p:spPr>
        <p:txBody>
          <a:bodyPr>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17004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Picture Placeholder 6"/>
          <p:cNvSpPr>
            <a:spLocks noGrp="1"/>
          </p:cNvSpPr>
          <p:nvPr>
            <p:ph type="pic" sz="quarter" idx="13"/>
          </p:nvPr>
        </p:nvSpPr>
        <p:spPr>
          <a:xfrm>
            <a:off x="457200" y="1752600"/>
            <a:ext cx="8229600" cy="3505200"/>
          </a:xfrm>
        </p:spPr>
        <p:txBody>
          <a:bodyPr/>
          <a:lstStyle/>
          <a:p>
            <a:endParaRPr lang="en-US" dirty="0"/>
          </a:p>
        </p:txBody>
      </p:sp>
    </p:spTree>
    <p:extLst>
      <p:ext uri="{BB962C8B-B14F-4D97-AF65-F5344CB8AC3E}">
        <p14:creationId xmlns:p14="http://schemas.microsoft.com/office/powerpoint/2010/main" val="2148282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sz="4400">
                <a:latin typeface="Calibri" panose="020F0502020204030204" pitchFamily="34"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3000">
                <a:solidFill>
                  <a:srgbClr val="007FA3"/>
                </a:solidFill>
                <a:latin typeface="Calibri" panose="020F0502020204030204"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atin typeface="Calibri" panose="020F0502020204030204"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400">
                <a:latin typeface="Calibri" panose="020F0502020204030204"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5" name="Content Placeholder 2"/>
          <p:cNvSpPr txBox="1">
            <a:spLocks/>
          </p:cNvSpPr>
          <p:nvPr userDrawn="1"/>
        </p:nvSpPr>
        <p:spPr>
          <a:xfrm>
            <a:off x="2805112" y="6400800"/>
            <a:ext cx="6110288" cy="276999"/>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196858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sz="4400">
                <a:latin typeface="Calibri" panose="020F0502020204030204" pitchFamily="34"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3000">
                <a:solidFill>
                  <a:srgbClr val="007FA3"/>
                </a:solidFill>
                <a:latin typeface="Calibri" panose="020F0502020204030204"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atin typeface="Calibri" panose="020F0502020204030204"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400">
                <a:latin typeface="Calibri" panose="020F0502020204030204"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3" name="Picture Placeholder 2"/>
          <p:cNvSpPr>
            <a:spLocks noGrp="1"/>
          </p:cNvSpPr>
          <p:nvPr>
            <p:ph type="pic" sz="quarter" idx="16"/>
          </p:nvPr>
        </p:nvSpPr>
        <p:spPr>
          <a:xfrm>
            <a:off x="838200" y="1666875"/>
            <a:ext cx="3657600" cy="4459288"/>
          </a:xfrm>
        </p:spPr>
        <p:txBody>
          <a:bodyPr/>
          <a:lstStyle/>
          <a:p>
            <a:endParaRPr lang="en-US" dirty="0"/>
          </a:p>
        </p:txBody>
      </p:sp>
      <p:sp>
        <p:nvSpPr>
          <p:cNvPr id="15" name="Content Placeholder 2"/>
          <p:cNvSpPr txBox="1">
            <a:spLocks/>
          </p:cNvSpPr>
          <p:nvPr userDrawn="1"/>
        </p:nvSpPr>
        <p:spPr>
          <a:xfrm>
            <a:off x="2805112" y="6400800"/>
            <a:ext cx="6110288" cy="276999"/>
          </a:xfrm>
          <a:prstGeom prst="rect">
            <a:avLst/>
          </a:prstGeom>
        </p:spPr>
        <p:txBody>
          <a:bodyPr>
            <a:sp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99123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4399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10"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5" name="Content Placeholder 4"/>
          <p:cNvSpPr>
            <a:spLocks noGrp="1"/>
          </p:cNvSpPr>
          <p:nvPr>
            <p:ph sz="quarter" idx="13"/>
          </p:nvPr>
        </p:nvSpPr>
        <p:spPr>
          <a:xfrm>
            <a:off x="457200" y="1752600"/>
            <a:ext cx="39624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728421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7" name="Media Placeholder 6"/>
          <p:cNvSpPr>
            <a:spLocks noGrp="1"/>
          </p:cNvSpPr>
          <p:nvPr>
            <p:ph type="media" sz="quarter" idx="13"/>
          </p:nvPr>
        </p:nvSpPr>
        <p:spPr>
          <a:xfrm>
            <a:off x="1768188" y="2263294"/>
            <a:ext cx="5592390" cy="3680306"/>
          </a:xfrm>
        </p:spPr>
        <p:txBody>
          <a:bodyPr/>
          <a:lstStyle/>
          <a:p>
            <a:endParaRPr lang="en-IN" dirty="0"/>
          </a:p>
        </p:txBody>
      </p:sp>
    </p:spTree>
    <p:extLst>
      <p:ext uri="{BB962C8B-B14F-4D97-AF65-F5344CB8AC3E}">
        <p14:creationId xmlns:p14="http://schemas.microsoft.com/office/powerpoint/2010/main" val="3941854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eaLnBrk="1" fontAlgn="auto" hangingPunct="1">
              <a:spcBef>
                <a:spcPts val="0"/>
              </a:spcBef>
              <a:spcAft>
                <a:spcPts val="0"/>
              </a:spcAft>
            </a:pPr>
            <a:endParaRPr lang="en-US" dirty="0">
              <a:solidFill>
                <a:prstClr val="black"/>
              </a:solidFill>
              <a:latin typeface="Arial"/>
            </a:endParaRPr>
          </a:p>
        </p:txBody>
      </p:sp>
      <p:sp>
        <p:nvSpPr>
          <p:cNvPr id="4" name="Date Placeholder 3"/>
          <p:cNvSpPr>
            <a:spLocks noGrp="1"/>
          </p:cNvSpPr>
          <p:nvPr>
            <p:ph type="dt" sz="half" idx="11"/>
          </p:nvPr>
        </p:nvSpPr>
        <p:spPr/>
        <p:txBody>
          <a:bodyPr/>
          <a:lstStyle/>
          <a:p>
            <a:pPr eaLnBrk="1" fontAlgn="auto" hangingPunct="1">
              <a:spcBef>
                <a:spcPts val="0"/>
              </a:spcBef>
              <a:spcAft>
                <a:spcPts val="0"/>
              </a:spcAft>
            </a:pPr>
            <a:fld id="{A9DF6EFB-3F44-496C-A842-1E0B3D3B975A}" type="datetimeFigureOut">
              <a:rPr lang="en-US" smtClean="0">
                <a:solidFill>
                  <a:prstClr val="white"/>
                </a:solidFill>
                <a:latin typeface="Arial"/>
              </a:rPr>
              <a:pPr eaLnBrk="1" fontAlgn="auto" hangingPunct="1">
                <a:spcBef>
                  <a:spcPts val="0"/>
                </a:spcBef>
                <a:spcAft>
                  <a:spcPts val="0"/>
                </a:spcAft>
              </a:pPr>
              <a:t>6/29/2021</a:t>
            </a:fld>
            <a:endParaRPr lang="en-US" dirty="0">
              <a:solidFill>
                <a:prstClr val="white"/>
              </a:solidFill>
              <a:latin typeface="Arial"/>
            </a:endParaRPr>
          </a:p>
        </p:txBody>
      </p:sp>
      <p:sp>
        <p:nvSpPr>
          <p:cNvPr id="5" name="Slide Number Placeholder 4"/>
          <p:cNvSpPr>
            <a:spLocks noGrp="1"/>
          </p:cNvSpPr>
          <p:nvPr>
            <p:ph type="sldNum" sz="quarter" idx="12"/>
          </p:nvPr>
        </p:nvSpPr>
        <p:spPr/>
        <p:txBody>
          <a:bodyPr/>
          <a:lstStyle/>
          <a:p>
            <a:pPr eaLnBrk="1" fontAlgn="auto" hangingPunct="1">
              <a:spcBef>
                <a:spcPts val="0"/>
              </a:spcBef>
              <a:spcAft>
                <a:spcPts val="0"/>
              </a:spcAft>
            </a:pPr>
            <a:fld id="{200B2350-5261-4F5C-9DF5-EF0D264FC8D2}" type="slidenum">
              <a:rPr lang="en-US" smtClean="0">
                <a:solidFill>
                  <a:prstClr val="white"/>
                </a:solidFill>
                <a:latin typeface="Arial"/>
              </a:rPr>
              <a:pPr eaLnBrk="1" fontAlgn="auto" hangingPunct="1">
                <a:spcBef>
                  <a:spcPts val="0"/>
                </a:spcBef>
                <a:spcAft>
                  <a:spcPts val="0"/>
                </a:spcAft>
              </a:pPr>
              <a:t>‹#›</a:t>
            </a:fld>
            <a:endParaRPr lang="en-US" dirty="0">
              <a:solidFill>
                <a:prstClr val="white"/>
              </a:solidFill>
              <a:latin typeface="Arial"/>
            </a:endParaRPr>
          </a:p>
        </p:txBody>
      </p:sp>
      <p:sp>
        <p:nvSpPr>
          <p:cNvPr id="7" name="Content Placeholder 6"/>
          <p:cNvSpPr>
            <a:spLocks noGrp="1"/>
          </p:cNvSpPr>
          <p:nvPr>
            <p:ph sz="quarter" idx="13"/>
          </p:nvPr>
        </p:nvSpPr>
        <p:spPr>
          <a:xfrm>
            <a:off x="457200" y="1600200"/>
            <a:ext cx="82296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457200" y="3581400"/>
            <a:ext cx="8305800" cy="259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996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eaLnBrk="1" fontAlgn="auto" hangingPunct="1">
              <a:spcBef>
                <a:spcPts val="0"/>
              </a:spcBef>
              <a:spcAft>
                <a:spcPts val="0"/>
              </a:spcAft>
            </a:pPr>
            <a:endParaRPr lang="en-US" dirty="0">
              <a:solidFill>
                <a:prstClr val="black"/>
              </a:solidFill>
              <a:latin typeface="Arial"/>
            </a:endParaRPr>
          </a:p>
        </p:txBody>
      </p:sp>
      <p:sp>
        <p:nvSpPr>
          <p:cNvPr id="4" name="Date Placeholder 3"/>
          <p:cNvSpPr>
            <a:spLocks noGrp="1"/>
          </p:cNvSpPr>
          <p:nvPr>
            <p:ph type="dt" sz="half" idx="11"/>
          </p:nvPr>
        </p:nvSpPr>
        <p:spPr/>
        <p:txBody>
          <a:bodyPr/>
          <a:lstStyle/>
          <a:p>
            <a:pPr eaLnBrk="1" fontAlgn="auto" hangingPunct="1">
              <a:spcBef>
                <a:spcPts val="0"/>
              </a:spcBef>
              <a:spcAft>
                <a:spcPts val="0"/>
              </a:spcAft>
            </a:pPr>
            <a:fld id="{A9DF6EFB-3F44-496C-A842-1E0B3D3B975A}" type="datetimeFigureOut">
              <a:rPr lang="en-US" smtClean="0">
                <a:solidFill>
                  <a:prstClr val="white"/>
                </a:solidFill>
                <a:latin typeface="Arial"/>
              </a:rPr>
              <a:pPr eaLnBrk="1" fontAlgn="auto" hangingPunct="1">
                <a:spcBef>
                  <a:spcPts val="0"/>
                </a:spcBef>
                <a:spcAft>
                  <a:spcPts val="0"/>
                </a:spcAft>
              </a:pPr>
              <a:t>6/29/2021</a:t>
            </a:fld>
            <a:endParaRPr lang="en-US" dirty="0">
              <a:solidFill>
                <a:prstClr val="white"/>
              </a:solidFill>
              <a:latin typeface="Arial"/>
            </a:endParaRPr>
          </a:p>
        </p:txBody>
      </p:sp>
      <p:sp>
        <p:nvSpPr>
          <p:cNvPr id="5" name="Slide Number Placeholder 4"/>
          <p:cNvSpPr>
            <a:spLocks noGrp="1"/>
          </p:cNvSpPr>
          <p:nvPr>
            <p:ph type="sldNum" sz="quarter" idx="12"/>
          </p:nvPr>
        </p:nvSpPr>
        <p:spPr/>
        <p:txBody>
          <a:bodyPr/>
          <a:lstStyle/>
          <a:p>
            <a:pPr eaLnBrk="1" fontAlgn="auto" hangingPunct="1">
              <a:spcBef>
                <a:spcPts val="0"/>
              </a:spcBef>
              <a:spcAft>
                <a:spcPts val="0"/>
              </a:spcAft>
            </a:pPr>
            <a:fld id="{200B2350-5261-4F5C-9DF5-EF0D264FC8D2}" type="slidenum">
              <a:rPr lang="en-US" smtClean="0">
                <a:solidFill>
                  <a:prstClr val="white"/>
                </a:solidFill>
                <a:latin typeface="Arial"/>
              </a:rPr>
              <a:pPr eaLnBrk="1" fontAlgn="auto" hangingPunct="1">
                <a:spcBef>
                  <a:spcPts val="0"/>
                </a:spcBef>
                <a:spcAft>
                  <a:spcPts val="0"/>
                </a:spcAft>
              </a:pPr>
              <a:t>‹#›</a:t>
            </a:fld>
            <a:endParaRPr lang="en-US" dirty="0">
              <a:solidFill>
                <a:prstClr val="white"/>
              </a:solidFill>
              <a:latin typeface="Arial"/>
            </a:endParaRPr>
          </a:p>
        </p:txBody>
      </p:sp>
      <p:sp>
        <p:nvSpPr>
          <p:cNvPr id="7" name="Content Placeholder 6"/>
          <p:cNvSpPr>
            <a:spLocks noGrp="1"/>
          </p:cNvSpPr>
          <p:nvPr>
            <p:ph sz="quarter" idx="13"/>
          </p:nvPr>
        </p:nvSpPr>
        <p:spPr>
          <a:xfrm>
            <a:off x="457200" y="1600200"/>
            <a:ext cx="8232775" cy="83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457200" y="2514600"/>
            <a:ext cx="8232775"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5"/>
          </p:nvPr>
        </p:nvSpPr>
        <p:spPr>
          <a:xfrm>
            <a:off x="457200" y="3886200"/>
            <a:ext cx="8232775"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4630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10"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5" name="Picture Placeholder 4"/>
          <p:cNvSpPr>
            <a:spLocks noGrp="1"/>
          </p:cNvSpPr>
          <p:nvPr>
            <p:ph type="pic" sz="quarter" idx="13"/>
          </p:nvPr>
        </p:nvSpPr>
        <p:spPr>
          <a:xfrm>
            <a:off x="4800600" y="1666875"/>
            <a:ext cx="3886200" cy="3667125"/>
          </a:xfrm>
        </p:spPr>
        <p:txBody>
          <a:bodyPr/>
          <a:lstStyle/>
          <a:p>
            <a:endParaRPr lang="en-US" dirty="0"/>
          </a:p>
        </p:txBody>
      </p:sp>
      <p:sp>
        <p:nvSpPr>
          <p:cNvPr id="7" name="Content Placeholder 6"/>
          <p:cNvSpPr>
            <a:spLocks noGrp="1"/>
          </p:cNvSpPr>
          <p:nvPr>
            <p:ph sz="quarter" idx="14"/>
          </p:nvPr>
        </p:nvSpPr>
        <p:spPr>
          <a:xfrm>
            <a:off x="457200" y="1752600"/>
            <a:ext cx="4038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641437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pPr eaLnBrk="1" fontAlgn="auto" hangingPunct="1">
              <a:spcBef>
                <a:spcPts val="0"/>
              </a:spcBef>
              <a:spcAft>
                <a:spcPts val="0"/>
              </a:spcAft>
            </a:pPr>
            <a:endParaRPr lang="en-US" dirty="0">
              <a:solidFill>
                <a:prstClr val="black"/>
              </a:solidFill>
              <a:latin typeface="Arial"/>
            </a:endParaRP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pPr eaLnBrk="1" fontAlgn="auto" hangingPunct="1">
              <a:spcBef>
                <a:spcPts val="0"/>
              </a:spcBef>
              <a:spcAft>
                <a:spcPts val="0"/>
              </a:spcAft>
            </a:pPr>
            <a:fld id="{A9DF6EFB-3F44-496C-A842-1E0B3D3B975A}" type="datetimeFigureOut">
              <a:rPr lang="en-US" smtClean="0">
                <a:solidFill>
                  <a:prstClr val="white"/>
                </a:solidFill>
                <a:latin typeface="Arial"/>
              </a:rPr>
              <a:pPr eaLnBrk="1" fontAlgn="auto" hangingPunct="1">
                <a:spcBef>
                  <a:spcPts val="0"/>
                </a:spcBef>
                <a:spcAft>
                  <a:spcPts val="0"/>
                </a:spcAft>
              </a:pPr>
              <a:t>6/29/2021</a:t>
            </a:fld>
            <a:endParaRPr lang="en-US" dirty="0">
              <a:solidFill>
                <a:prstClr val="white"/>
              </a:solidFill>
              <a:latin typeface="Aria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pPr eaLnBrk="1" fontAlgn="auto" hangingPunct="1">
              <a:spcBef>
                <a:spcPts val="0"/>
              </a:spcBef>
              <a:spcAft>
                <a:spcPts val="0"/>
              </a:spcAft>
            </a:pPr>
            <a:fld id="{200B2350-5261-4F5C-9DF5-EF0D264FC8D2}" type="slidenum">
              <a:rPr lang="en-US" smtClean="0">
                <a:solidFill>
                  <a:prstClr val="white"/>
                </a:solidFill>
                <a:latin typeface="Arial"/>
              </a:rPr>
              <a:pPr eaLnBrk="1" fontAlgn="auto" hangingPunct="1">
                <a:spcBef>
                  <a:spcPts val="0"/>
                </a:spcBef>
                <a:spcAft>
                  <a:spcPts val="0"/>
                </a:spcAft>
              </a:pPr>
              <a:t>‹#›</a:t>
            </a:fld>
            <a:endParaRPr lang="en-US" dirty="0">
              <a:solidFill>
                <a:prstClr val="white"/>
              </a:solidFill>
              <a:latin typeface="Arial"/>
            </a:endParaRPr>
          </a:p>
        </p:txBody>
      </p:sp>
      <p:pic>
        <p:nvPicPr>
          <p:cNvPr id="7" name="Picture 6" descr="Pearson Logo"/>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kern="120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4043797913"/>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81" r:id="rId3"/>
    <p:sldLayoutId id="2147483973" r:id="rId4"/>
    <p:sldLayoutId id="2147483975" r:id="rId5"/>
    <p:sldLayoutId id="2147483991" r:id="rId6"/>
    <p:sldLayoutId id="2147483987" r:id="rId7"/>
    <p:sldLayoutId id="2147483988" r:id="rId8"/>
    <p:sldLayoutId id="2147483982" r:id="rId9"/>
    <p:sldLayoutId id="2147483986" r:id="rId10"/>
    <p:sldLayoutId id="2147483974" r:id="rId11"/>
    <p:sldLayoutId id="2147483976" r:id="rId12"/>
    <p:sldLayoutId id="2147483977" r:id="rId13"/>
    <p:sldLayoutId id="2147483978" r:id="rId14"/>
    <p:sldLayoutId id="2147483979" r:id="rId15"/>
    <p:sldLayoutId id="2147483989" r:id="rId16"/>
    <p:sldLayoutId id="2147483992" r:id="rId17"/>
    <p:sldLayoutId id="2147483993" r:id="rId18"/>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undations of Economics&#10;Eight Edition&#10;Bade Parkin"/>
          <p:cNvSpPr>
            <a:spLocks noGrp="1"/>
          </p:cNvSpPr>
          <p:nvPr>
            <p:ph type="title"/>
          </p:nvPr>
        </p:nvSpPr>
        <p:spPr>
          <a:xfrm>
            <a:off x="457200" y="257404"/>
            <a:ext cx="8229600" cy="523220"/>
          </a:xfrm>
        </p:spPr>
        <p:txBody>
          <a:bodyPr>
            <a:spAutoFit/>
          </a:bodyPr>
          <a:lstStyle/>
          <a:p>
            <a:r>
              <a:rPr lang="en-US" dirty="0"/>
              <a:t>Human Anatomy and Physiology</a:t>
            </a:r>
            <a:endParaRPr lang="en-US" dirty="0">
              <a:ea typeface="ＭＳ Ｐゴシック" pitchFamily="-108" charset="-128"/>
              <a:cs typeface="ＭＳ Ｐゴシック" pitchFamily="-108" charset="-128"/>
            </a:endParaRPr>
          </a:p>
        </p:txBody>
      </p:sp>
      <p:sp>
        <p:nvSpPr>
          <p:cNvPr id="9" name="Text Placeholder 7"/>
          <p:cNvSpPr>
            <a:spLocks noGrp="1"/>
          </p:cNvSpPr>
          <p:nvPr>
            <p:ph type="body" sz="quarter" idx="13"/>
          </p:nvPr>
        </p:nvSpPr>
        <p:spPr>
          <a:xfrm>
            <a:off x="457200" y="876283"/>
            <a:ext cx="8229600" cy="359857"/>
          </a:xfrm>
        </p:spPr>
        <p:txBody>
          <a:bodyPr vert="horz" lIns="0" tIns="0" rIns="0" bIns="0" rtlCol="0">
            <a:spAutoFit/>
          </a:bodyPr>
          <a:lstStyle/>
          <a:p>
            <a:pPr>
              <a:spcBef>
                <a:spcPct val="0"/>
              </a:spcBef>
            </a:pPr>
            <a:r>
              <a:rPr lang="en-US" sz="2000" dirty="0">
                <a:latin typeface="+mn-lt"/>
                <a:ea typeface="+mj-ea"/>
                <a:cs typeface="Times New Roman" panose="02020603050405020304" pitchFamily="18" charset="0"/>
              </a:rPr>
              <a:t>Eleventh Edition</a:t>
            </a:r>
          </a:p>
        </p:txBody>
      </p:sp>
      <p:sp>
        <p:nvSpPr>
          <p:cNvPr id="14" name="Text Placeholder 7"/>
          <p:cNvSpPr>
            <a:spLocks noGrp="1"/>
          </p:cNvSpPr>
          <p:nvPr>
            <p:ph type="body" sz="quarter" idx="13"/>
          </p:nvPr>
        </p:nvSpPr>
        <p:spPr>
          <a:xfrm>
            <a:off x="5029200" y="2738735"/>
            <a:ext cx="3505200" cy="461665"/>
          </a:xfrm>
        </p:spPr>
        <p:txBody>
          <a:bodyPr wrap="square">
            <a:spAutoFit/>
          </a:bodyPr>
          <a:lstStyle/>
          <a:p>
            <a:r>
              <a:rPr lang="en-US" sz="3000" dirty="0">
                <a:solidFill>
                  <a:schemeClr val="tx1"/>
                </a:solidFill>
                <a:latin typeface="+mj-lt"/>
                <a:cs typeface="Calibri" panose="020F0502020204030204" pitchFamily="34" charset="0"/>
              </a:rPr>
              <a:t>Chapter 09 Part B</a:t>
            </a:r>
            <a:endParaRPr lang="en-IN" sz="3000" dirty="0">
              <a:solidFill>
                <a:schemeClr val="tx1"/>
              </a:solidFill>
              <a:latin typeface="+mj-lt"/>
              <a:cs typeface="Calibri" panose="020F0502020204030204" pitchFamily="34" charset="0"/>
            </a:endParaRPr>
          </a:p>
        </p:txBody>
      </p:sp>
      <p:sp>
        <p:nvSpPr>
          <p:cNvPr id="15" name="Content Placeholder 3"/>
          <p:cNvSpPr>
            <a:spLocks noGrp="1"/>
          </p:cNvSpPr>
          <p:nvPr>
            <p:ph type="body" sz="quarter" idx="14"/>
          </p:nvPr>
        </p:nvSpPr>
        <p:spPr>
          <a:xfrm>
            <a:off x="5029200" y="3310693"/>
            <a:ext cx="3200400" cy="677108"/>
          </a:xfrm>
        </p:spPr>
        <p:txBody>
          <a:bodyPr wrap="square">
            <a:spAutoFit/>
          </a:bodyPr>
          <a:lstStyle/>
          <a:p>
            <a:r>
              <a:rPr lang="en-IN" sz="2200" dirty="0">
                <a:latin typeface="Arial" panose="020B0604020202020204" pitchFamily="34" charset="0"/>
                <a:cs typeface="Arial" panose="020B0604020202020204" pitchFamily="34" charset="0"/>
              </a:rPr>
              <a:t>Muscles and Muscle Tissue</a:t>
            </a:r>
          </a:p>
        </p:txBody>
      </p:sp>
      <p:pic>
        <p:nvPicPr>
          <p:cNvPr id="3" name="Picture 2" descr="Front Cover: Human Anatomy and Physiology, Eleventh Edition by Marieb and Hoeh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02096"/>
            <a:ext cx="3364992" cy="3889248"/>
          </a:xfrm>
          <a:prstGeom prst="rect">
            <a:avLst/>
          </a:prstGeom>
        </p:spPr>
      </p:pic>
      <p:sp>
        <p:nvSpPr>
          <p:cNvPr id="12" name="Content Placeholder"/>
          <p:cNvSpPr>
            <a:spLocks noGrp="1"/>
          </p:cNvSpPr>
          <p:nvPr>
            <p:ph type="body" sz="quarter" idx="15"/>
          </p:nvPr>
        </p:nvSpPr>
        <p:spPr>
          <a:xfrm>
            <a:off x="762000" y="5791200"/>
            <a:ext cx="6858000" cy="184666"/>
          </a:xfrm>
        </p:spPr>
        <p:txBody>
          <a:bodyPr wrap="square">
            <a:spAutoFit/>
          </a:bodyPr>
          <a:lstStyle/>
          <a:p>
            <a:pPr eaLnBrk="0" fontAlgn="base" hangingPunct="0">
              <a:spcBef>
                <a:spcPct val="0"/>
              </a:spcBef>
              <a:spcAft>
                <a:spcPct val="0"/>
              </a:spcAft>
            </a:pPr>
            <a:r>
              <a:rPr lang="en-US" sz="1200" dirty="0">
                <a:ea typeface="ＭＳ Ｐゴシック" pitchFamily="-108" charset="-128"/>
                <a:cs typeface="ＭＳ Ｐゴシック" pitchFamily="-108" charset="-128"/>
              </a:rPr>
              <a:t>PowerPoint® Lectures Slides prepared by Karen Dunbar Kareiva, Ivy Tech Community College</a:t>
            </a:r>
            <a:endParaRPr lang="en-IN" sz="1200" dirty="0">
              <a:ea typeface="ＭＳ Ｐゴシック" pitchFamily="-108" charset="-128"/>
              <a:cs typeface="ＭＳ Ｐゴシック" pitchFamily="-108" charset="-128"/>
            </a:endParaRPr>
          </a:p>
        </p:txBody>
      </p:sp>
      <p:sp>
        <p:nvSpPr>
          <p:cNvPr id="10" name="TextBox 9"/>
          <p:cNvSpPr txBox="1"/>
          <p:nvPr/>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kern="120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1497302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1133" cy="523220"/>
          </a:xfrm>
        </p:spPr>
        <p:txBody>
          <a:bodyPr wrap="square">
            <a:spAutoFit/>
          </a:bodyPr>
          <a:lstStyle/>
          <a:p>
            <a:pPr marL="746125" lvl="1" indent="-746125" algn="l" rtl="0">
              <a:spcBef>
                <a:spcPct val="0"/>
              </a:spcBef>
            </a:pPr>
            <a:r>
              <a:rPr lang="en-IN" sz="3400" b="1" kern="1200" dirty="0">
                <a:solidFill>
                  <a:srgbClr val="007FA3"/>
                </a:solidFill>
                <a:latin typeface="Times New Roman"/>
                <a:ea typeface="+mj-ea"/>
                <a:cs typeface="Times New Roman" panose="02020603050405020304" pitchFamily="18" charset="0"/>
              </a:rPr>
              <a:t>The Muscle Twitch </a:t>
            </a:r>
            <a:r>
              <a:rPr lang="en-US" sz="2800" b="1" kern="1200" dirty="0">
                <a:solidFill>
                  <a:srgbClr val="007FA3"/>
                </a:solidFill>
                <a:latin typeface="Times New Roman"/>
                <a:ea typeface="+mj-ea"/>
                <a:cs typeface="Times New Roman" panose="02020603050405020304" pitchFamily="18" charset="0"/>
              </a:rPr>
              <a:t>(5 of 5)</a:t>
            </a:r>
          </a:p>
        </p:txBody>
      </p:sp>
      <p:pic>
        <p:nvPicPr>
          <p:cNvPr id="3074" name="Picture 2" descr="Part (b) is also a myogram showing twitch responses of three different muscles (lateral rectus (extraocular muscle), gastrocnemius, and soleus)."/>
          <p:cNvPicPr>
            <a:picLocks noChangeAspect="1" noChangeArrowheads="1"/>
          </p:cNvPicPr>
          <p:nvPr/>
        </p:nvPicPr>
        <p:blipFill rotWithShape="1">
          <a:blip r:embed="rId3">
            <a:extLst>
              <a:ext uri="{28A0092B-C50C-407E-A947-70E740481C1C}">
                <a14:useLocalDpi xmlns:a14="http://schemas.microsoft.com/office/drawing/2010/main" val="0"/>
              </a:ext>
            </a:extLst>
          </a:blip>
          <a:srcRect b="2646"/>
          <a:stretch/>
        </p:blipFill>
        <p:spPr bwMode="auto">
          <a:xfrm>
            <a:off x="2125912" y="1600201"/>
            <a:ext cx="4715963" cy="40894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5917512"/>
            <a:ext cx="8229600" cy="246221"/>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Figure 9.11b </a:t>
            </a:r>
            <a:r>
              <a:rPr lang="en-US" dirty="0"/>
              <a:t>The muscle twitch.</a:t>
            </a:r>
            <a:endParaRPr lang="en-US" dirty="0">
              <a:latin typeface="Arial (Body)"/>
            </a:endParaRPr>
          </a:p>
        </p:txBody>
      </p:sp>
    </p:spTree>
    <p:extLst>
      <p:ext uri="{BB962C8B-B14F-4D97-AF65-F5344CB8AC3E}">
        <p14:creationId xmlns:p14="http://schemas.microsoft.com/office/powerpoint/2010/main" val="2175137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altLang="en-US" dirty="0">
                <a:latin typeface="Times New Roman"/>
              </a:rPr>
              <a:t>Graded Muscle Responses </a:t>
            </a:r>
            <a:r>
              <a:rPr lang="en-US" sz="2800" dirty="0">
                <a:latin typeface="Times New Roman"/>
              </a:rPr>
              <a:t>(1 of 7)</a:t>
            </a:r>
          </a:p>
        </p:txBody>
      </p:sp>
      <p:sp>
        <p:nvSpPr>
          <p:cNvPr id="4" name="Content Placeholder 3"/>
          <p:cNvSpPr>
            <a:spLocks noGrp="1"/>
          </p:cNvSpPr>
          <p:nvPr>
            <p:ph idx="4294967295"/>
          </p:nvPr>
        </p:nvSpPr>
        <p:spPr>
          <a:xfrm>
            <a:off x="457581" y="1643126"/>
            <a:ext cx="8229600" cy="2662267"/>
          </a:xfrm>
        </p:spPr>
        <p:txBody>
          <a:bodyPr wrap="square">
            <a:spAutoFit/>
          </a:bodyPr>
          <a:lstStyle/>
          <a:p>
            <a:pPr>
              <a:buSzPct val="100000"/>
            </a:pPr>
            <a:r>
              <a:rPr lang="en-US" dirty="0">
                <a:latin typeface="Arial"/>
              </a:rPr>
              <a:t>Normal muscle contraction is relatively smooth, and strength varies with needs</a:t>
            </a:r>
          </a:p>
          <a:p>
            <a:pPr marL="742950" lvl="1" indent="-285750">
              <a:spcBef>
                <a:spcPts val="600"/>
              </a:spcBef>
            </a:pPr>
            <a:r>
              <a:rPr lang="en-US" dirty="0">
                <a:latin typeface="Arial"/>
              </a:rPr>
              <a:t>A muscle twitch is seen only in lab setting or with neuromuscular problems, but not in normal muscle </a:t>
            </a:r>
          </a:p>
          <a:p>
            <a:pPr>
              <a:buSzPct val="100000"/>
            </a:pPr>
            <a:r>
              <a:rPr lang="en-US" b="1" dirty="0">
                <a:latin typeface="Arial"/>
              </a:rPr>
              <a:t>Graded</a:t>
            </a:r>
            <a:r>
              <a:rPr lang="en-US" dirty="0">
                <a:latin typeface="Arial"/>
              </a:rPr>
              <a:t> </a:t>
            </a:r>
            <a:r>
              <a:rPr lang="en-US" b="1" dirty="0">
                <a:latin typeface="Arial"/>
              </a:rPr>
              <a:t>muscle</a:t>
            </a:r>
            <a:r>
              <a:rPr lang="en-US" dirty="0">
                <a:latin typeface="Arial"/>
              </a:rPr>
              <a:t> </a:t>
            </a:r>
            <a:r>
              <a:rPr lang="en-US" b="1" dirty="0">
                <a:latin typeface="Arial"/>
              </a:rPr>
              <a:t>responses</a:t>
            </a:r>
            <a:r>
              <a:rPr lang="en-US" dirty="0">
                <a:latin typeface="Arial"/>
              </a:rPr>
              <a:t> vary strength of contraction for different demands</a:t>
            </a:r>
          </a:p>
          <a:p>
            <a:pPr marL="742950" lvl="1" indent="-285750">
              <a:spcBef>
                <a:spcPts val="600"/>
              </a:spcBef>
            </a:pPr>
            <a:r>
              <a:rPr lang="en-US" dirty="0">
                <a:latin typeface="Arial"/>
              </a:rPr>
              <a:t>Required for proper control of skeletal movement</a:t>
            </a:r>
          </a:p>
          <a:p>
            <a:pPr>
              <a:buSzPct val="100000"/>
            </a:pPr>
            <a:r>
              <a:rPr lang="en-US" dirty="0">
                <a:latin typeface="Arial"/>
              </a:rPr>
              <a:t>Responses are graded by:</a:t>
            </a:r>
          </a:p>
          <a:p>
            <a:pPr marL="742950" lvl="1" indent="-285750">
              <a:spcBef>
                <a:spcPts val="600"/>
              </a:spcBef>
            </a:pPr>
            <a:r>
              <a:rPr lang="en-US" b="1" dirty="0">
                <a:latin typeface="Arial"/>
              </a:rPr>
              <a:t>Changing frequency of stimulation</a:t>
            </a:r>
          </a:p>
          <a:p>
            <a:pPr marL="742950" lvl="1" indent="-285750">
              <a:spcBef>
                <a:spcPts val="600"/>
              </a:spcBef>
            </a:pPr>
            <a:r>
              <a:rPr lang="en-US" b="1" dirty="0">
                <a:latin typeface="Arial"/>
              </a:rPr>
              <a:t>Changing strength of stimulation</a:t>
            </a:r>
          </a:p>
        </p:txBody>
      </p:sp>
    </p:spTree>
    <p:extLst>
      <p:ext uri="{BB962C8B-B14F-4D97-AF65-F5344CB8AC3E}">
        <p14:creationId xmlns:p14="http://schemas.microsoft.com/office/powerpoint/2010/main" val="3674842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altLang="en-US" dirty="0">
                <a:latin typeface="Times New Roman"/>
              </a:rPr>
              <a:t>Graded Muscle Responses </a:t>
            </a:r>
            <a:r>
              <a:rPr lang="en-US" sz="2800" dirty="0">
                <a:latin typeface="Times New Roman"/>
              </a:rPr>
              <a:t>(2 of 7)</a:t>
            </a:r>
          </a:p>
        </p:txBody>
      </p:sp>
      <p:sp>
        <p:nvSpPr>
          <p:cNvPr id="4" name="Content Placeholder 3"/>
          <p:cNvSpPr>
            <a:spLocks noGrp="1"/>
          </p:cNvSpPr>
          <p:nvPr>
            <p:ph sz="quarter" idx="13"/>
          </p:nvPr>
        </p:nvSpPr>
        <p:spPr>
          <a:xfrm>
            <a:off x="457581" y="1643126"/>
            <a:ext cx="8229600" cy="569387"/>
          </a:xfrm>
        </p:spPr>
        <p:txBody>
          <a:bodyPr wrap="square">
            <a:spAutoFit/>
          </a:bodyPr>
          <a:lstStyle/>
          <a:p>
            <a:r>
              <a:rPr lang="en-US" altLang="en-US" b="1" dirty="0">
                <a:latin typeface="Arial"/>
              </a:rPr>
              <a:t>Muscle response to changes in stimulus frequency</a:t>
            </a:r>
          </a:p>
          <a:p>
            <a:pPr lvl="1"/>
            <a:r>
              <a:rPr lang="en-US" altLang="en-US" dirty="0">
                <a:latin typeface="Arial"/>
              </a:rPr>
              <a:t>Single stimulus results in single contractile response (i.e., muscle twitch)</a:t>
            </a:r>
          </a:p>
        </p:txBody>
      </p:sp>
    </p:spTree>
    <p:extLst>
      <p:ext uri="{BB962C8B-B14F-4D97-AF65-F5344CB8AC3E}">
        <p14:creationId xmlns:p14="http://schemas.microsoft.com/office/powerpoint/2010/main" val="3382341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1133" cy="523220"/>
          </a:xfrm>
        </p:spPr>
        <p:txBody>
          <a:bodyPr wrap="square">
            <a:spAutoFit/>
          </a:bodyPr>
          <a:lstStyle/>
          <a:p>
            <a:pPr marL="746125" lvl="1" indent="-746125" algn="l" rtl="0">
              <a:spcBef>
                <a:spcPct val="0"/>
              </a:spcBef>
            </a:pPr>
            <a:r>
              <a:rPr lang="en-US" sz="3400" b="1" kern="1200" dirty="0">
                <a:solidFill>
                  <a:srgbClr val="007FA3"/>
                </a:solidFill>
                <a:latin typeface="Times New Roman"/>
                <a:ea typeface="+mj-ea"/>
                <a:cs typeface="Times New Roman" panose="02020603050405020304" pitchFamily="18" charset="0"/>
              </a:rPr>
              <a:t>Temporal Summation </a:t>
            </a:r>
            <a:r>
              <a:rPr lang="en-US" sz="2800" b="1" kern="1200" dirty="0">
                <a:solidFill>
                  <a:srgbClr val="007FA3"/>
                </a:solidFill>
                <a:latin typeface="Times New Roman"/>
                <a:ea typeface="+mj-ea"/>
                <a:cs typeface="Times New Roman" panose="02020603050405020304" pitchFamily="18" charset="0"/>
              </a:rPr>
              <a:t>(1 of 4)</a:t>
            </a:r>
          </a:p>
        </p:txBody>
      </p:sp>
      <p:pic>
        <p:nvPicPr>
          <p:cNvPr id="4098" name="Picture 2" descr="Part (a) is a myogram showing individual twitches caused by the complete relaxation of muscle after first stimulus before second stimulus is applied."/>
          <p:cNvPicPr>
            <a:picLocks noChangeAspect="1" noChangeArrowheads="1"/>
          </p:cNvPicPr>
          <p:nvPr/>
        </p:nvPicPr>
        <p:blipFill rotWithShape="1">
          <a:blip r:embed="rId3">
            <a:extLst>
              <a:ext uri="{28A0092B-C50C-407E-A947-70E740481C1C}">
                <a14:useLocalDpi xmlns:a14="http://schemas.microsoft.com/office/drawing/2010/main" val="0"/>
              </a:ext>
            </a:extLst>
          </a:blip>
          <a:srcRect b="3983"/>
          <a:stretch/>
        </p:blipFill>
        <p:spPr bwMode="auto">
          <a:xfrm>
            <a:off x="1276643" y="1634067"/>
            <a:ext cx="6697409" cy="387773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5918202"/>
            <a:ext cx="8229600" cy="246221"/>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Figure 9.12a </a:t>
            </a:r>
            <a:r>
              <a:rPr lang="en-US" dirty="0"/>
              <a:t>Temporal summation.</a:t>
            </a:r>
            <a:endParaRPr lang="en-US" dirty="0">
              <a:latin typeface="Arial (Body)"/>
            </a:endParaRPr>
          </a:p>
        </p:txBody>
      </p:sp>
    </p:spTree>
    <p:extLst>
      <p:ext uri="{BB962C8B-B14F-4D97-AF65-F5344CB8AC3E}">
        <p14:creationId xmlns:p14="http://schemas.microsoft.com/office/powerpoint/2010/main" val="1226384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lvl="1" indent="-746125" algn="l" rtl="0">
              <a:spcBef>
                <a:spcPct val="0"/>
              </a:spcBef>
            </a:pPr>
            <a:r>
              <a:rPr lang="en-US" altLang="en-US" sz="3400" b="1" kern="1200" dirty="0">
                <a:solidFill>
                  <a:srgbClr val="007FA3"/>
                </a:solidFill>
                <a:latin typeface="Times New Roman"/>
                <a:ea typeface="+mj-ea"/>
                <a:cs typeface="Times New Roman" panose="02020603050405020304" pitchFamily="18" charset="0"/>
              </a:rPr>
              <a:t>Graded Muscle Responses </a:t>
            </a:r>
            <a:r>
              <a:rPr lang="en-US" sz="2800" b="1" kern="1200" dirty="0">
                <a:solidFill>
                  <a:srgbClr val="007FA3"/>
                </a:solidFill>
                <a:latin typeface="Times New Roman"/>
                <a:ea typeface="+mj-ea"/>
                <a:cs typeface="Times New Roman" panose="02020603050405020304" pitchFamily="18" charset="0"/>
              </a:rPr>
              <a:t>(3 of 7)</a:t>
            </a:r>
          </a:p>
        </p:txBody>
      </p:sp>
      <p:sp>
        <p:nvSpPr>
          <p:cNvPr id="4" name="Content Placeholder 3"/>
          <p:cNvSpPr>
            <a:spLocks noGrp="1"/>
          </p:cNvSpPr>
          <p:nvPr>
            <p:ph idx="4294967295"/>
          </p:nvPr>
        </p:nvSpPr>
        <p:spPr>
          <a:xfrm>
            <a:off x="457581" y="1643126"/>
            <a:ext cx="8229600" cy="1938992"/>
          </a:xfrm>
        </p:spPr>
        <p:txBody>
          <a:bodyPr wrap="square">
            <a:spAutoFit/>
          </a:bodyPr>
          <a:lstStyle/>
          <a:p>
            <a:pPr>
              <a:buSzPct val="100000"/>
            </a:pPr>
            <a:r>
              <a:rPr lang="en-US" altLang="en-US" b="1" dirty="0">
                <a:latin typeface="Arial"/>
              </a:rPr>
              <a:t>Muscle response to changes in stimulus frequency</a:t>
            </a:r>
            <a:r>
              <a:rPr lang="en-US" altLang="en-US" dirty="0">
                <a:latin typeface="Arial"/>
              </a:rPr>
              <a:t> </a:t>
            </a:r>
            <a:r>
              <a:rPr lang="en-US" altLang="en-US" b="1" dirty="0">
                <a:latin typeface="Arial"/>
              </a:rPr>
              <a:t>(cont.)</a:t>
            </a:r>
          </a:p>
          <a:p>
            <a:pPr marL="742950" lvl="1" indent="-285750">
              <a:spcBef>
                <a:spcPts val="600"/>
              </a:spcBef>
            </a:pPr>
            <a:r>
              <a:rPr lang="en-US" altLang="en-US" b="1" dirty="0">
                <a:latin typeface="Arial"/>
              </a:rPr>
              <a:t>Wave (temporal) summation</a:t>
            </a:r>
            <a:r>
              <a:rPr lang="en-US" altLang="en-US" dirty="0">
                <a:latin typeface="Arial"/>
              </a:rPr>
              <a:t> results if two stimuli are received by a muscle in rapid succession</a:t>
            </a:r>
          </a:p>
          <a:p>
            <a:pPr marL="1143000" lvl="2">
              <a:spcBef>
                <a:spcPts val="600"/>
              </a:spcBef>
            </a:pPr>
            <a:r>
              <a:rPr lang="en-US" altLang="en-US" dirty="0">
                <a:latin typeface="Arial"/>
                <a:sym typeface="Symbol" panose="05050102010706020507" pitchFamily="18" charset="2"/>
              </a:rPr>
              <a:t>M</a:t>
            </a:r>
            <a:r>
              <a:rPr lang="en-US" altLang="en-US" dirty="0">
                <a:latin typeface="Arial"/>
              </a:rPr>
              <a:t>uscle fibers do not have time to completely relax between stimuli, so twitches increase in </a:t>
            </a:r>
            <a:r>
              <a:rPr lang="en-US" altLang="en-US" dirty="0">
                <a:latin typeface="Arial"/>
                <a:sym typeface="Wingdings" panose="05000000000000000000" pitchFamily="2" charset="2"/>
              </a:rPr>
              <a:t>force with each stimulus</a:t>
            </a:r>
            <a:endParaRPr lang="en-US" altLang="en-US" dirty="0">
              <a:latin typeface="Arial"/>
            </a:endParaRPr>
          </a:p>
          <a:p>
            <a:pPr marL="1143000" lvl="2">
              <a:spcBef>
                <a:spcPts val="600"/>
              </a:spcBef>
            </a:pPr>
            <a:r>
              <a:rPr lang="en-US" altLang="en-US" dirty="0">
                <a:latin typeface="Arial"/>
              </a:rPr>
              <a:t>Additional </a:t>
            </a:r>
            <a:r>
              <a:rPr lang="en-US" altLang="en-US" i="0" dirty="0">
                <a:latin typeface="Times New Roman" panose="02020603050405020304" pitchFamily="18" charset="0"/>
                <a:cs typeface="Times New Roman" panose="02020603050405020304" pitchFamily="18" charset="0"/>
              </a:rPr>
              <a:t>Ca</a:t>
            </a:r>
            <a:r>
              <a:rPr lang="en-US" altLang="en-US" i="0" baseline="30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 </a:t>
            </a:r>
            <a:r>
              <a:rPr lang="en-US" altLang="en-US" dirty="0">
                <a:latin typeface="Arial"/>
              </a:rPr>
              <a:t>that is released with second stimulus stimulates more shortening</a:t>
            </a:r>
          </a:p>
        </p:txBody>
      </p:sp>
    </p:spTree>
    <p:extLst>
      <p:ext uri="{BB962C8B-B14F-4D97-AF65-F5344CB8AC3E}">
        <p14:creationId xmlns:p14="http://schemas.microsoft.com/office/powerpoint/2010/main" val="247544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1133" cy="523220"/>
          </a:xfrm>
        </p:spPr>
        <p:txBody>
          <a:bodyPr wrap="square">
            <a:spAutoFit/>
          </a:bodyPr>
          <a:lstStyle/>
          <a:p>
            <a:pPr lvl="1" algn="l" rtl="0">
              <a:spcBef>
                <a:spcPct val="0"/>
              </a:spcBef>
            </a:pPr>
            <a:r>
              <a:rPr lang="en-US" sz="3400" b="1" kern="1200" dirty="0">
                <a:solidFill>
                  <a:srgbClr val="007FA3"/>
                </a:solidFill>
                <a:latin typeface="Times New Roman"/>
                <a:ea typeface="+mj-ea"/>
                <a:cs typeface="Times New Roman" panose="02020603050405020304" pitchFamily="18" charset="0"/>
              </a:rPr>
              <a:t>Temporal Summation </a:t>
            </a:r>
            <a:r>
              <a:rPr lang="en-US" sz="2800" b="1" kern="1200" dirty="0">
                <a:solidFill>
                  <a:srgbClr val="007FA3"/>
                </a:solidFill>
                <a:latin typeface="Times New Roman"/>
                <a:ea typeface="+mj-ea"/>
                <a:cs typeface="Times New Roman" panose="02020603050405020304" pitchFamily="18" charset="0"/>
              </a:rPr>
              <a:t>(2 of 4)</a:t>
            </a:r>
          </a:p>
        </p:txBody>
      </p:sp>
      <p:pic>
        <p:nvPicPr>
          <p:cNvPr id="5122" name="Picture 2" descr="Part (b) is a myogram showing temporal summation caused by additional stimuli being delivered before relaxation is complete from previous stimuli."/>
          <p:cNvPicPr>
            <a:picLocks noChangeAspect="1" noChangeArrowheads="1"/>
          </p:cNvPicPr>
          <p:nvPr/>
        </p:nvPicPr>
        <p:blipFill rotWithShape="1">
          <a:blip r:embed="rId3">
            <a:extLst>
              <a:ext uri="{28A0092B-C50C-407E-A947-70E740481C1C}">
                <a14:useLocalDpi xmlns:a14="http://schemas.microsoft.com/office/drawing/2010/main" val="0"/>
              </a:ext>
            </a:extLst>
          </a:blip>
          <a:srcRect b="4115"/>
          <a:stretch/>
        </p:blipFill>
        <p:spPr bwMode="auto">
          <a:xfrm>
            <a:off x="1261389" y="1600200"/>
            <a:ext cx="6868490" cy="394546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5850466"/>
            <a:ext cx="8229600" cy="246221"/>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Figure 9.12b </a:t>
            </a:r>
            <a:r>
              <a:rPr lang="en-US" dirty="0"/>
              <a:t>Temporal summation.</a:t>
            </a:r>
            <a:endParaRPr lang="en-US" dirty="0">
              <a:latin typeface="Arial (Body)"/>
            </a:endParaRPr>
          </a:p>
        </p:txBody>
      </p:sp>
    </p:spTree>
    <p:extLst>
      <p:ext uri="{BB962C8B-B14F-4D97-AF65-F5344CB8AC3E}">
        <p14:creationId xmlns:p14="http://schemas.microsoft.com/office/powerpoint/2010/main" val="2525732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lvl="1" indent="-746125" algn="l" rtl="0">
              <a:spcBef>
                <a:spcPct val="0"/>
              </a:spcBef>
            </a:pPr>
            <a:r>
              <a:rPr lang="en-US" altLang="en-US" sz="3400" b="1" kern="1200" dirty="0">
                <a:solidFill>
                  <a:srgbClr val="007FA3"/>
                </a:solidFill>
                <a:latin typeface="Times New Roman"/>
                <a:ea typeface="+mj-ea"/>
                <a:cs typeface="Times New Roman" panose="02020603050405020304" pitchFamily="18" charset="0"/>
              </a:rPr>
              <a:t>Graded Muscle Responses </a:t>
            </a:r>
            <a:r>
              <a:rPr lang="en-US" sz="2800" b="1" kern="1200" dirty="0">
                <a:solidFill>
                  <a:srgbClr val="007FA3"/>
                </a:solidFill>
                <a:latin typeface="Times New Roman"/>
                <a:ea typeface="+mj-ea"/>
                <a:cs typeface="Times New Roman" panose="02020603050405020304" pitchFamily="18" charset="0"/>
              </a:rPr>
              <a:t>(4 of 7)</a:t>
            </a:r>
          </a:p>
        </p:txBody>
      </p:sp>
      <p:sp>
        <p:nvSpPr>
          <p:cNvPr id="4" name="Content Placeholder 3"/>
          <p:cNvSpPr>
            <a:spLocks noGrp="1"/>
          </p:cNvSpPr>
          <p:nvPr>
            <p:ph sz="quarter" idx="13"/>
          </p:nvPr>
        </p:nvSpPr>
        <p:spPr>
          <a:xfrm>
            <a:off x="457581" y="1643126"/>
            <a:ext cx="8229600" cy="1461939"/>
          </a:xfrm>
        </p:spPr>
        <p:txBody>
          <a:bodyPr wrap="square">
            <a:spAutoFit/>
          </a:bodyPr>
          <a:lstStyle/>
          <a:p>
            <a:r>
              <a:rPr lang="en-US" altLang="en-US" b="1" dirty="0">
                <a:latin typeface="Arial"/>
              </a:rPr>
              <a:t>Muscle response to changes in stimulus frequency</a:t>
            </a:r>
            <a:r>
              <a:rPr lang="en-US" altLang="en-US" dirty="0">
                <a:latin typeface="Arial"/>
              </a:rPr>
              <a:t> </a:t>
            </a:r>
            <a:r>
              <a:rPr lang="en-US" altLang="en-US" b="1" dirty="0">
                <a:latin typeface="Arial"/>
              </a:rPr>
              <a:t>(cont.)</a:t>
            </a:r>
          </a:p>
          <a:p>
            <a:pPr lvl="1"/>
            <a:r>
              <a:rPr lang="en-US" altLang="en-US" dirty="0">
                <a:latin typeface="Arial"/>
              </a:rPr>
              <a:t>If stimuli frequency increases, muscle tension reaches near maximum</a:t>
            </a:r>
          </a:p>
          <a:p>
            <a:pPr lvl="2"/>
            <a:r>
              <a:rPr lang="en-US" altLang="en-US" dirty="0">
                <a:latin typeface="Arial"/>
              </a:rPr>
              <a:t>Produces smooth, continuous contractions that add up (summation)</a:t>
            </a:r>
          </a:p>
          <a:p>
            <a:pPr lvl="2"/>
            <a:r>
              <a:rPr lang="en-US" altLang="en-US" dirty="0">
                <a:latin typeface="Arial"/>
              </a:rPr>
              <a:t>Further increase in stimulus frequency </a:t>
            </a:r>
            <a:r>
              <a:rPr lang="en-US" altLang="en-US" dirty="0">
                <a:latin typeface="Arial"/>
                <a:sym typeface="Symbol" panose="05050102010706020507" pitchFamily="18" charset="2"/>
              </a:rPr>
              <a:t>causes muscle to progress to sustained, quivering contraction referred to as</a:t>
            </a:r>
            <a:r>
              <a:rPr lang="en-US" altLang="en-US" dirty="0">
                <a:latin typeface="Arial"/>
              </a:rPr>
              <a:t> </a:t>
            </a:r>
            <a:r>
              <a:rPr lang="en-US" altLang="en-US" b="1" dirty="0">
                <a:latin typeface="Arial"/>
              </a:rPr>
              <a:t>unfused</a:t>
            </a:r>
            <a:r>
              <a:rPr lang="en-US" altLang="en-US" dirty="0">
                <a:latin typeface="Arial"/>
              </a:rPr>
              <a:t> (</a:t>
            </a:r>
            <a:r>
              <a:rPr lang="en-US" altLang="en-US" b="1" dirty="0">
                <a:latin typeface="Arial"/>
              </a:rPr>
              <a:t>incomplete</a:t>
            </a:r>
            <a:r>
              <a:rPr lang="en-US" altLang="en-US" dirty="0">
                <a:latin typeface="Arial"/>
              </a:rPr>
              <a:t>) </a:t>
            </a:r>
            <a:r>
              <a:rPr lang="en-US" altLang="en-US" b="1" dirty="0">
                <a:latin typeface="Arial"/>
              </a:rPr>
              <a:t>tetanus</a:t>
            </a:r>
          </a:p>
        </p:txBody>
      </p:sp>
    </p:spTree>
    <p:extLst>
      <p:ext uri="{BB962C8B-B14F-4D97-AF65-F5344CB8AC3E}">
        <p14:creationId xmlns:p14="http://schemas.microsoft.com/office/powerpoint/2010/main" val="1935700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1133" cy="523220"/>
          </a:xfrm>
        </p:spPr>
        <p:txBody>
          <a:bodyPr wrap="square">
            <a:spAutoFit/>
          </a:bodyPr>
          <a:lstStyle/>
          <a:p>
            <a:pPr lvl="1" algn="l" rtl="0">
              <a:spcBef>
                <a:spcPct val="0"/>
              </a:spcBef>
            </a:pPr>
            <a:r>
              <a:rPr lang="en-US" sz="3400" b="1" kern="1200" dirty="0">
                <a:solidFill>
                  <a:srgbClr val="007FA3"/>
                </a:solidFill>
                <a:latin typeface="Times New Roman"/>
                <a:ea typeface="+mj-ea"/>
                <a:cs typeface="Times New Roman" panose="02020603050405020304" pitchFamily="18" charset="0"/>
              </a:rPr>
              <a:t>Temporal Summation </a:t>
            </a:r>
            <a:r>
              <a:rPr lang="en-US" sz="2800" b="1" kern="1200" dirty="0">
                <a:solidFill>
                  <a:srgbClr val="007FA3"/>
                </a:solidFill>
                <a:latin typeface="Times New Roman"/>
                <a:ea typeface="+mj-ea"/>
                <a:cs typeface="Times New Roman" panose="02020603050405020304" pitchFamily="18" charset="0"/>
              </a:rPr>
              <a:t>(3 of 4)</a:t>
            </a:r>
          </a:p>
        </p:txBody>
      </p:sp>
      <p:pic>
        <p:nvPicPr>
          <p:cNvPr id="6146" name="Picture 2" descr="Part (c) is a myogram showing unfused tetanus caused by higher frequency stimulation that is far enough apart to show some relaxation occurring between stimuli."/>
          <p:cNvPicPr>
            <a:picLocks noChangeAspect="1" noChangeArrowheads="1"/>
          </p:cNvPicPr>
          <p:nvPr/>
        </p:nvPicPr>
        <p:blipFill rotWithShape="1">
          <a:blip r:embed="rId3">
            <a:extLst>
              <a:ext uri="{28A0092B-C50C-407E-A947-70E740481C1C}">
                <a14:useLocalDpi xmlns:a14="http://schemas.microsoft.com/office/drawing/2010/main" val="0"/>
              </a:ext>
            </a:extLst>
          </a:blip>
          <a:srcRect b="3292"/>
          <a:stretch/>
        </p:blipFill>
        <p:spPr bwMode="auto">
          <a:xfrm>
            <a:off x="1993030" y="1600200"/>
            <a:ext cx="5471468" cy="397933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5850466"/>
            <a:ext cx="8229600" cy="246221"/>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Figure 9.12c </a:t>
            </a:r>
            <a:r>
              <a:rPr lang="en-US" dirty="0"/>
              <a:t>Temporal summation.</a:t>
            </a:r>
            <a:endParaRPr lang="en-US" dirty="0">
              <a:latin typeface="Arial (Body)"/>
            </a:endParaRPr>
          </a:p>
        </p:txBody>
      </p:sp>
    </p:spTree>
    <p:extLst>
      <p:ext uri="{BB962C8B-B14F-4D97-AF65-F5344CB8AC3E}">
        <p14:creationId xmlns:p14="http://schemas.microsoft.com/office/powerpoint/2010/main" val="1576988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altLang="en-US" dirty="0">
                <a:latin typeface="Times New Roman"/>
              </a:rPr>
              <a:t>Graded Muscle Responses</a:t>
            </a:r>
            <a:r>
              <a:rPr lang="en-US" altLang="en-US" b="0" dirty="0">
                <a:latin typeface="Times New Roman"/>
              </a:rPr>
              <a:t> </a:t>
            </a:r>
            <a:r>
              <a:rPr lang="en-US" sz="2800" dirty="0">
                <a:latin typeface="Times New Roman"/>
              </a:rPr>
              <a:t>(5 of 7)</a:t>
            </a:r>
          </a:p>
        </p:txBody>
      </p:sp>
      <p:sp>
        <p:nvSpPr>
          <p:cNvPr id="4" name="Content Placeholder 3"/>
          <p:cNvSpPr>
            <a:spLocks noGrp="1"/>
          </p:cNvSpPr>
          <p:nvPr>
            <p:ph sz="quarter" idx="13"/>
          </p:nvPr>
        </p:nvSpPr>
        <p:spPr>
          <a:xfrm>
            <a:off x="457581" y="1643126"/>
            <a:ext cx="8229600" cy="1461939"/>
          </a:xfrm>
        </p:spPr>
        <p:txBody>
          <a:bodyPr wrap="square">
            <a:spAutoFit/>
          </a:bodyPr>
          <a:lstStyle/>
          <a:p>
            <a:r>
              <a:rPr lang="en-US" altLang="en-US" b="1" dirty="0">
                <a:latin typeface="Arial"/>
              </a:rPr>
              <a:t>Muscle response to changes in stimulus frequency</a:t>
            </a:r>
            <a:r>
              <a:rPr lang="en-US" altLang="en-US" dirty="0">
                <a:latin typeface="Arial"/>
              </a:rPr>
              <a:t> </a:t>
            </a:r>
            <a:r>
              <a:rPr lang="en-US" altLang="en-US" b="1" dirty="0">
                <a:latin typeface="Arial"/>
              </a:rPr>
              <a:t>(cont.)</a:t>
            </a:r>
          </a:p>
          <a:p>
            <a:pPr lvl="1"/>
            <a:r>
              <a:rPr lang="en-US" altLang="en-US" dirty="0">
                <a:latin typeface="Arial"/>
              </a:rPr>
              <a:t>If stimuli frequency further increase, muscle tension reaches maximum</a:t>
            </a:r>
          </a:p>
          <a:p>
            <a:pPr lvl="2"/>
            <a:r>
              <a:rPr lang="en-US" altLang="en-US" dirty="0">
                <a:latin typeface="Arial"/>
              </a:rPr>
              <a:t>Referred to as </a:t>
            </a:r>
            <a:r>
              <a:rPr lang="en-US" altLang="en-US" b="1" dirty="0">
                <a:latin typeface="Arial"/>
              </a:rPr>
              <a:t>fused</a:t>
            </a:r>
            <a:r>
              <a:rPr lang="en-US" altLang="en-US" dirty="0">
                <a:latin typeface="Arial"/>
              </a:rPr>
              <a:t> (</a:t>
            </a:r>
            <a:r>
              <a:rPr lang="en-US" altLang="en-US" b="1" dirty="0">
                <a:latin typeface="Arial"/>
              </a:rPr>
              <a:t>complete</a:t>
            </a:r>
            <a:r>
              <a:rPr lang="en-US" altLang="en-US" dirty="0">
                <a:latin typeface="Arial"/>
              </a:rPr>
              <a:t>) </a:t>
            </a:r>
            <a:r>
              <a:rPr lang="en-US" altLang="en-US" b="1" dirty="0">
                <a:latin typeface="Arial"/>
              </a:rPr>
              <a:t>tetanus</a:t>
            </a:r>
            <a:r>
              <a:rPr lang="en-US" altLang="en-US" dirty="0">
                <a:latin typeface="Arial"/>
              </a:rPr>
              <a:t> because contractions </a:t>
            </a:r>
            <a:r>
              <a:rPr lang="ja-JP" altLang="en-US" dirty="0">
                <a:latin typeface="Arial"/>
              </a:rPr>
              <a:t>“</a:t>
            </a:r>
            <a:r>
              <a:rPr lang="en-US" altLang="ja-JP" dirty="0">
                <a:latin typeface="Arial"/>
              </a:rPr>
              <a:t>fuse</a:t>
            </a:r>
            <a:r>
              <a:rPr lang="ja-JP" altLang="en-US" dirty="0">
                <a:latin typeface="Arial"/>
              </a:rPr>
              <a:t>”</a:t>
            </a:r>
            <a:r>
              <a:rPr lang="en-US" altLang="ja-JP" dirty="0">
                <a:latin typeface="Arial"/>
              </a:rPr>
              <a:t> into one smooth sustained contraction plateau</a:t>
            </a:r>
          </a:p>
          <a:p>
            <a:pPr lvl="2"/>
            <a:r>
              <a:rPr lang="en-US" altLang="en-US" dirty="0">
                <a:latin typeface="Arial"/>
              </a:rPr>
              <a:t>Prolonged muscle contractions lead to </a:t>
            </a:r>
            <a:r>
              <a:rPr lang="en-US" altLang="en-US" i="1" dirty="0">
                <a:latin typeface="Arial"/>
                <a:sym typeface="Wingdings" panose="05000000000000000000" pitchFamily="2" charset="2"/>
              </a:rPr>
              <a:t>muscle</a:t>
            </a:r>
            <a:r>
              <a:rPr lang="en-US" altLang="en-US" dirty="0">
                <a:latin typeface="Arial"/>
                <a:sym typeface="Wingdings" panose="05000000000000000000" pitchFamily="2" charset="2"/>
              </a:rPr>
              <a:t> </a:t>
            </a:r>
            <a:r>
              <a:rPr lang="en-US" altLang="en-US" i="1" dirty="0">
                <a:latin typeface="Arial"/>
                <a:sym typeface="Wingdings" panose="05000000000000000000" pitchFamily="2" charset="2"/>
              </a:rPr>
              <a:t>fatigue</a:t>
            </a:r>
          </a:p>
        </p:txBody>
      </p:sp>
    </p:spTree>
    <p:extLst>
      <p:ext uri="{BB962C8B-B14F-4D97-AF65-F5344CB8AC3E}">
        <p14:creationId xmlns:p14="http://schemas.microsoft.com/office/powerpoint/2010/main" val="3105549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1133" cy="523220"/>
          </a:xfrm>
        </p:spPr>
        <p:txBody>
          <a:bodyPr wrap="square">
            <a:spAutoFit/>
          </a:bodyPr>
          <a:lstStyle/>
          <a:p>
            <a:pPr lvl="1" algn="l" rtl="0">
              <a:spcBef>
                <a:spcPct val="0"/>
              </a:spcBef>
            </a:pPr>
            <a:r>
              <a:rPr lang="en-US" sz="3400" b="1" kern="1200" dirty="0">
                <a:solidFill>
                  <a:srgbClr val="007FA3"/>
                </a:solidFill>
                <a:latin typeface="Times New Roman"/>
                <a:ea typeface="+mj-ea"/>
                <a:cs typeface="Times New Roman" panose="02020603050405020304" pitchFamily="18" charset="0"/>
              </a:rPr>
              <a:t>Temporal Summation </a:t>
            </a:r>
            <a:r>
              <a:rPr lang="en-US" sz="2800" b="1" kern="1200" dirty="0">
                <a:solidFill>
                  <a:srgbClr val="007FA3"/>
                </a:solidFill>
                <a:latin typeface="Times New Roman"/>
                <a:ea typeface="+mj-ea"/>
                <a:cs typeface="Times New Roman" panose="02020603050405020304" pitchFamily="18" charset="0"/>
              </a:rPr>
              <a:t>(4 of 4)</a:t>
            </a:r>
          </a:p>
        </p:txBody>
      </p:sp>
      <p:pic>
        <p:nvPicPr>
          <p:cNvPr id="7170" name="Picture 2" descr="Part (d) is a myogram showing fused tetanus caused by even higher frequency stimulation not allowing any relaxation at all between stimuli."/>
          <p:cNvPicPr>
            <a:picLocks noChangeAspect="1" noChangeArrowheads="1"/>
          </p:cNvPicPr>
          <p:nvPr/>
        </p:nvPicPr>
        <p:blipFill rotWithShape="1">
          <a:blip r:embed="rId3">
            <a:extLst>
              <a:ext uri="{28A0092B-C50C-407E-A947-70E740481C1C}">
                <a14:useLocalDpi xmlns:a14="http://schemas.microsoft.com/office/drawing/2010/main" val="0"/>
              </a:ext>
            </a:extLst>
          </a:blip>
          <a:srcRect b="3148"/>
          <a:stretch/>
        </p:blipFill>
        <p:spPr bwMode="auto">
          <a:xfrm>
            <a:off x="2086710" y="1600200"/>
            <a:ext cx="5521971" cy="404706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5917512"/>
            <a:ext cx="8229600" cy="246221"/>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Figure 9.12d </a:t>
            </a:r>
            <a:r>
              <a:rPr lang="en-US" dirty="0"/>
              <a:t>Temporal summation.</a:t>
            </a:r>
            <a:endParaRPr lang="en-US" dirty="0">
              <a:latin typeface="Arial (Body)"/>
            </a:endParaRPr>
          </a:p>
        </p:txBody>
      </p:sp>
    </p:spTree>
    <p:extLst>
      <p:ext uri="{BB962C8B-B14F-4D97-AF65-F5344CB8AC3E}">
        <p14:creationId xmlns:p14="http://schemas.microsoft.com/office/powerpoint/2010/main" val="3494885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5246"/>
            <a:ext cx="8229600" cy="523220"/>
          </a:xfrm>
        </p:spPr>
        <p:txBody>
          <a:bodyPr>
            <a:spAutoFit/>
          </a:bodyPr>
          <a:lstStyle/>
          <a:p>
            <a:r>
              <a:rPr lang="en-US" dirty="0">
                <a:latin typeface="Times New Roman"/>
              </a:rPr>
              <a:t>9.5  Whole Muscle Contraction</a:t>
            </a:r>
            <a:r>
              <a:rPr lang="en-US" b="0" dirty="0">
                <a:latin typeface="Times New Roman"/>
              </a:rPr>
              <a:t> </a:t>
            </a:r>
            <a:r>
              <a:rPr lang="en-US" sz="2800" dirty="0">
                <a:latin typeface="Times New Roman"/>
              </a:rPr>
              <a:t>(1 of 2)</a:t>
            </a:r>
          </a:p>
        </p:txBody>
      </p:sp>
      <p:sp>
        <p:nvSpPr>
          <p:cNvPr id="3" name="Content Placeholder 2"/>
          <p:cNvSpPr>
            <a:spLocks noGrp="1"/>
          </p:cNvSpPr>
          <p:nvPr>
            <p:ph sz="quarter" idx="13"/>
          </p:nvPr>
        </p:nvSpPr>
        <p:spPr>
          <a:xfrm>
            <a:off x="457200" y="1600200"/>
            <a:ext cx="8229600" cy="2015936"/>
          </a:xfrm>
        </p:spPr>
        <p:txBody>
          <a:bodyPr wrap="square">
            <a:spAutoFit/>
          </a:bodyPr>
          <a:lstStyle/>
          <a:p>
            <a:r>
              <a:rPr lang="en-US" altLang="en-US" dirty="0"/>
              <a:t>Same principles apply to contraction of both single fibers and whole muscles</a:t>
            </a:r>
          </a:p>
          <a:p>
            <a:r>
              <a:rPr lang="en-US" altLang="en-US" dirty="0"/>
              <a:t>Contraction produces </a:t>
            </a:r>
            <a:r>
              <a:rPr lang="en-US" altLang="en-US" b="1" dirty="0"/>
              <a:t>muscle</a:t>
            </a:r>
            <a:r>
              <a:rPr lang="en-US" altLang="en-US" dirty="0"/>
              <a:t> </a:t>
            </a:r>
            <a:r>
              <a:rPr lang="en-US" altLang="en-US" b="1" dirty="0"/>
              <a:t>tension</a:t>
            </a:r>
            <a:r>
              <a:rPr lang="en-US" altLang="en-US" dirty="0"/>
              <a:t>, the force exerted on load or object to be moved</a:t>
            </a:r>
          </a:p>
          <a:p>
            <a:r>
              <a:rPr lang="en-US" altLang="en-US" dirty="0"/>
              <a:t>Contraction may/may not shorten muscle</a:t>
            </a:r>
          </a:p>
          <a:p>
            <a:pPr lvl="1"/>
            <a:r>
              <a:rPr lang="en-US" altLang="en-US" b="1" dirty="0"/>
              <a:t>Isometric</a:t>
            </a:r>
            <a:r>
              <a:rPr lang="en-US" altLang="en-US" dirty="0"/>
              <a:t> </a:t>
            </a:r>
            <a:r>
              <a:rPr lang="en-US" altLang="en-US" b="1" dirty="0"/>
              <a:t>contraction</a:t>
            </a:r>
            <a:r>
              <a:rPr lang="en-US" altLang="en-US" dirty="0"/>
              <a:t>: no shortening; muscle tension increases but does not exceed load </a:t>
            </a:r>
          </a:p>
          <a:p>
            <a:pPr lvl="1"/>
            <a:r>
              <a:rPr lang="en-US" altLang="en-US" b="1" dirty="0"/>
              <a:t>Isotonic</a:t>
            </a:r>
            <a:r>
              <a:rPr lang="en-US" altLang="en-US" dirty="0"/>
              <a:t> </a:t>
            </a:r>
            <a:r>
              <a:rPr lang="en-US" altLang="en-US" b="1" dirty="0"/>
              <a:t>contraction</a:t>
            </a:r>
            <a:r>
              <a:rPr lang="en-US" altLang="en-US" dirty="0"/>
              <a:t>: muscle shortens because muscle tension exceeds load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altLang="en-US" dirty="0">
                <a:latin typeface="Times New Roman"/>
              </a:rPr>
              <a:t>Graded Muscle Responses </a:t>
            </a:r>
            <a:r>
              <a:rPr lang="en-US" sz="2800" dirty="0">
                <a:latin typeface="Times New Roman"/>
              </a:rPr>
              <a:t>(6 of 7)</a:t>
            </a:r>
          </a:p>
        </p:txBody>
      </p:sp>
      <p:sp>
        <p:nvSpPr>
          <p:cNvPr id="4" name="Content Placeholder 3"/>
          <p:cNvSpPr>
            <a:spLocks noGrp="1"/>
          </p:cNvSpPr>
          <p:nvPr>
            <p:ph sz="quarter" idx="13"/>
          </p:nvPr>
        </p:nvSpPr>
        <p:spPr>
          <a:xfrm>
            <a:off x="457581" y="1643126"/>
            <a:ext cx="8232775" cy="2923877"/>
          </a:xfrm>
        </p:spPr>
        <p:txBody>
          <a:bodyPr wrap="square">
            <a:spAutoFit/>
          </a:bodyPr>
          <a:lstStyle/>
          <a:p>
            <a:r>
              <a:rPr lang="en-US" altLang="en-US" b="1" dirty="0">
                <a:latin typeface="Arial"/>
              </a:rPr>
              <a:t>Muscle response to changes in stimulus strength</a:t>
            </a:r>
          </a:p>
          <a:p>
            <a:pPr lvl="1"/>
            <a:r>
              <a:rPr lang="en-US" altLang="en-US" b="1" dirty="0">
                <a:latin typeface="Arial"/>
              </a:rPr>
              <a:t>Recruitment</a:t>
            </a:r>
            <a:r>
              <a:rPr lang="en-US" altLang="en-US" dirty="0">
                <a:latin typeface="Arial"/>
              </a:rPr>
              <a:t> (or </a:t>
            </a:r>
            <a:r>
              <a:rPr lang="en-US" altLang="en-US" b="1" dirty="0">
                <a:latin typeface="Arial"/>
              </a:rPr>
              <a:t>multiple motor unit summation</a:t>
            </a:r>
            <a:r>
              <a:rPr lang="en-US" altLang="en-US" dirty="0">
                <a:latin typeface="Arial"/>
              </a:rPr>
              <a:t>): stimulus is sent to more muscle fibers, leading to more precise control</a:t>
            </a:r>
          </a:p>
          <a:p>
            <a:pPr lvl="1"/>
            <a:r>
              <a:rPr lang="en-US" altLang="en-US" dirty="0">
                <a:latin typeface="Arial"/>
              </a:rPr>
              <a:t>Types of stimulus involved in recruitment:</a:t>
            </a:r>
          </a:p>
          <a:p>
            <a:pPr lvl="2"/>
            <a:r>
              <a:rPr lang="en-US" altLang="en-US" b="1" dirty="0">
                <a:latin typeface="Arial"/>
              </a:rPr>
              <a:t>Subthreshold</a:t>
            </a:r>
            <a:r>
              <a:rPr lang="en-US" altLang="en-US" dirty="0">
                <a:latin typeface="Arial"/>
              </a:rPr>
              <a:t> </a:t>
            </a:r>
            <a:r>
              <a:rPr lang="en-US" altLang="en-US" b="1" dirty="0">
                <a:latin typeface="Arial"/>
              </a:rPr>
              <a:t>stimulus</a:t>
            </a:r>
            <a:r>
              <a:rPr lang="en-US" altLang="en-US" dirty="0">
                <a:latin typeface="Arial"/>
              </a:rPr>
              <a:t>: stimulus not strong enough, so no contractions seen</a:t>
            </a:r>
          </a:p>
          <a:p>
            <a:pPr lvl="2"/>
            <a:r>
              <a:rPr lang="en-US" altLang="en-US" b="1" dirty="0">
                <a:latin typeface="Arial"/>
              </a:rPr>
              <a:t>Threshold</a:t>
            </a:r>
            <a:r>
              <a:rPr lang="en-US" altLang="en-US" dirty="0">
                <a:latin typeface="Arial"/>
              </a:rPr>
              <a:t> </a:t>
            </a:r>
            <a:r>
              <a:rPr lang="en-US" altLang="en-US" b="1" dirty="0">
                <a:latin typeface="Arial"/>
              </a:rPr>
              <a:t>stimulus</a:t>
            </a:r>
            <a:r>
              <a:rPr lang="en-US" altLang="en-US" dirty="0">
                <a:latin typeface="Arial"/>
              </a:rPr>
              <a:t>: stimulus is strong enough to cause first observable contraction</a:t>
            </a:r>
          </a:p>
          <a:p>
            <a:pPr lvl="2"/>
            <a:r>
              <a:rPr lang="en-US" altLang="en-US" b="1" dirty="0">
                <a:latin typeface="Arial"/>
              </a:rPr>
              <a:t>Maximal</a:t>
            </a:r>
            <a:r>
              <a:rPr lang="en-US" altLang="en-US" dirty="0">
                <a:latin typeface="Arial"/>
              </a:rPr>
              <a:t> </a:t>
            </a:r>
            <a:r>
              <a:rPr lang="en-US" altLang="en-US" b="1" dirty="0">
                <a:latin typeface="Arial"/>
              </a:rPr>
              <a:t>stimulus</a:t>
            </a:r>
            <a:r>
              <a:rPr lang="en-US" altLang="en-US" dirty="0">
                <a:latin typeface="Arial"/>
              </a:rPr>
              <a:t>: strongest stimulus that increases maximum contractile force</a:t>
            </a:r>
          </a:p>
          <a:p>
            <a:pPr lvl="3"/>
            <a:r>
              <a:rPr lang="en-US" altLang="en-US" dirty="0">
                <a:latin typeface="Arial"/>
              </a:rPr>
              <a:t>All motor units have been recruited</a:t>
            </a:r>
          </a:p>
        </p:txBody>
      </p:sp>
    </p:spTree>
    <p:extLst>
      <p:ext uri="{BB962C8B-B14F-4D97-AF65-F5344CB8AC3E}">
        <p14:creationId xmlns:p14="http://schemas.microsoft.com/office/powerpoint/2010/main" val="2879171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106740"/>
            <a:ext cx="8221133" cy="1569660"/>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Relationship Between Stimulus Intensity (Graph at Top) and Muscle Tension (Tracing Below)</a:t>
            </a:r>
            <a:endParaRPr lang="en-US" sz="3400" b="1" kern="1200" dirty="0">
              <a:solidFill>
                <a:srgbClr val="007FA3"/>
              </a:solidFill>
              <a:latin typeface="Times New Roman"/>
              <a:ea typeface="+mj-ea"/>
              <a:cs typeface="Times New Roman" panose="02020603050405020304" pitchFamily="18" charset="0"/>
            </a:endParaRPr>
          </a:p>
        </p:txBody>
      </p:sp>
      <p:pic>
        <p:nvPicPr>
          <p:cNvPr id="8194" name="Picture 2" descr="This figure contains two graphs that show the relationship between stimulus intensity and muscle tension. Below threshold voltage, the myogram shows no muscle response. Once threshold  is reached, increases in voltage excite (recruit) more and more motor units until the maximal stimulus is reached. Further increases in stimulus voltage produce no further increase in contractile strength."/>
          <p:cNvPicPr>
            <a:picLocks noChangeAspect="1" noChangeArrowheads="1"/>
          </p:cNvPicPr>
          <p:nvPr/>
        </p:nvPicPr>
        <p:blipFill rotWithShape="1">
          <a:blip r:embed="rId3">
            <a:extLst>
              <a:ext uri="{28A0092B-C50C-407E-A947-70E740481C1C}">
                <a14:useLocalDpi xmlns:a14="http://schemas.microsoft.com/office/drawing/2010/main" val="0"/>
              </a:ext>
            </a:extLst>
          </a:blip>
          <a:srcRect b="1934"/>
          <a:stretch/>
        </p:blipFill>
        <p:spPr bwMode="auto">
          <a:xfrm>
            <a:off x="2691328" y="1692647"/>
            <a:ext cx="3310916" cy="425942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6036047"/>
            <a:ext cx="8229600" cy="246221"/>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Figure 9.13 </a:t>
            </a:r>
            <a:r>
              <a:rPr lang="en-US" dirty="0"/>
              <a:t>Recruitment.</a:t>
            </a:r>
            <a:endParaRPr lang="en-US" dirty="0">
              <a:latin typeface="Arial (Body)"/>
            </a:endParaRPr>
          </a:p>
        </p:txBody>
      </p:sp>
    </p:spTree>
    <p:extLst>
      <p:ext uri="{BB962C8B-B14F-4D97-AF65-F5344CB8AC3E}">
        <p14:creationId xmlns:p14="http://schemas.microsoft.com/office/powerpoint/2010/main" val="644862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altLang="en-US" dirty="0">
                <a:latin typeface="Times New Roman"/>
              </a:rPr>
              <a:t>Graded Muscle Responses </a:t>
            </a:r>
            <a:r>
              <a:rPr lang="en-US" sz="2800" dirty="0">
                <a:latin typeface="Times New Roman"/>
              </a:rPr>
              <a:t>(7 of 7)</a:t>
            </a:r>
          </a:p>
        </p:txBody>
      </p:sp>
      <p:sp>
        <p:nvSpPr>
          <p:cNvPr id="4" name="Content Placeholder 3"/>
          <p:cNvSpPr>
            <a:spLocks noGrp="1"/>
          </p:cNvSpPr>
          <p:nvPr>
            <p:ph sz="quarter" idx="13"/>
          </p:nvPr>
        </p:nvSpPr>
        <p:spPr>
          <a:xfrm>
            <a:off x="457581" y="1643126"/>
            <a:ext cx="8229600" cy="2754600"/>
          </a:xfrm>
        </p:spPr>
        <p:txBody>
          <a:bodyPr wrap="square">
            <a:spAutoFit/>
          </a:bodyPr>
          <a:lstStyle/>
          <a:p>
            <a:pPr>
              <a:buSzPct val="100000"/>
            </a:pPr>
            <a:r>
              <a:rPr lang="en-US" altLang="en-US" b="1" dirty="0">
                <a:latin typeface="Arial"/>
              </a:rPr>
              <a:t>Muscle response to changes in stimulus strength (cont.)</a:t>
            </a:r>
          </a:p>
          <a:p>
            <a:pPr lvl="1"/>
            <a:r>
              <a:rPr lang="en-US" altLang="en-US" dirty="0">
                <a:latin typeface="Arial"/>
              </a:rPr>
              <a:t>Recruitment works on </a:t>
            </a:r>
            <a:r>
              <a:rPr lang="en-US" altLang="en-US" i="1" dirty="0">
                <a:latin typeface="Arial"/>
              </a:rPr>
              <a:t>size</a:t>
            </a:r>
            <a:r>
              <a:rPr lang="en-US" altLang="en-US" dirty="0">
                <a:latin typeface="Arial"/>
              </a:rPr>
              <a:t> </a:t>
            </a:r>
            <a:r>
              <a:rPr lang="en-US" altLang="en-US" i="1" dirty="0">
                <a:latin typeface="Arial"/>
              </a:rPr>
              <a:t>principle</a:t>
            </a:r>
          </a:p>
          <a:p>
            <a:pPr lvl="2"/>
            <a:r>
              <a:rPr lang="en-US" altLang="en-US" dirty="0">
                <a:latin typeface="Arial"/>
              </a:rPr>
              <a:t>Motor units with smallest muscle fibers are recruited first </a:t>
            </a:r>
          </a:p>
          <a:p>
            <a:pPr lvl="2"/>
            <a:r>
              <a:rPr lang="en-US" altLang="en-US" dirty="0">
                <a:latin typeface="Arial"/>
              </a:rPr>
              <a:t>Motor units with larger and larger fibers are recruited as stimulus intensity increases</a:t>
            </a:r>
          </a:p>
          <a:p>
            <a:pPr lvl="2"/>
            <a:r>
              <a:rPr lang="en-US" altLang="en-US" dirty="0">
                <a:latin typeface="Arial"/>
              </a:rPr>
              <a:t>Largest motor units are activated only for most powerful contractions</a:t>
            </a:r>
          </a:p>
          <a:p>
            <a:pPr lvl="2"/>
            <a:r>
              <a:rPr lang="en-US" altLang="en-US" dirty="0">
                <a:latin typeface="Arial"/>
              </a:rPr>
              <a:t>Motor units in muscle usually contract asynchronously</a:t>
            </a:r>
          </a:p>
          <a:p>
            <a:pPr lvl="3"/>
            <a:r>
              <a:rPr lang="en-US" altLang="en-US" dirty="0">
                <a:latin typeface="Arial"/>
              </a:rPr>
              <a:t>Some fibers contract while others rest</a:t>
            </a:r>
          </a:p>
          <a:p>
            <a:pPr lvl="3"/>
            <a:r>
              <a:rPr lang="en-US" altLang="en-US" dirty="0">
                <a:latin typeface="Arial"/>
              </a:rPr>
              <a:t>Helps prevent fatigue</a:t>
            </a:r>
          </a:p>
        </p:txBody>
      </p:sp>
    </p:spTree>
    <p:extLst>
      <p:ext uri="{BB962C8B-B14F-4D97-AF65-F5344CB8AC3E}">
        <p14:creationId xmlns:p14="http://schemas.microsoft.com/office/powerpoint/2010/main" val="1457442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1133" cy="523220"/>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The Size Principle of Recruitment</a:t>
            </a:r>
            <a:endParaRPr lang="en-US" sz="3400" b="1" kern="1200" dirty="0">
              <a:solidFill>
                <a:srgbClr val="007FA3"/>
              </a:solidFill>
              <a:latin typeface="Times New Roman"/>
              <a:ea typeface="+mj-ea"/>
              <a:cs typeface="Times New Roman" panose="02020603050405020304" pitchFamily="18" charset="0"/>
            </a:endParaRPr>
          </a:p>
        </p:txBody>
      </p:sp>
      <p:pic>
        <p:nvPicPr>
          <p:cNvPr id="9218" name="Picture 2" descr="This figure shows that when tension is needed, motor units with the smallest fibers are recruited first, allowing fine control of contraction.  As time progresses, medium fibers are recruited next, followed by larger fibers."/>
          <p:cNvPicPr>
            <a:picLocks noChangeAspect="1" noChangeArrowheads="1"/>
          </p:cNvPicPr>
          <p:nvPr/>
        </p:nvPicPr>
        <p:blipFill rotWithShape="1">
          <a:blip r:embed="rId3">
            <a:extLst>
              <a:ext uri="{28A0092B-C50C-407E-A947-70E740481C1C}">
                <a14:useLocalDpi xmlns:a14="http://schemas.microsoft.com/office/drawing/2010/main" val="0"/>
              </a:ext>
            </a:extLst>
          </a:blip>
          <a:srcRect b="2716"/>
          <a:stretch/>
        </p:blipFill>
        <p:spPr bwMode="auto">
          <a:xfrm>
            <a:off x="1555420" y="1371600"/>
            <a:ext cx="6031573" cy="443547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6036047"/>
            <a:ext cx="8229600" cy="246221"/>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Figure 9.14 </a:t>
            </a:r>
            <a:r>
              <a:rPr lang="en-US" dirty="0"/>
              <a:t>The size principle of recruitment.</a:t>
            </a:r>
            <a:endParaRPr lang="en-US" dirty="0">
              <a:latin typeface="Arial (Body)"/>
            </a:endParaRPr>
          </a:p>
        </p:txBody>
      </p:sp>
    </p:spTree>
    <p:extLst>
      <p:ext uri="{BB962C8B-B14F-4D97-AF65-F5344CB8AC3E}">
        <p14:creationId xmlns:p14="http://schemas.microsoft.com/office/powerpoint/2010/main" val="4222219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indent="-746125"/>
            <a:r>
              <a:rPr lang="en-US" altLang="en-US" dirty="0">
                <a:latin typeface="Times New Roman"/>
              </a:rPr>
              <a:t>Muscle Tone</a:t>
            </a:r>
            <a:endParaRPr lang="en-US" b="0" dirty="0">
              <a:latin typeface="Times New Roman"/>
            </a:endParaRPr>
          </a:p>
        </p:txBody>
      </p:sp>
      <p:sp>
        <p:nvSpPr>
          <p:cNvPr id="4" name="Content Placeholder 3"/>
          <p:cNvSpPr>
            <a:spLocks noGrp="1"/>
          </p:cNvSpPr>
          <p:nvPr>
            <p:ph idx="4294967295"/>
          </p:nvPr>
        </p:nvSpPr>
        <p:spPr>
          <a:xfrm>
            <a:off x="457581" y="1643126"/>
            <a:ext cx="8229600" cy="1692771"/>
          </a:xfrm>
        </p:spPr>
        <p:txBody>
          <a:bodyPr wrap="square">
            <a:spAutoFit/>
          </a:bodyPr>
          <a:lstStyle/>
          <a:p>
            <a:pPr>
              <a:buSzPct val="100000"/>
            </a:pPr>
            <a:r>
              <a:rPr lang="en-US" altLang="en-US" dirty="0">
                <a:latin typeface="Arial"/>
              </a:rPr>
              <a:t>Constant, slightly contracted state of all muscles</a:t>
            </a:r>
          </a:p>
          <a:p>
            <a:pPr>
              <a:buSzPct val="100000"/>
            </a:pPr>
            <a:r>
              <a:rPr lang="en-US" altLang="en-US" dirty="0">
                <a:latin typeface="Arial"/>
              </a:rPr>
              <a:t>Due to spinal reflexes </a:t>
            </a:r>
          </a:p>
          <a:p>
            <a:pPr marL="742950" lvl="1" indent="-285750">
              <a:spcBef>
                <a:spcPts val="600"/>
              </a:spcBef>
            </a:pPr>
            <a:r>
              <a:rPr lang="en-US" altLang="en-US" dirty="0">
                <a:latin typeface="Arial"/>
              </a:rPr>
              <a:t>Groups of motor units are alternately activated in response to input from stretch receptors in muscles</a:t>
            </a:r>
          </a:p>
          <a:p>
            <a:pPr>
              <a:buSzPct val="100000"/>
            </a:pPr>
            <a:r>
              <a:rPr lang="en-US" altLang="en-US" dirty="0">
                <a:latin typeface="Arial"/>
              </a:rPr>
              <a:t>Keeps muscles firm, healthy, and ready to respond </a:t>
            </a:r>
          </a:p>
        </p:txBody>
      </p:sp>
    </p:spTree>
    <p:extLst>
      <p:ext uri="{BB962C8B-B14F-4D97-AF65-F5344CB8AC3E}">
        <p14:creationId xmlns:p14="http://schemas.microsoft.com/office/powerpoint/2010/main" val="331745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altLang="en-US" dirty="0">
                <a:latin typeface="Times New Roman"/>
              </a:rPr>
              <a:t>Isotonic and Isometric Contractions </a:t>
            </a:r>
            <a:r>
              <a:rPr lang="en-US" sz="2800" dirty="0">
                <a:latin typeface="Times New Roman"/>
              </a:rPr>
              <a:t>(1 of 3)</a:t>
            </a:r>
          </a:p>
        </p:txBody>
      </p:sp>
      <p:sp>
        <p:nvSpPr>
          <p:cNvPr id="4" name="Content Placeholder 3"/>
          <p:cNvSpPr>
            <a:spLocks noGrp="1"/>
          </p:cNvSpPr>
          <p:nvPr>
            <p:ph sz="quarter" idx="13"/>
          </p:nvPr>
        </p:nvSpPr>
        <p:spPr>
          <a:xfrm>
            <a:off x="457581" y="1643126"/>
            <a:ext cx="8229600" cy="2108269"/>
          </a:xfrm>
        </p:spPr>
        <p:txBody>
          <a:bodyPr wrap="square">
            <a:spAutoFit/>
          </a:bodyPr>
          <a:lstStyle/>
          <a:p>
            <a:r>
              <a:rPr lang="en-US" altLang="en-US" b="1" dirty="0"/>
              <a:t>Isotonic</a:t>
            </a:r>
            <a:r>
              <a:rPr lang="en-US" altLang="en-US" dirty="0"/>
              <a:t> </a:t>
            </a:r>
            <a:r>
              <a:rPr lang="en-US" altLang="en-US" b="1" dirty="0"/>
              <a:t>contractions</a:t>
            </a:r>
            <a:r>
              <a:rPr lang="en-US" altLang="en-US" dirty="0"/>
              <a:t>: muscle changes in length and moves load</a:t>
            </a:r>
          </a:p>
          <a:p>
            <a:pPr lvl="1"/>
            <a:r>
              <a:rPr lang="en-US" altLang="en-US" dirty="0"/>
              <a:t>Isotonic contractions can be either concentric or eccentric:</a:t>
            </a:r>
          </a:p>
          <a:p>
            <a:pPr lvl="2"/>
            <a:r>
              <a:rPr lang="en-US" altLang="en-US" b="1" dirty="0"/>
              <a:t>Concentric</a:t>
            </a:r>
            <a:r>
              <a:rPr lang="en-US" altLang="en-US" dirty="0"/>
              <a:t> </a:t>
            </a:r>
            <a:r>
              <a:rPr lang="en-US" altLang="en-US" b="1" dirty="0"/>
              <a:t>contractions</a:t>
            </a:r>
            <a:r>
              <a:rPr lang="en-US" altLang="en-US" dirty="0"/>
              <a:t>:</a:t>
            </a:r>
            <a:r>
              <a:rPr lang="en-US" altLang="en-US" b="1" dirty="0"/>
              <a:t> </a:t>
            </a:r>
            <a:r>
              <a:rPr lang="en-US" altLang="en-US" dirty="0"/>
              <a:t>muscle shortens and does work</a:t>
            </a:r>
          </a:p>
          <a:p>
            <a:pPr lvl="3"/>
            <a:r>
              <a:rPr lang="en-US" altLang="en-US" dirty="0"/>
              <a:t>Example: biceps contract to pick up a book</a:t>
            </a:r>
          </a:p>
          <a:p>
            <a:pPr lvl="2"/>
            <a:r>
              <a:rPr lang="en-US" altLang="en-US" b="1" dirty="0"/>
              <a:t>Eccentric</a:t>
            </a:r>
            <a:r>
              <a:rPr lang="en-US" altLang="en-US" dirty="0"/>
              <a:t> </a:t>
            </a:r>
            <a:r>
              <a:rPr lang="en-US" altLang="en-US" b="1" dirty="0"/>
              <a:t>contractions</a:t>
            </a:r>
            <a:r>
              <a:rPr lang="en-US" altLang="en-US" dirty="0"/>
              <a:t>: muscle lengthens and generates force</a:t>
            </a:r>
          </a:p>
          <a:p>
            <a:pPr lvl="3"/>
            <a:r>
              <a:rPr lang="en-US" altLang="en-US" dirty="0"/>
              <a:t>Example: laying a book down causes biceps to lengthen while generating a force</a:t>
            </a:r>
          </a:p>
        </p:txBody>
      </p:sp>
    </p:spTree>
    <p:extLst>
      <p:ext uri="{BB962C8B-B14F-4D97-AF65-F5344CB8AC3E}">
        <p14:creationId xmlns:p14="http://schemas.microsoft.com/office/powerpoint/2010/main" val="3415342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1133" cy="1077218"/>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Isotonic (concentric) and Isometric Contractions </a:t>
            </a:r>
            <a:r>
              <a:rPr lang="en-US" sz="2800" b="1" kern="1200" dirty="0">
                <a:solidFill>
                  <a:srgbClr val="007FA3"/>
                </a:solidFill>
                <a:latin typeface="Times New Roman"/>
                <a:ea typeface="+mj-ea"/>
                <a:cs typeface="Times New Roman" panose="02020603050405020304" pitchFamily="18" charset="0"/>
              </a:rPr>
              <a:t>(1 of 4)</a:t>
            </a:r>
          </a:p>
        </p:txBody>
      </p:sp>
      <p:pic>
        <p:nvPicPr>
          <p:cNvPr id="10242" name="Picture 2" descr="This figure compares isotonic and isometric contractions in skeletal muscle in two parts.&#10;&#10;&#10;Part (a): Isotonic (concentric) contraction: drawing shows muscle attached to 3 kg weight.  On stimulation, muscle develops enough tension (force) to lift the load (weight). Once the resistance is overcome, the muscle shortens, and the tension remains constant for the rest of the contraction.  Corresponding graph below shows associated myogram and graph showing muscle length as a percent of resting length during contra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308908"/>
            <a:ext cx="4230687" cy="464502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6036047"/>
            <a:ext cx="8229600" cy="246221"/>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Figure 9.15 </a:t>
            </a:r>
            <a:r>
              <a:rPr lang="en-US" dirty="0"/>
              <a:t>Isotonic (concentric) and isometric contractions.</a:t>
            </a:r>
            <a:endParaRPr lang="en-US" dirty="0">
              <a:latin typeface="Arial (Body)"/>
            </a:endParaRPr>
          </a:p>
        </p:txBody>
      </p:sp>
    </p:spTree>
    <p:extLst>
      <p:ext uri="{BB962C8B-B14F-4D97-AF65-F5344CB8AC3E}">
        <p14:creationId xmlns:p14="http://schemas.microsoft.com/office/powerpoint/2010/main" val="2560019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1133" cy="1077218"/>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Isotonic (concentric) and Isometric Contractions </a:t>
            </a:r>
            <a:r>
              <a:rPr lang="en-US" sz="2800" b="1" kern="1200" dirty="0">
                <a:solidFill>
                  <a:srgbClr val="007FA3"/>
                </a:solidFill>
                <a:latin typeface="Times New Roman"/>
                <a:cs typeface="Times New Roman" panose="02020603050405020304" pitchFamily="18" charset="0"/>
              </a:rPr>
              <a:t>(2 of 4)</a:t>
            </a:r>
            <a:endParaRPr lang="en-US" sz="2800" b="1" kern="1200" dirty="0">
              <a:solidFill>
                <a:srgbClr val="007FA3"/>
              </a:solidFill>
              <a:latin typeface="Times New Roman"/>
              <a:ea typeface="+mj-ea"/>
              <a:cs typeface="Times New Roman" panose="02020603050405020304" pitchFamily="18" charset="0"/>
            </a:endParaRPr>
          </a:p>
        </p:txBody>
      </p:sp>
      <p:pic>
        <p:nvPicPr>
          <p:cNvPr id="11266" name="Picture 2" descr="This figure compares isotonic and isometric contractions in skeletal muscle in two parts.&#10;&#10;&#10;Part (a): Isotonic (concentric) contraction: drawing shows muscle attached to 3 kg weight.  On stimulation, muscle develops enough tension (force) to lift the load (weight). Once the resistance is overcome, the muscle shortens, and the tension remains constant for the rest of the contraction.  Corresponding graph below shows associated myogram and graph showing muscle length as a percent of resting length during contractio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35238" y="1890342"/>
            <a:ext cx="4073524" cy="357645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6036047"/>
            <a:ext cx="8229600" cy="246221"/>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Figure 9.15 </a:t>
            </a:r>
            <a:r>
              <a:rPr lang="en-US" dirty="0"/>
              <a:t>Isotonic (concentric) and isometric contractions.</a:t>
            </a:r>
            <a:endParaRPr lang="en-US" dirty="0">
              <a:latin typeface="Arial (Body)"/>
            </a:endParaRPr>
          </a:p>
        </p:txBody>
      </p:sp>
    </p:spTree>
    <p:extLst>
      <p:ext uri="{BB962C8B-B14F-4D97-AF65-F5344CB8AC3E}">
        <p14:creationId xmlns:p14="http://schemas.microsoft.com/office/powerpoint/2010/main" val="1903202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Isotonic and Isometric Contractions </a:t>
            </a:r>
            <a:r>
              <a:rPr lang="en-US" sz="2800" dirty="0">
                <a:latin typeface="Times New Roman"/>
              </a:rPr>
              <a:t>(2 of 3)</a:t>
            </a:r>
            <a:endParaRPr lang="en-US" altLang="en-US" sz="2800" dirty="0">
              <a:latin typeface="Times New Roman"/>
            </a:endParaRPr>
          </a:p>
        </p:txBody>
      </p:sp>
      <p:sp>
        <p:nvSpPr>
          <p:cNvPr id="4" name="Content Placeholder 3"/>
          <p:cNvSpPr>
            <a:spLocks noGrp="1"/>
          </p:cNvSpPr>
          <p:nvPr>
            <p:ph idx="4294967295"/>
          </p:nvPr>
        </p:nvSpPr>
        <p:spPr>
          <a:xfrm>
            <a:off x="457581" y="1643126"/>
            <a:ext cx="8229600" cy="815608"/>
          </a:xfrm>
        </p:spPr>
        <p:txBody>
          <a:bodyPr wrap="square">
            <a:spAutoFit/>
          </a:bodyPr>
          <a:lstStyle/>
          <a:p>
            <a:pPr>
              <a:buSzPct val="100000"/>
            </a:pPr>
            <a:r>
              <a:rPr lang="en-US" altLang="en-US" b="1" dirty="0">
                <a:latin typeface="Arial"/>
              </a:rPr>
              <a:t>Isometric</a:t>
            </a:r>
            <a:r>
              <a:rPr lang="en-US" altLang="en-US" dirty="0">
                <a:latin typeface="Arial"/>
              </a:rPr>
              <a:t> </a:t>
            </a:r>
            <a:r>
              <a:rPr lang="en-US" altLang="en-US" b="1" dirty="0">
                <a:latin typeface="Arial"/>
              </a:rPr>
              <a:t>contractions</a:t>
            </a:r>
          </a:p>
          <a:p>
            <a:pPr marL="742950" lvl="1" indent="-285750">
              <a:spcBef>
                <a:spcPts val="600"/>
              </a:spcBef>
            </a:pPr>
            <a:r>
              <a:rPr lang="en-US" altLang="en-US" dirty="0">
                <a:latin typeface="Arial"/>
              </a:rPr>
              <a:t>Load is greater than the maximum tension muscle can generate, so muscle neither shortens nor lengthens</a:t>
            </a:r>
          </a:p>
        </p:txBody>
      </p:sp>
    </p:spTree>
    <p:extLst>
      <p:ext uri="{BB962C8B-B14F-4D97-AF65-F5344CB8AC3E}">
        <p14:creationId xmlns:p14="http://schemas.microsoft.com/office/powerpoint/2010/main" val="2973429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Isotonic and Isometric Contractions </a:t>
            </a:r>
            <a:r>
              <a:rPr lang="en-US" sz="2800" dirty="0">
                <a:latin typeface="Times New Roman"/>
              </a:rPr>
              <a:t>(3 of 3)</a:t>
            </a:r>
            <a:endParaRPr lang="en-US" altLang="en-US" sz="2800" dirty="0">
              <a:latin typeface="Times New Roman"/>
            </a:endParaRPr>
          </a:p>
        </p:txBody>
      </p:sp>
      <p:sp>
        <p:nvSpPr>
          <p:cNvPr id="4" name="Content Placeholder 3"/>
          <p:cNvSpPr>
            <a:spLocks noGrp="1"/>
          </p:cNvSpPr>
          <p:nvPr>
            <p:ph sz="quarter" idx="13"/>
          </p:nvPr>
        </p:nvSpPr>
        <p:spPr>
          <a:xfrm>
            <a:off x="457581" y="1643126"/>
            <a:ext cx="8229600" cy="1708160"/>
          </a:xfrm>
        </p:spPr>
        <p:txBody>
          <a:bodyPr wrap="square">
            <a:spAutoFit/>
          </a:bodyPr>
          <a:lstStyle/>
          <a:p>
            <a:r>
              <a:rPr lang="en-US" altLang="en-US" dirty="0">
                <a:latin typeface="Arial"/>
              </a:rPr>
              <a:t>Electrochemical and mechanical events are same in isotonic or isometric contractions, but results are different</a:t>
            </a:r>
          </a:p>
          <a:p>
            <a:pPr lvl="1"/>
            <a:r>
              <a:rPr lang="en-US" altLang="en-US" dirty="0">
                <a:latin typeface="Arial"/>
              </a:rPr>
              <a:t>In isotonic contractions, actin filaments shorten and cause movement</a:t>
            </a:r>
          </a:p>
          <a:p>
            <a:pPr lvl="1"/>
            <a:r>
              <a:rPr lang="en-US" altLang="en-US" dirty="0">
                <a:latin typeface="Arial"/>
              </a:rPr>
              <a:t>In isometric contractions, cross bridges generate force, but actin filaments do not shorten</a:t>
            </a:r>
          </a:p>
          <a:p>
            <a:pPr lvl="2"/>
            <a:r>
              <a:rPr lang="en-US" altLang="en-US" dirty="0">
                <a:latin typeface="Arial"/>
              </a:rPr>
              <a:t>Myosin heads </a:t>
            </a:r>
            <a:r>
              <a:rPr lang="ja-JP" altLang="en-US" dirty="0">
                <a:latin typeface="Arial"/>
              </a:rPr>
              <a:t>“</a:t>
            </a:r>
            <a:r>
              <a:rPr lang="en-US" altLang="ja-JP" dirty="0">
                <a:latin typeface="Arial"/>
              </a:rPr>
              <a:t>spin their wheels</a:t>
            </a:r>
            <a:r>
              <a:rPr lang="ja-JP" altLang="en-US" dirty="0">
                <a:latin typeface="Arial"/>
              </a:rPr>
              <a:t>”</a:t>
            </a:r>
            <a:r>
              <a:rPr lang="en-US" altLang="ja-JP" dirty="0">
                <a:latin typeface="Arial"/>
              </a:rPr>
              <a:t> on same actin- binding site</a:t>
            </a:r>
            <a:endParaRPr lang="en-US" altLang="en-US" dirty="0">
              <a:latin typeface="Arial"/>
            </a:endParaRPr>
          </a:p>
        </p:txBody>
      </p:sp>
    </p:spTree>
    <p:extLst>
      <p:ext uri="{BB962C8B-B14F-4D97-AF65-F5344CB8AC3E}">
        <p14:creationId xmlns:p14="http://schemas.microsoft.com/office/powerpoint/2010/main" val="488514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pPr marL="746125" indent="-746125"/>
            <a:r>
              <a:rPr lang="en-US" dirty="0">
                <a:latin typeface="Times New Roman"/>
              </a:rPr>
              <a:t>9.5  Whole Muscle Contraction </a:t>
            </a:r>
            <a:r>
              <a:rPr lang="en-US" sz="2800" dirty="0">
                <a:latin typeface="Times New Roman"/>
              </a:rPr>
              <a:t>(2 of 2)</a:t>
            </a:r>
          </a:p>
        </p:txBody>
      </p:sp>
      <p:sp>
        <p:nvSpPr>
          <p:cNvPr id="3" name="Content Placeholder 2"/>
          <p:cNvSpPr>
            <a:spLocks noGrp="1"/>
          </p:cNvSpPr>
          <p:nvPr>
            <p:ph sz="quarter" idx="13"/>
          </p:nvPr>
        </p:nvSpPr>
        <p:spPr>
          <a:xfrm>
            <a:off x="457581" y="1643126"/>
            <a:ext cx="8229600" cy="2015936"/>
          </a:xfrm>
        </p:spPr>
        <p:txBody>
          <a:bodyPr vert="horz" wrap="square" lIns="0" tIns="0" rIns="0" bIns="0" rtlCol="0">
            <a:spAutoFit/>
          </a:bodyPr>
          <a:lstStyle/>
          <a:p>
            <a:r>
              <a:rPr lang="en-US" altLang="en-US" dirty="0">
                <a:latin typeface="Arial"/>
              </a:rPr>
              <a:t>Force and duration of contraction vary in response to stimuli of different frequencies and intensities</a:t>
            </a:r>
          </a:p>
          <a:p>
            <a:r>
              <a:rPr lang="en-US" altLang="en-US" dirty="0">
                <a:latin typeface="Arial"/>
              </a:rPr>
              <a:t>Each muscle is served by at least one motor nerve</a:t>
            </a:r>
          </a:p>
          <a:p>
            <a:pPr lvl="1"/>
            <a:r>
              <a:rPr lang="en-US" altLang="en-US" i="1" dirty="0">
                <a:latin typeface="Arial"/>
              </a:rPr>
              <a:t>Motor</a:t>
            </a:r>
            <a:r>
              <a:rPr lang="en-US" altLang="en-US" dirty="0">
                <a:latin typeface="Arial"/>
              </a:rPr>
              <a:t> </a:t>
            </a:r>
            <a:r>
              <a:rPr lang="en-US" altLang="en-US" i="1" dirty="0">
                <a:latin typeface="Arial"/>
              </a:rPr>
              <a:t>nerve</a:t>
            </a:r>
            <a:r>
              <a:rPr lang="en-US" altLang="en-US" dirty="0">
                <a:latin typeface="Arial"/>
              </a:rPr>
              <a:t> contains axons of up to hundreds of </a:t>
            </a:r>
            <a:r>
              <a:rPr lang="en-US" altLang="en-US" i="1" dirty="0">
                <a:latin typeface="Arial"/>
              </a:rPr>
              <a:t>motor</a:t>
            </a:r>
            <a:r>
              <a:rPr lang="en-US" altLang="en-US" dirty="0">
                <a:latin typeface="Arial"/>
              </a:rPr>
              <a:t> </a:t>
            </a:r>
            <a:r>
              <a:rPr lang="en-US" altLang="en-US" i="1" dirty="0">
                <a:latin typeface="Arial"/>
              </a:rPr>
              <a:t>neurons</a:t>
            </a:r>
          </a:p>
          <a:p>
            <a:pPr lvl="1"/>
            <a:r>
              <a:rPr lang="en-US" altLang="en-US" dirty="0">
                <a:latin typeface="Arial"/>
              </a:rPr>
              <a:t>Axons branch into terminals, each of which </a:t>
            </a:r>
            <a:r>
              <a:rPr lang="en-US" altLang="en-US" dirty="0">
                <a:latin typeface="Arial"/>
                <a:sym typeface="Wingdings" panose="05000000000000000000" pitchFamily="2" charset="2"/>
              </a:rPr>
              <a:t>forms</a:t>
            </a:r>
            <a:r>
              <a:rPr lang="en-US" altLang="en-US" dirty="0">
                <a:latin typeface="Arial"/>
              </a:rPr>
              <a:t> NMJ with single muscle fiber</a:t>
            </a:r>
          </a:p>
          <a:p>
            <a:r>
              <a:rPr lang="en-US" altLang="en-US" b="1" dirty="0">
                <a:latin typeface="Arial"/>
              </a:rPr>
              <a:t>Motor</a:t>
            </a:r>
            <a:r>
              <a:rPr lang="en-US" altLang="en-US" dirty="0">
                <a:latin typeface="Arial"/>
              </a:rPr>
              <a:t> </a:t>
            </a:r>
            <a:r>
              <a:rPr lang="en-US" altLang="en-US" b="1" dirty="0">
                <a:latin typeface="Arial"/>
              </a:rPr>
              <a:t>unit</a:t>
            </a:r>
            <a:r>
              <a:rPr lang="en-US" altLang="en-US" dirty="0">
                <a:latin typeface="Arial"/>
              </a:rPr>
              <a:t> is the nerve-muscle functional unit</a:t>
            </a:r>
          </a:p>
        </p:txBody>
      </p:sp>
    </p:spTree>
    <p:extLst>
      <p:ext uri="{BB962C8B-B14F-4D97-AF65-F5344CB8AC3E}">
        <p14:creationId xmlns:p14="http://schemas.microsoft.com/office/powerpoint/2010/main" val="3555989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1133" cy="1077218"/>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Isotonic (Concentric) and Isometric Contractions </a:t>
            </a:r>
            <a:r>
              <a:rPr lang="en-US" sz="2800" b="1" kern="1200" dirty="0">
                <a:solidFill>
                  <a:srgbClr val="007FA3"/>
                </a:solidFill>
                <a:latin typeface="Times New Roman"/>
                <a:ea typeface="+mj-ea"/>
                <a:cs typeface="Times New Roman" panose="02020603050405020304" pitchFamily="18" charset="0"/>
              </a:rPr>
              <a:t>(3 of 4)</a:t>
            </a:r>
          </a:p>
        </p:txBody>
      </p:sp>
      <p:pic>
        <p:nvPicPr>
          <p:cNvPr id="12290" name="Picture 2" descr="This figure compares isotonic and isometric contractions in skeletal muscle in two parts.&#10;&#10;&#10;Part (b): Isometric contraction: Muscle is attached to a weight that exceeds the muscle’s peak tension-developing capabilities. When stimulated, the tension increases to the muscle’s peak tension-developing capability, but the muscle does not shorten.  Corresponding myogram below drawing shows increased amount of resistance, but muscle length graph shows no change from resting leng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6092" y="1447800"/>
            <a:ext cx="4019550" cy="435292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6036047"/>
            <a:ext cx="8229600" cy="246221"/>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Figure 9.15 </a:t>
            </a:r>
            <a:r>
              <a:rPr lang="en-US" dirty="0"/>
              <a:t>Isotonic (concentric) and isometric contractions.</a:t>
            </a:r>
            <a:endParaRPr lang="en-US" dirty="0">
              <a:latin typeface="Arial (Body)"/>
            </a:endParaRPr>
          </a:p>
        </p:txBody>
      </p:sp>
    </p:spTree>
    <p:extLst>
      <p:ext uri="{BB962C8B-B14F-4D97-AF65-F5344CB8AC3E}">
        <p14:creationId xmlns:p14="http://schemas.microsoft.com/office/powerpoint/2010/main" val="808343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7565"/>
            <a:ext cx="8221133" cy="1077218"/>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Isotonic (Concentric) and Isometric Contractions </a:t>
            </a:r>
            <a:r>
              <a:rPr lang="en-US" sz="2800" b="1" kern="1200" dirty="0">
                <a:solidFill>
                  <a:srgbClr val="007FA3"/>
                </a:solidFill>
                <a:latin typeface="Times New Roman"/>
                <a:ea typeface="+mj-ea"/>
                <a:cs typeface="Times New Roman" panose="02020603050405020304" pitchFamily="18" charset="0"/>
              </a:rPr>
              <a:t>(4 of 4)</a:t>
            </a:r>
          </a:p>
        </p:txBody>
      </p:sp>
      <p:pic>
        <p:nvPicPr>
          <p:cNvPr id="13314" name="Picture 2" descr="This figure compares isotonic and isometric contractions in skeletal muscle in two parts.&#10;&#10;&#10;Part (b): Isometric contraction: Muscle is attached to a weight that exceeds the muscle’s peak tension-developing capabilities. When stimulated, the tension increases to the muscle’s peak tension-developing capability, but the muscle does not shorten.  Corresponding myogram below drawing shows increased amount of resistance, but muscle length graph shows no change from resting leng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727200"/>
            <a:ext cx="4867275" cy="42037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6036047"/>
            <a:ext cx="8229600" cy="246221"/>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Figure 9.15 </a:t>
            </a:r>
            <a:r>
              <a:rPr lang="en-US" dirty="0"/>
              <a:t>Isotonic (concentric) and isometric contractions.</a:t>
            </a:r>
            <a:endParaRPr lang="en-US" dirty="0">
              <a:latin typeface="Arial (Body)"/>
            </a:endParaRPr>
          </a:p>
        </p:txBody>
      </p:sp>
    </p:spTree>
    <p:extLst>
      <p:ext uri="{BB962C8B-B14F-4D97-AF65-F5344CB8AC3E}">
        <p14:creationId xmlns:p14="http://schemas.microsoft.com/office/powerpoint/2010/main" val="2438526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dirty="0">
                <a:latin typeface="Times New Roman"/>
              </a:rPr>
              <a:t>9.6 Energy for Contraction and ATP</a:t>
            </a:r>
            <a:endParaRPr lang="en-US" altLang="en-US" dirty="0">
              <a:latin typeface="Times New Roman"/>
            </a:endParaRPr>
          </a:p>
        </p:txBody>
      </p:sp>
      <p:sp>
        <p:nvSpPr>
          <p:cNvPr id="4" name="Content Placeholder 3"/>
          <p:cNvSpPr>
            <a:spLocks noGrp="1"/>
          </p:cNvSpPr>
          <p:nvPr>
            <p:ph idx="4294967295"/>
          </p:nvPr>
        </p:nvSpPr>
        <p:spPr>
          <a:xfrm>
            <a:off x="457581" y="1643126"/>
            <a:ext cx="8229600" cy="2837123"/>
          </a:xfrm>
        </p:spPr>
        <p:txBody>
          <a:bodyPr wrap="square">
            <a:spAutoFit/>
          </a:bodyPr>
          <a:lstStyle/>
          <a:p>
            <a:pPr marL="0" indent="0">
              <a:buNone/>
            </a:pPr>
            <a:r>
              <a:rPr lang="en-US" b="1" dirty="0">
                <a:latin typeface="Arial"/>
              </a:rPr>
              <a:t>Providing Energy for Contraction</a:t>
            </a:r>
          </a:p>
          <a:p>
            <a:pPr>
              <a:buSzPct val="100000"/>
            </a:pPr>
            <a:r>
              <a:rPr lang="en-US" altLang="en-US" dirty="0">
                <a:latin typeface="Arial"/>
              </a:rPr>
              <a:t>ATP supplies the energy needed for the muscle fiber to:</a:t>
            </a:r>
          </a:p>
          <a:p>
            <a:pPr marL="742950" lvl="1" indent="-285750">
              <a:spcBef>
                <a:spcPts val="600"/>
              </a:spcBef>
            </a:pPr>
            <a:r>
              <a:rPr lang="en-US" altLang="en-US" dirty="0">
                <a:latin typeface="Arial"/>
              </a:rPr>
              <a:t>Move and detach cross bridges</a:t>
            </a:r>
          </a:p>
          <a:p>
            <a:pPr marL="742950" lvl="1" indent="-285750">
              <a:spcBef>
                <a:spcPts val="600"/>
              </a:spcBef>
            </a:pPr>
            <a:r>
              <a:rPr lang="en-US" altLang="en-US" dirty="0">
                <a:latin typeface="Arial"/>
              </a:rPr>
              <a:t>Pump calcium back into SR</a:t>
            </a:r>
          </a:p>
          <a:p>
            <a:pPr marL="742950" lvl="1" indent="-285750">
              <a:spcBef>
                <a:spcPts val="600"/>
              </a:spcBef>
            </a:pPr>
            <a:r>
              <a:rPr lang="en-US" altLang="en-US" dirty="0">
                <a:latin typeface="Arial"/>
              </a:rPr>
              <a:t>Pump </a:t>
            </a:r>
            <a:r>
              <a:rPr lang="en-US" altLang="en-US" i="0" dirty="0">
                <a:latin typeface="Times New Roman" panose="02020603050405020304" pitchFamily="18" charset="0"/>
                <a:cs typeface="Times New Roman" panose="02020603050405020304" pitchFamily="18" charset="0"/>
              </a:rPr>
              <a:t>N</a:t>
            </a:r>
            <a:r>
              <a:rPr lang="en-IN" altLang="en-US" b="0" i="0" dirty="0">
                <a:latin typeface="Times New Roman" panose="02020603050405020304" pitchFamily="18" charset="0"/>
                <a:cs typeface="Times New Roman" panose="02020603050405020304" pitchFamily="18" charset="0"/>
              </a:rPr>
              <a:t>a</a:t>
            </a:r>
            <a:r>
              <a:rPr lang="en-IN" altLang="en-US" b="0" i="0" baseline="30000"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r>
              <a:rPr lang="en-US" altLang="en-US" dirty="0">
                <a:latin typeface="Arial"/>
              </a:rPr>
              <a:t>out of and </a:t>
            </a:r>
            <a:r>
              <a:rPr lang="en-US" altLang="en-US" i="0" dirty="0">
                <a:latin typeface="Times New Roman" panose="02020603050405020304" pitchFamily="18" charset="0"/>
                <a:cs typeface="Times New Roman" panose="02020603050405020304" pitchFamily="18" charset="0"/>
              </a:rPr>
              <a:t>K</a:t>
            </a:r>
            <a:r>
              <a:rPr lang="en-US" altLang="en-US" i="0" baseline="30000"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r>
              <a:rPr lang="en-US" altLang="en-US" dirty="0">
                <a:latin typeface="Arial"/>
              </a:rPr>
              <a:t>back into cell after excitation-contraction coupling</a:t>
            </a:r>
          </a:p>
          <a:p>
            <a:pPr>
              <a:buSzPct val="100000"/>
            </a:pPr>
            <a:r>
              <a:rPr lang="en-US" altLang="en-US" dirty="0">
                <a:latin typeface="Arial"/>
              </a:rPr>
              <a:t>Available stores of ATP depleted in 4–6 seconds</a:t>
            </a:r>
          </a:p>
          <a:p>
            <a:pPr>
              <a:buSzPct val="100000"/>
            </a:pPr>
            <a:r>
              <a:rPr lang="en-US" altLang="en-US" dirty="0">
                <a:latin typeface="Arial"/>
              </a:rPr>
              <a:t>ATP is the only source of energy for contractile activities; therefore it must be regenerated quickly</a:t>
            </a:r>
          </a:p>
        </p:txBody>
      </p:sp>
    </p:spTree>
    <p:extLst>
      <p:ext uri="{BB962C8B-B14F-4D97-AF65-F5344CB8AC3E}">
        <p14:creationId xmlns:p14="http://schemas.microsoft.com/office/powerpoint/2010/main" val="36452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dirty="0">
                <a:latin typeface="Times New Roman"/>
              </a:rPr>
              <a:t>Providing Energy for Contraction </a:t>
            </a:r>
            <a:r>
              <a:rPr lang="en-US" sz="2800" dirty="0">
                <a:latin typeface="Times New Roman"/>
              </a:rPr>
              <a:t>(1 of 7)</a:t>
            </a:r>
            <a:endParaRPr lang="en-US" altLang="en-US" sz="2800" dirty="0">
              <a:latin typeface="Times New Roman"/>
            </a:endParaRPr>
          </a:p>
        </p:txBody>
      </p:sp>
      <p:sp>
        <p:nvSpPr>
          <p:cNvPr id="4" name="Content Placeholder 3"/>
          <p:cNvSpPr>
            <a:spLocks noGrp="1"/>
          </p:cNvSpPr>
          <p:nvPr>
            <p:ph idx="4294967295"/>
          </p:nvPr>
        </p:nvSpPr>
        <p:spPr>
          <a:xfrm>
            <a:off x="457581" y="1643126"/>
            <a:ext cx="8229600" cy="1215717"/>
          </a:xfrm>
        </p:spPr>
        <p:txBody>
          <a:bodyPr wrap="square">
            <a:spAutoFit/>
          </a:bodyPr>
          <a:lstStyle/>
          <a:p>
            <a:pPr>
              <a:buSzPct val="100000"/>
            </a:pPr>
            <a:r>
              <a:rPr lang="en-US" altLang="en-US" dirty="0">
                <a:latin typeface="Arial"/>
              </a:rPr>
              <a:t>ATP is regenerated quickly by three mechanisms:</a:t>
            </a:r>
          </a:p>
          <a:p>
            <a:pPr marL="742950" lvl="1" indent="-285750">
              <a:spcBef>
                <a:spcPts val="600"/>
              </a:spcBef>
            </a:pPr>
            <a:r>
              <a:rPr lang="en-US" altLang="en-US" b="1" dirty="0">
                <a:latin typeface="Arial"/>
              </a:rPr>
              <a:t>Direct phosphorylation of ADP by creatine phosphate (CP) </a:t>
            </a:r>
          </a:p>
          <a:p>
            <a:pPr marL="742950" lvl="1" indent="-285750">
              <a:spcBef>
                <a:spcPts val="600"/>
              </a:spcBef>
            </a:pPr>
            <a:r>
              <a:rPr lang="en-US" altLang="en-US" b="1" dirty="0">
                <a:latin typeface="Arial"/>
              </a:rPr>
              <a:t>Anaerobic pathway: glycolysis and lactic acid formation</a:t>
            </a:r>
          </a:p>
          <a:p>
            <a:pPr marL="742950" lvl="1" indent="-285750">
              <a:spcBef>
                <a:spcPts val="600"/>
              </a:spcBef>
            </a:pPr>
            <a:r>
              <a:rPr lang="en-US" altLang="en-US" b="1" dirty="0">
                <a:latin typeface="Arial"/>
              </a:rPr>
              <a:t>Aerobic pathway</a:t>
            </a:r>
          </a:p>
        </p:txBody>
      </p:sp>
    </p:spTree>
    <p:extLst>
      <p:ext uri="{BB962C8B-B14F-4D97-AF65-F5344CB8AC3E}">
        <p14:creationId xmlns:p14="http://schemas.microsoft.com/office/powerpoint/2010/main" val="1433758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dirty="0">
                <a:latin typeface="Times New Roman"/>
              </a:rPr>
              <a:t>Providing Energy for Contraction </a:t>
            </a:r>
            <a:r>
              <a:rPr lang="en-US" sz="2800" dirty="0">
                <a:latin typeface="Times New Roman"/>
              </a:rPr>
              <a:t>(2 of 7)</a:t>
            </a:r>
            <a:endParaRPr lang="en-US" altLang="en-US" sz="2800" dirty="0">
              <a:latin typeface="Times New Roman"/>
            </a:endParaRPr>
          </a:p>
        </p:txBody>
      </p:sp>
      <p:sp>
        <p:nvSpPr>
          <p:cNvPr id="4" name="Content Placeholder 3"/>
          <p:cNvSpPr>
            <a:spLocks noGrp="1"/>
          </p:cNvSpPr>
          <p:nvPr>
            <p:ph idx="4294967295"/>
          </p:nvPr>
        </p:nvSpPr>
        <p:spPr>
          <a:xfrm>
            <a:off x="457581" y="1643126"/>
            <a:ext cx="8229600" cy="2192908"/>
          </a:xfrm>
        </p:spPr>
        <p:txBody>
          <a:bodyPr wrap="square">
            <a:spAutoFit/>
          </a:bodyPr>
          <a:lstStyle/>
          <a:p>
            <a:pPr>
              <a:buSzPct val="100000"/>
            </a:pPr>
            <a:r>
              <a:rPr lang="en-US" b="1" dirty="0">
                <a:latin typeface="Arial"/>
              </a:rPr>
              <a:t>Direct</a:t>
            </a:r>
            <a:r>
              <a:rPr lang="en-US" dirty="0">
                <a:latin typeface="Arial"/>
              </a:rPr>
              <a:t> </a:t>
            </a:r>
            <a:r>
              <a:rPr lang="en-US" b="1" dirty="0">
                <a:latin typeface="Arial"/>
              </a:rPr>
              <a:t>phosphorylation</a:t>
            </a:r>
            <a:r>
              <a:rPr lang="en-US" dirty="0">
                <a:latin typeface="Arial"/>
              </a:rPr>
              <a:t> </a:t>
            </a:r>
            <a:r>
              <a:rPr lang="en-US" b="1" dirty="0">
                <a:latin typeface="Arial"/>
              </a:rPr>
              <a:t>of</a:t>
            </a:r>
            <a:r>
              <a:rPr lang="en-US" dirty="0">
                <a:latin typeface="Arial"/>
              </a:rPr>
              <a:t> </a:t>
            </a:r>
            <a:r>
              <a:rPr lang="en-US" b="1" dirty="0">
                <a:latin typeface="Arial"/>
              </a:rPr>
              <a:t>ADP</a:t>
            </a:r>
            <a:r>
              <a:rPr lang="en-US" dirty="0">
                <a:latin typeface="Arial"/>
              </a:rPr>
              <a:t> </a:t>
            </a:r>
            <a:r>
              <a:rPr lang="en-US" b="1" dirty="0">
                <a:latin typeface="Arial"/>
              </a:rPr>
              <a:t>by</a:t>
            </a:r>
            <a:r>
              <a:rPr lang="en-US" dirty="0">
                <a:latin typeface="Arial"/>
              </a:rPr>
              <a:t> </a:t>
            </a:r>
            <a:r>
              <a:rPr lang="en-US" b="1" dirty="0">
                <a:latin typeface="Arial"/>
              </a:rPr>
              <a:t>creatine</a:t>
            </a:r>
            <a:r>
              <a:rPr lang="en-US" dirty="0">
                <a:latin typeface="Arial"/>
              </a:rPr>
              <a:t> </a:t>
            </a:r>
            <a:r>
              <a:rPr lang="en-US" b="1" dirty="0">
                <a:latin typeface="Arial"/>
              </a:rPr>
              <a:t>phosphate</a:t>
            </a:r>
            <a:r>
              <a:rPr lang="en-US" dirty="0">
                <a:latin typeface="Arial"/>
              </a:rPr>
              <a:t> (</a:t>
            </a:r>
            <a:r>
              <a:rPr lang="en-US" b="1" dirty="0">
                <a:latin typeface="Arial"/>
              </a:rPr>
              <a:t>CP</a:t>
            </a:r>
            <a:r>
              <a:rPr lang="en-US" dirty="0">
                <a:latin typeface="Arial"/>
              </a:rPr>
              <a:t>) </a:t>
            </a:r>
          </a:p>
          <a:p>
            <a:pPr marL="742950" lvl="1" indent="-285750">
              <a:spcBef>
                <a:spcPts val="600"/>
              </a:spcBef>
            </a:pPr>
            <a:r>
              <a:rPr lang="en-US" b="1" dirty="0">
                <a:latin typeface="Arial"/>
              </a:rPr>
              <a:t>Creatine phosphate </a:t>
            </a:r>
            <a:r>
              <a:rPr lang="en-US" dirty="0">
                <a:latin typeface="Arial"/>
              </a:rPr>
              <a:t>is</a:t>
            </a:r>
            <a:r>
              <a:rPr lang="en-US" b="1" dirty="0">
                <a:latin typeface="Arial"/>
              </a:rPr>
              <a:t> </a:t>
            </a:r>
            <a:r>
              <a:rPr lang="en-US" dirty="0">
                <a:latin typeface="Arial"/>
              </a:rPr>
              <a:t>a unique molecule located in muscle fibers that donates a phosphate to ADP to instantly form ATP</a:t>
            </a:r>
          </a:p>
          <a:p>
            <a:pPr marL="1143000" lvl="2">
              <a:spcBef>
                <a:spcPts val="600"/>
              </a:spcBef>
            </a:pPr>
            <a:r>
              <a:rPr lang="en-US" b="1" dirty="0">
                <a:latin typeface="Arial"/>
              </a:rPr>
              <a:t>Creatine kinase</a:t>
            </a:r>
            <a:r>
              <a:rPr lang="en-US" dirty="0">
                <a:latin typeface="Arial"/>
              </a:rPr>
              <a:t> is enzyme that carries out transfer of phosphate</a:t>
            </a:r>
          </a:p>
          <a:p>
            <a:pPr marL="1143000" lvl="2">
              <a:spcBef>
                <a:spcPts val="600"/>
              </a:spcBef>
            </a:pPr>
            <a:r>
              <a:rPr lang="en-US" dirty="0">
                <a:latin typeface="Arial"/>
              </a:rPr>
              <a:t>Muscle fibers have enough ATP and CP reserves to power cell for about 15 seconds</a:t>
            </a:r>
          </a:p>
          <a:p>
            <a:pPr marL="0" indent="0">
              <a:buNone/>
            </a:pPr>
            <a:r>
              <a:rPr lang="en-US" dirty="0">
                <a:latin typeface="Arial"/>
              </a:rPr>
              <a:t>            </a:t>
            </a:r>
            <a:r>
              <a:rPr lang="en-US" dirty="0" err="1">
                <a:latin typeface="Arial"/>
              </a:rPr>
              <a:t>Creatine</a:t>
            </a:r>
            <a:r>
              <a:rPr lang="en-US" dirty="0">
                <a:latin typeface="Arial"/>
              </a:rPr>
              <a:t> phosphate + ADP </a:t>
            </a:r>
            <a:r>
              <a:rPr lang="en-US" i="0" dirty="0">
                <a:latin typeface="+mj-lt"/>
                <a:ea typeface="Cambria Math"/>
              </a:rPr>
              <a:t>→</a:t>
            </a:r>
            <a:r>
              <a:rPr lang="en-US" dirty="0">
                <a:latin typeface="Arial"/>
              </a:rPr>
              <a:t> </a:t>
            </a:r>
            <a:r>
              <a:rPr lang="en-US" dirty="0">
                <a:latin typeface="Arial"/>
                <a:sym typeface="Wingdings" pitchFamily="2" charset="2"/>
              </a:rPr>
              <a:t>creatine + ATP</a:t>
            </a:r>
            <a:endParaRPr lang="en-US" dirty="0">
              <a:latin typeface="Arial"/>
            </a:endParaRPr>
          </a:p>
        </p:txBody>
      </p:sp>
    </p:spTree>
    <p:extLst>
      <p:ext uri="{BB962C8B-B14F-4D97-AF65-F5344CB8AC3E}">
        <p14:creationId xmlns:p14="http://schemas.microsoft.com/office/powerpoint/2010/main" val="3250825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1133" cy="1077218"/>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Pathways for Regenerating ATP During Muscle Activity </a:t>
            </a:r>
            <a:r>
              <a:rPr lang="en-US" sz="2800" b="1" kern="1200" dirty="0">
                <a:solidFill>
                  <a:srgbClr val="007FA3"/>
                </a:solidFill>
                <a:latin typeface="Times New Roman"/>
                <a:ea typeface="+mj-ea"/>
                <a:cs typeface="Times New Roman" panose="02020603050405020304" pitchFamily="18" charset="0"/>
              </a:rPr>
              <a:t>(1 of 3)</a:t>
            </a:r>
          </a:p>
        </p:txBody>
      </p:sp>
      <p:pic>
        <p:nvPicPr>
          <p:cNvPr id="14338" name="Picture 2" descr="Part (a) shows direct phosphorylation:  coupled reaction of creatine phosphate (CP) and ADP, where CP donates a phosphate to ADP to form ATP."/>
          <p:cNvPicPr>
            <a:picLocks noChangeAspect="1" noChangeArrowheads="1"/>
          </p:cNvPicPr>
          <p:nvPr/>
        </p:nvPicPr>
        <p:blipFill rotWithShape="1">
          <a:blip r:embed="rId3">
            <a:extLst>
              <a:ext uri="{28A0092B-C50C-407E-A947-70E740481C1C}">
                <a14:useLocalDpi xmlns:a14="http://schemas.microsoft.com/office/drawing/2010/main" val="0"/>
              </a:ext>
            </a:extLst>
          </a:blip>
          <a:srcRect b="2459"/>
          <a:stretch/>
        </p:blipFill>
        <p:spPr bwMode="auto">
          <a:xfrm>
            <a:off x="3247063" y="1371601"/>
            <a:ext cx="2682152" cy="451104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6036047"/>
            <a:ext cx="8229600" cy="246221"/>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Figure 9.16a </a:t>
            </a:r>
            <a:r>
              <a:rPr lang="en-US" dirty="0"/>
              <a:t>Pathways for regenerating ATP during muscle activity.</a:t>
            </a:r>
            <a:endParaRPr lang="en-US" dirty="0">
              <a:latin typeface="Arial (Body)"/>
            </a:endParaRPr>
          </a:p>
        </p:txBody>
      </p:sp>
    </p:spTree>
    <p:extLst>
      <p:ext uri="{BB962C8B-B14F-4D97-AF65-F5344CB8AC3E}">
        <p14:creationId xmlns:p14="http://schemas.microsoft.com/office/powerpoint/2010/main" val="875287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dirty="0">
                <a:latin typeface="Times New Roman"/>
              </a:rPr>
              <a:t>Providing Energy for Contraction </a:t>
            </a:r>
            <a:r>
              <a:rPr lang="en-US" sz="2800" dirty="0">
                <a:latin typeface="Times New Roman"/>
              </a:rPr>
              <a:t>(3 of 7)</a:t>
            </a:r>
            <a:endParaRPr lang="en-US" altLang="en-US" sz="2800" dirty="0">
              <a:latin typeface="Times New Roman"/>
            </a:endParaRPr>
          </a:p>
        </p:txBody>
      </p:sp>
      <p:sp>
        <p:nvSpPr>
          <p:cNvPr id="4" name="Content Placeholder 3"/>
          <p:cNvSpPr>
            <a:spLocks noGrp="1"/>
          </p:cNvSpPr>
          <p:nvPr>
            <p:ph idx="4294967295"/>
          </p:nvPr>
        </p:nvSpPr>
        <p:spPr>
          <a:xfrm>
            <a:off x="457581" y="1643126"/>
            <a:ext cx="8229600" cy="2431435"/>
          </a:xfrm>
        </p:spPr>
        <p:txBody>
          <a:bodyPr wrap="square">
            <a:spAutoFit/>
          </a:bodyPr>
          <a:lstStyle/>
          <a:p>
            <a:pPr>
              <a:buSzPct val="100000"/>
            </a:pPr>
            <a:r>
              <a:rPr lang="en-US" altLang="en-US" b="1" dirty="0"/>
              <a:t>Anaerobic</a:t>
            </a:r>
            <a:r>
              <a:rPr lang="en-US" altLang="en-US" dirty="0"/>
              <a:t> </a:t>
            </a:r>
            <a:r>
              <a:rPr lang="en-US" altLang="en-US" b="1" dirty="0"/>
              <a:t>pathway</a:t>
            </a:r>
            <a:r>
              <a:rPr lang="en-US" altLang="en-US" dirty="0"/>
              <a:t>: </a:t>
            </a:r>
            <a:r>
              <a:rPr lang="en-US" altLang="en-US" b="1" dirty="0"/>
              <a:t>glycolysis</a:t>
            </a:r>
            <a:r>
              <a:rPr lang="en-US" altLang="en-US" dirty="0"/>
              <a:t> </a:t>
            </a:r>
            <a:r>
              <a:rPr lang="en-US" altLang="en-US" b="1" dirty="0"/>
              <a:t>and</a:t>
            </a:r>
            <a:r>
              <a:rPr lang="en-US" altLang="en-US" dirty="0"/>
              <a:t> </a:t>
            </a:r>
            <a:r>
              <a:rPr lang="en-US" altLang="en-US" b="1" dirty="0"/>
              <a:t>lactic</a:t>
            </a:r>
            <a:r>
              <a:rPr lang="en-US" altLang="en-US" dirty="0"/>
              <a:t> </a:t>
            </a:r>
            <a:r>
              <a:rPr lang="en-US" altLang="en-US" b="1" dirty="0"/>
              <a:t>acid</a:t>
            </a:r>
            <a:r>
              <a:rPr lang="en-US" altLang="en-US" dirty="0"/>
              <a:t> </a:t>
            </a:r>
            <a:r>
              <a:rPr lang="en-US" altLang="en-US" b="1" dirty="0"/>
              <a:t>formation</a:t>
            </a:r>
          </a:p>
          <a:p>
            <a:pPr marL="742950" lvl="1" indent="-285750">
              <a:spcBef>
                <a:spcPts val="600"/>
              </a:spcBef>
            </a:pPr>
            <a:r>
              <a:rPr lang="en-US" altLang="en-US" dirty="0"/>
              <a:t>ATP can also be generated by breaking down and using energy stored in glucose</a:t>
            </a:r>
          </a:p>
          <a:p>
            <a:pPr marL="1143000" lvl="2">
              <a:spcBef>
                <a:spcPts val="600"/>
              </a:spcBef>
            </a:pPr>
            <a:r>
              <a:rPr lang="en-US" altLang="en-US" dirty="0">
                <a:latin typeface="Arial"/>
              </a:rPr>
              <a:t>Glycolysis: first step in glucose breakdown</a:t>
            </a:r>
          </a:p>
          <a:p>
            <a:pPr marL="1489075" lvl="1" indent="-285750">
              <a:spcBef>
                <a:spcPts val="600"/>
              </a:spcBef>
            </a:pPr>
            <a:r>
              <a:rPr lang="en-US" altLang="en-US" dirty="0"/>
              <a:t>Does not require oxygen</a:t>
            </a:r>
          </a:p>
          <a:p>
            <a:pPr marL="1489075" lvl="1" indent="-285750">
              <a:spcBef>
                <a:spcPts val="600"/>
              </a:spcBef>
            </a:pPr>
            <a:r>
              <a:rPr lang="en-US" altLang="en-US" dirty="0"/>
              <a:t>Glucose is broken into 2 pyruvic acid molecules</a:t>
            </a:r>
          </a:p>
          <a:p>
            <a:pPr marL="1489075" lvl="1" indent="-285750">
              <a:spcBef>
                <a:spcPts val="600"/>
              </a:spcBef>
            </a:pPr>
            <a:r>
              <a:rPr lang="en-US" altLang="en-US" dirty="0"/>
              <a:t>2 ATPs are generated for each glucose broken down</a:t>
            </a:r>
          </a:p>
          <a:p>
            <a:pPr marL="1143000" lvl="2">
              <a:spcBef>
                <a:spcPts val="600"/>
              </a:spcBef>
            </a:pPr>
            <a:r>
              <a:rPr lang="en-US" altLang="en-US" dirty="0">
                <a:latin typeface="Arial"/>
              </a:rPr>
              <a:t>Low oxygen levels prevent pyruvic acid from entering aerobic respiration phase</a:t>
            </a:r>
          </a:p>
        </p:txBody>
      </p:sp>
    </p:spTree>
    <p:extLst>
      <p:ext uri="{BB962C8B-B14F-4D97-AF65-F5344CB8AC3E}">
        <p14:creationId xmlns:p14="http://schemas.microsoft.com/office/powerpoint/2010/main" val="1061940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dirty="0">
                <a:latin typeface="Times New Roman"/>
              </a:rPr>
              <a:t>Providing Energy for Contraction </a:t>
            </a:r>
            <a:r>
              <a:rPr lang="en-US" sz="2800" dirty="0">
                <a:latin typeface="Times New Roman"/>
              </a:rPr>
              <a:t>(4 of 7)</a:t>
            </a:r>
            <a:endParaRPr lang="en-US" altLang="en-US" sz="2800" dirty="0">
              <a:latin typeface="Times New Roman"/>
            </a:endParaRPr>
          </a:p>
        </p:txBody>
      </p:sp>
      <p:sp>
        <p:nvSpPr>
          <p:cNvPr id="4" name="Content Placeholder 3"/>
          <p:cNvSpPr>
            <a:spLocks noGrp="1"/>
          </p:cNvSpPr>
          <p:nvPr>
            <p:ph idx="4294967295"/>
          </p:nvPr>
        </p:nvSpPr>
        <p:spPr>
          <a:xfrm>
            <a:off x="457581" y="1643126"/>
            <a:ext cx="8229600" cy="1708160"/>
          </a:xfrm>
        </p:spPr>
        <p:txBody>
          <a:bodyPr wrap="square">
            <a:spAutoFit/>
          </a:bodyPr>
          <a:lstStyle/>
          <a:p>
            <a:pPr>
              <a:buSzPct val="100000"/>
            </a:pPr>
            <a:r>
              <a:rPr lang="en-US" altLang="en-US" b="1" dirty="0">
                <a:latin typeface="Arial"/>
              </a:rPr>
              <a:t>Anaerobic</a:t>
            </a:r>
            <a:r>
              <a:rPr lang="en-US" altLang="en-US" dirty="0">
                <a:latin typeface="Arial"/>
              </a:rPr>
              <a:t> </a:t>
            </a:r>
            <a:r>
              <a:rPr lang="en-US" altLang="en-US" b="1" dirty="0">
                <a:latin typeface="Arial"/>
              </a:rPr>
              <a:t>pathway</a:t>
            </a:r>
            <a:r>
              <a:rPr lang="en-US" altLang="en-US" dirty="0">
                <a:latin typeface="Arial"/>
              </a:rPr>
              <a:t>: </a:t>
            </a:r>
            <a:r>
              <a:rPr lang="en-US" altLang="en-US" b="1" dirty="0">
                <a:latin typeface="Arial"/>
              </a:rPr>
              <a:t>glycolysis</a:t>
            </a:r>
            <a:r>
              <a:rPr lang="en-US" altLang="en-US" dirty="0">
                <a:latin typeface="Arial"/>
              </a:rPr>
              <a:t> </a:t>
            </a:r>
            <a:r>
              <a:rPr lang="en-US" altLang="en-US" b="1" dirty="0">
                <a:latin typeface="Arial"/>
              </a:rPr>
              <a:t>and</a:t>
            </a:r>
            <a:r>
              <a:rPr lang="en-US" altLang="en-US" dirty="0">
                <a:latin typeface="Arial"/>
              </a:rPr>
              <a:t> </a:t>
            </a:r>
            <a:r>
              <a:rPr lang="en-US" altLang="en-US" b="1" dirty="0">
                <a:latin typeface="Arial"/>
              </a:rPr>
              <a:t>lactic</a:t>
            </a:r>
            <a:r>
              <a:rPr lang="en-US" altLang="en-US" dirty="0">
                <a:latin typeface="Arial"/>
              </a:rPr>
              <a:t> </a:t>
            </a:r>
            <a:r>
              <a:rPr lang="en-US" altLang="en-US" b="1" dirty="0">
                <a:latin typeface="Arial"/>
              </a:rPr>
              <a:t>acid</a:t>
            </a:r>
            <a:r>
              <a:rPr lang="en-US" altLang="en-US" dirty="0">
                <a:latin typeface="Arial"/>
              </a:rPr>
              <a:t> </a:t>
            </a:r>
            <a:r>
              <a:rPr lang="en-US" altLang="en-US" b="1" dirty="0">
                <a:latin typeface="Arial"/>
              </a:rPr>
              <a:t>formation</a:t>
            </a:r>
            <a:r>
              <a:rPr lang="en-US" altLang="en-US" dirty="0">
                <a:latin typeface="Arial"/>
              </a:rPr>
              <a:t> (cont.)</a:t>
            </a:r>
            <a:endParaRPr lang="en-US" altLang="en-US" b="1" dirty="0">
              <a:latin typeface="Arial"/>
            </a:endParaRPr>
          </a:p>
          <a:p>
            <a:pPr marL="742950" lvl="1" indent="-285750">
              <a:spcBef>
                <a:spcPts val="600"/>
              </a:spcBef>
            </a:pPr>
            <a:r>
              <a:rPr lang="en-US" altLang="en-US" dirty="0">
                <a:latin typeface="Arial"/>
              </a:rPr>
              <a:t>Normally, pyruvic acid enters mitochondria to start aerobic respiration phase; however, at high intensity activity, oxygen is not available</a:t>
            </a:r>
          </a:p>
          <a:p>
            <a:pPr marL="1143000" lvl="2">
              <a:spcBef>
                <a:spcPts val="600"/>
              </a:spcBef>
            </a:pPr>
            <a:r>
              <a:rPr lang="en-US" altLang="en-US" dirty="0">
                <a:latin typeface="Arial"/>
              </a:rPr>
              <a:t>Bulging muscles compress blood vessels, impairing oxygen delivery</a:t>
            </a:r>
          </a:p>
          <a:p>
            <a:pPr marL="742950" lvl="1" indent="-285750">
              <a:spcBef>
                <a:spcPts val="600"/>
              </a:spcBef>
            </a:pPr>
            <a:r>
              <a:rPr lang="en-US" altLang="en-US" dirty="0">
                <a:latin typeface="Arial"/>
              </a:rPr>
              <a:t>In the absence of oxygen, referred to as </a:t>
            </a:r>
            <a:r>
              <a:rPr lang="en-US" altLang="en-US" b="1" dirty="0">
                <a:latin typeface="Arial"/>
              </a:rPr>
              <a:t>anaerobic glycolysis</a:t>
            </a:r>
            <a:r>
              <a:rPr lang="en-US" altLang="en-US" dirty="0">
                <a:latin typeface="Arial"/>
              </a:rPr>
              <a:t>, pyruvic acid is converted to </a:t>
            </a:r>
            <a:r>
              <a:rPr lang="en-US" altLang="en-US" b="1" dirty="0">
                <a:latin typeface="Arial"/>
              </a:rPr>
              <a:t>lactic acid</a:t>
            </a:r>
          </a:p>
        </p:txBody>
      </p:sp>
    </p:spTree>
    <p:extLst>
      <p:ext uri="{BB962C8B-B14F-4D97-AF65-F5344CB8AC3E}">
        <p14:creationId xmlns:p14="http://schemas.microsoft.com/office/powerpoint/2010/main" val="3147766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dirty="0">
                <a:latin typeface="Times New Roman"/>
              </a:rPr>
              <a:t>Providing Energy for Contraction </a:t>
            </a:r>
            <a:r>
              <a:rPr lang="en-US" sz="2800" dirty="0">
                <a:latin typeface="Times New Roman"/>
              </a:rPr>
              <a:t>(5 of 7)</a:t>
            </a:r>
            <a:endParaRPr lang="en-US" altLang="en-US" sz="2800" dirty="0">
              <a:latin typeface="Times New Roman"/>
            </a:endParaRPr>
          </a:p>
        </p:txBody>
      </p:sp>
      <p:sp>
        <p:nvSpPr>
          <p:cNvPr id="4" name="Content Placeholder 3"/>
          <p:cNvSpPr>
            <a:spLocks noGrp="1"/>
          </p:cNvSpPr>
          <p:nvPr>
            <p:ph idx="4294967295"/>
          </p:nvPr>
        </p:nvSpPr>
        <p:spPr>
          <a:xfrm>
            <a:off x="457581" y="1643126"/>
            <a:ext cx="8229600" cy="2108269"/>
          </a:xfrm>
        </p:spPr>
        <p:txBody>
          <a:bodyPr wrap="square">
            <a:spAutoFit/>
          </a:bodyPr>
          <a:lstStyle/>
          <a:p>
            <a:pPr>
              <a:buSzPct val="100000"/>
            </a:pPr>
            <a:r>
              <a:rPr lang="en-US" altLang="en-US" b="1" dirty="0">
                <a:latin typeface="Arial"/>
              </a:rPr>
              <a:t>Anaerobic</a:t>
            </a:r>
            <a:r>
              <a:rPr lang="en-US" altLang="en-US" dirty="0">
                <a:latin typeface="Arial"/>
              </a:rPr>
              <a:t> </a:t>
            </a:r>
            <a:r>
              <a:rPr lang="en-US" altLang="en-US" b="1" dirty="0">
                <a:latin typeface="Arial"/>
              </a:rPr>
              <a:t>pathway</a:t>
            </a:r>
            <a:r>
              <a:rPr lang="en-US" altLang="en-US" dirty="0">
                <a:latin typeface="Arial"/>
              </a:rPr>
              <a:t>: </a:t>
            </a:r>
            <a:r>
              <a:rPr lang="en-US" altLang="en-US" b="1" dirty="0">
                <a:latin typeface="Arial"/>
              </a:rPr>
              <a:t>glycolysis</a:t>
            </a:r>
            <a:r>
              <a:rPr lang="en-US" altLang="en-US" dirty="0">
                <a:latin typeface="Arial"/>
              </a:rPr>
              <a:t> </a:t>
            </a:r>
            <a:r>
              <a:rPr lang="en-US" altLang="en-US" b="1" dirty="0">
                <a:latin typeface="Arial"/>
              </a:rPr>
              <a:t>and</a:t>
            </a:r>
            <a:r>
              <a:rPr lang="en-US" altLang="en-US" dirty="0">
                <a:latin typeface="Arial"/>
              </a:rPr>
              <a:t> </a:t>
            </a:r>
            <a:r>
              <a:rPr lang="en-US" altLang="en-US" b="1" dirty="0">
                <a:latin typeface="Arial"/>
              </a:rPr>
              <a:t>lactic</a:t>
            </a:r>
            <a:r>
              <a:rPr lang="en-US" altLang="en-US" dirty="0">
                <a:latin typeface="Arial"/>
              </a:rPr>
              <a:t> </a:t>
            </a:r>
            <a:r>
              <a:rPr lang="en-US" altLang="en-US" b="1" dirty="0">
                <a:latin typeface="Arial"/>
              </a:rPr>
              <a:t>acid</a:t>
            </a:r>
            <a:r>
              <a:rPr lang="en-US" altLang="en-US" dirty="0">
                <a:latin typeface="Arial"/>
              </a:rPr>
              <a:t> </a:t>
            </a:r>
            <a:r>
              <a:rPr lang="en-US" altLang="en-US" b="1" dirty="0">
                <a:latin typeface="Arial"/>
              </a:rPr>
              <a:t>formation</a:t>
            </a:r>
            <a:r>
              <a:rPr lang="en-US" altLang="en-US" dirty="0">
                <a:latin typeface="Arial"/>
              </a:rPr>
              <a:t> (cont.)</a:t>
            </a:r>
            <a:endParaRPr lang="en-US" altLang="en-US" b="1" dirty="0">
              <a:latin typeface="Arial"/>
            </a:endParaRPr>
          </a:p>
          <a:p>
            <a:pPr marL="742950" lvl="1" indent="-285750">
              <a:spcBef>
                <a:spcPts val="600"/>
              </a:spcBef>
            </a:pPr>
            <a:r>
              <a:rPr lang="en-US" altLang="en-US" dirty="0">
                <a:latin typeface="Arial"/>
              </a:rPr>
              <a:t>Lactic acid</a:t>
            </a:r>
          </a:p>
          <a:p>
            <a:pPr marL="1143000" lvl="2">
              <a:spcBef>
                <a:spcPts val="600"/>
              </a:spcBef>
            </a:pPr>
            <a:r>
              <a:rPr lang="en-US" altLang="en-US" dirty="0">
                <a:latin typeface="Arial"/>
              </a:rPr>
              <a:t>Diffuses into bloodstream</a:t>
            </a:r>
          </a:p>
          <a:p>
            <a:pPr marL="1143000" lvl="2">
              <a:spcBef>
                <a:spcPts val="600"/>
              </a:spcBef>
            </a:pPr>
            <a:r>
              <a:rPr lang="en-US" altLang="en-US" dirty="0">
                <a:latin typeface="Arial"/>
              </a:rPr>
              <a:t>Used as fuel by liver, kidneys, and heart</a:t>
            </a:r>
          </a:p>
          <a:p>
            <a:pPr marL="1143000" lvl="2">
              <a:spcBef>
                <a:spcPts val="600"/>
              </a:spcBef>
            </a:pPr>
            <a:r>
              <a:rPr lang="en-US" altLang="en-US" dirty="0">
                <a:latin typeface="Arial"/>
              </a:rPr>
              <a:t>Converted back into pyruvic acid or glucose by liver</a:t>
            </a:r>
          </a:p>
          <a:p>
            <a:pPr marL="742950" lvl="1" indent="-285750">
              <a:spcBef>
                <a:spcPts val="600"/>
              </a:spcBef>
            </a:pPr>
            <a:r>
              <a:rPr lang="en-US" altLang="en-US" dirty="0">
                <a:latin typeface="Arial"/>
              </a:rPr>
              <a:t>Anaerobic respiration yields only 5% as much ATP as aerobic respiration, but produces ATP 2½ times faster</a:t>
            </a:r>
          </a:p>
        </p:txBody>
      </p:sp>
    </p:spTree>
    <p:extLst>
      <p:ext uri="{BB962C8B-B14F-4D97-AF65-F5344CB8AC3E}">
        <p14:creationId xmlns:p14="http://schemas.microsoft.com/office/powerpoint/2010/main" val="3979703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56032"/>
            <a:ext cx="8221133" cy="1077218"/>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Pathways for Regenerating ATP During Muscle Activity </a:t>
            </a:r>
            <a:r>
              <a:rPr lang="en-US" sz="2800" b="1" kern="1200" dirty="0">
                <a:solidFill>
                  <a:srgbClr val="007FA3"/>
                </a:solidFill>
                <a:latin typeface="Times New Roman"/>
                <a:ea typeface="+mj-ea"/>
                <a:cs typeface="Times New Roman" panose="02020603050405020304" pitchFamily="18" charset="0"/>
              </a:rPr>
              <a:t>(2 of 3)</a:t>
            </a:r>
          </a:p>
        </p:txBody>
      </p:sp>
      <p:pic>
        <p:nvPicPr>
          <p:cNvPr id="15362" name="Picture 2" descr="Part (b) shows anaerobic pathway:  glycolysis and lactic acid formation.  Shows breakdown of glucose results in a net gain of 2 ATP with the formation of lactice acid."/>
          <p:cNvPicPr>
            <a:picLocks noChangeAspect="1" noChangeArrowheads="1"/>
          </p:cNvPicPr>
          <p:nvPr/>
        </p:nvPicPr>
        <p:blipFill rotWithShape="1">
          <a:blip r:embed="rId3">
            <a:extLst>
              <a:ext uri="{28A0092B-C50C-407E-A947-70E740481C1C}">
                <a14:useLocalDpi xmlns:a14="http://schemas.microsoft.com/office/drawing/2010/main" val="0"/>
              </a:ext>
            </a:extLst>
          </a:blip>
          <a:srcRect b="2310"/>
          <a:stretch/>
        </p:blipFill>
        <p:spPr bwMode="auto">
          <a:xfrm>
            <a:off x="3455753" y="1600200"/>
            <a:ext cx="2460731" cy="410718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6036047"/>
            <a:ext cx="8229600" cy="246221"/>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Figure 9.16b </a:t>
            </a:r>
            <a:r>
              <a:rPr lang="en-US" dirty="0"/>
              <a:t>Pathways for regenerating ATP during muscle activity.</a:t>
            </a:r>
            <a:endParaRPr lang="en-US" dirty="0">
              <a:latin typeface="Arial (Body)"/>
            </a:endParaRPr>
          </a:p>
        </p:txBody>
      </p:sp>
    </p:spTree>
    <p:extLst>
      <p:ext uri="{BB962C8B-B14F-4D97-AF65-F5344CB8AC3E}">
        <p14:creationId xmlns:p14="http://schemas.microsoft.com/office/powerpoint/2010/main" val="417748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altLang="en-US" dirty="0">
                <a:latin typeface="Times New Roman"/>
              </a:rPr>
              <a:t>The Motor Unit</a:t>
            </a:r>
            <a:endParaRPr lang="en-US" b="0" dirty="0">
              <a:latin typeface="Times New Roman"/>
            </a:endParaRPr>
          </a:p>
        </p:txBody>
      </p:sp>
      <p:sp>
        <p:nvSpPr>
          <p:cNvPr id="4" name="Content Placeholder 3"/>
          <p:cNvSpPr>
            <a:spLocks noGrp="1"/>
          </p:cNvSpPr>
          <p:nvPr>
            <p:ph idx="4294967295"/>
          </p:nvPr>
        </p:nvSpPr>
        <p:spPr>
          <a:xfrm>
            <a:off x="457581" y="1643126"/>
            <a:ext cx="8229600" cy="1500411"/>
          </a:xfrm>
        </p:spPr>
        <p:txBody>
          <a:bodyPr>
            <a:spAutoFit/>
          </a:bodyPr>
          <a:lstStyle/>
          <a:p>
            <a:pPr>
              <a:buSzPct val="100000"/>
            </a:pPr>
            <a:r>
              <a:rPr lang="en-US" altLang="en-US" b="1" dirty="0">
                <a:latin typeface="Arial"/>
              </a:rPr>
              <a:t>Motor</a:t>
            </a:r>
            <a:r>
              <a:rPr lang="en-US" altLang="en-US" dirty="0">
                <a:latin typeface="Arial"/>
              </a:rPr>
              <a:t> </a:t>
            </a:r>
            <a:r>
              <a:rPr lang="en-US" altLang="en-US" b="1" dirty="0">
                <a:latin typeface="Arial"/>
              </a:rPr>
              <a:t>unit</a:t>
            </a:r>
            <a:r>
              <a:rPr lang="en-US" altLang="en-US" dirty="0">
                <a:latin typeface="Arial"/>
              </a:rPr>
              <a:t> consists of the motor neuron and all muscle fibers (four to several hundred) it supplies</a:t>
            </a:r>
          </a:p>
          <a:p>
            <a:pPr marL="742950" lvl="1" indent="-285750">
              <a:spcBef>
                <a:spcPts val="600"/>
              </a:spcBef>
            </a:pPr>
            <a:r>
              <a:rPr lang="en-US" altLang="en-US" dirty="0">
                <a:latin typeface="Arial"/>
              </a:rPr>
              <a:t>Smaller the fiber number, the greater the fine control</a:t>
            </a:r>
          </a:p>
          <a:p>
            <a:pPr>
              <a:buSzPct val="100000"/>
            </a:pPr>
            <a:r>
              <a:rPr lang="en-US" altLang="en-US" dirty="0">
                <a:latin typeface="Arial"/>
              </a:rPr>
              <a:t>Muscle fibers from a motor unit are spread throughout the whole muscle, so stimulation of a single motor unit causes only weak contraction of entire muscle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dirty="0">
                <a:latin typeface="Times New Roman"/>
              </a:rPr>
              <a:t>Providing Energy for Contraction </a:t>
            </a:r>
            <a:r>
              <a:rPr lang="en-US" sz="2800" dirty="0">
                <a:latin typeface="Times New Roman"/>
              </a:rPr>
              <a:t>(6 of 7)</a:t>
            </a:r>
            <a:endParaRPr lang="en-US" altLang="en-US" sz="2800" dirty="0">
              <a:latin typeface="Times New Roman"/>
            </a:endParaRPr>
          </a:p>
        </p:txBody>
      </p:sp>
      <p:sp>
        <p:nvSpPr>
          <p:cNvPr id="4" name="Content Placeholder 3"/>
          <p:cNvSpPr>
            <a:spLocks noGrp="1"/>
          </p:cNvSpPr>
          <p:nvPr>
            <p:ph sz="quarter" idx="13"/>
          </p:nvPr>
        </p:nvSpPr>
        <p:spPr>
          <a:xfrm>
            <a:off x="457581" y="1643126"/>
            <a:ext cx="8229600" cy="2677656"/>
          </a:xfrm>
        </p:spPr>
        <p:txBody>
          <a:bodyPr wrap="square">
            <a:spAutoFit/>
          </a:bodyPr>
          <a:lstStyle/>
          <a:p>
            <a:r>
              <a:rPr lang="en-US" altLang="en-US" b="1" dirty="0">
                <a:latin typeface="Arial"/>
              </a:rPr>
              <a:t>Aerobic</a:t>
            </a:r>
            <a:r>
              <a:rPr lang="en-US" altLang="en-US" dirty="0">
                <a:latin typeface="Arial"/>
              </a:rPr>
              <a:t> </a:t>
            </a:r>
            <a:r>
              <a:rPr lang="en-US" altLang="en-US" b="1" dirty="0">
                <a:latin typeface="Arial"/>
              </a:rPr>
              <a:t>Respiration</a:t>
            </a:r>
            <a:r>
              <a:rPr lang="en-US" altLang="en-US" dirty="0">
                <a:latin typeface="Arial"/>
              </a:rPr>
              <a:t> </a:t>
            </a:r>
          </a:p>
          <a:p>
            <a:pPr lvl="1"/>
            <a:r>
              <a:rPr lang="en-US" altLang="en-US" dirty="0">
                <a:latin typeface="Arial"/>
              </a:rPr>
              <a:t>Produces 95% of ATP during rest and light-to-moderate exercise</a:t>
            </a:r>
          </a:p>
          <a:p>
            <a:pPr lvl="2"/>
            <a:r>
              <a:rPr lang="en-US" altLang="en-US" dirty="0">
                <a:latin typeface="Arial"/>
              </a:rPr>
              <a:t>Slower than anaerobic pathway</a:t>
            </a:r>
          </a:p>
          <a:p>
            <a:pPr lvl="1"/>
            <a:r>
              <a:rPr lang="en-US" altLang="en-US" dirty="0">
                <a:latin typeface="Arial"/>
              </a:rPr>
              <a:t>Consists of series of chemical reactions that occur in mitochondria and require oxygen</a:t>
            </a:r>
          </a:p>
          <a:p>
            <a:pPr lvl="2"/>
            <a:r>
              <a:rPr lang="en-US" altLang="en-US" dirty="0">
                <a:latin typeface="Arial"/>
              </a:rPr>
              <a:t>Breaks glucose into </a:t>
            </a:r>
            <a:r>
              <a:rPr lang="en-US" altLang="en-US" i="0" dirty="0">
                <a:latin typeface="Times New Roman" panose="02020603050405020304" pitchFamily="18" charset="0"/>
                <a:cs typeface="Times New Roman" panose="02020603050405020304" pitchFamily="18" charset="0"/>
              </a:rPr>
              <a:t>CO</a:t>
            </a:r>
            <a:r>
              <a:rPr lang="en-US" altLang="en-US" i="0" baseline="-25000" dirty="0">
                <a:latin typeface="Times New Roman" panose="02020603050405020304" pitchFamily="18" charset="0"/>
                <a:cs typeface="Times New Roman" panose="02020603050405020304" pitchFamily="18" charset="0"/>
              </a:rPr>
              <a:t>2</a:t>
            </a:r>
            <a:r>
              <a:rPr lang="en-US" altLang="en-US" i="0" dirty="0">
                <a:latin typeface="Times New Roman" panose="02020603050405020304" pitchFamily="18" charset="0"/>
                <a:cs typeface="Times New Roman" panose="02020603050405020304" pitchFamily="18" charset="0"/>
              </a:rPr>
              <a:t>, H</a:t>
            </a:r>
            <a:r>
              <a:rPr lang="en-US" altLang="en-US" i="0" baseline="-25000" dirty="0">
                <a:latin typeface="Times New Roman" panose="02020603050405020304" pitchFamily="18" charset="0"/>
                <a:cs typeface="Times New Roman" panose="02020603050405020304" pitchFamily="18" charset="0"/>
              </a:rPr>
              <a:t>2</a:t>
            </a:r>
            <a:r>
              <a:rPr lang="en-US" altLang="en-US" i="0" dirty="0">
                <a:latin typeface="Times New Roman" panose="02020603050405020304" pitchFamily="18" charset="0"/>
                <a:cs typeface="Times New Roman" panose="02020603050405020304" pitchFamily="18" charset="0"/>
              </a:rPr>
              <a:t>O</a:t>
            </a:r>
            <a:r>
              <a:rPr lang="en-US" altLang="en-US" i="0" dirty="0">
                <a:latin typeface="Arial"/>
                <a:cs typeface="Times New Roman" panose="02020603050405020304" pitchFamily="18" charset="0"/>
              </a:rPr>
              <a:t>,</a:t>
            </a:r>
            <a:r>
              <a:rPr lang="en-US" altLang="en-US" dirty="0">
                <a:latin typeface="Arial"/>
                <a:cs typeface="Times New Roman" panose="02020603050405020304" pitchFamily="18" charset="0"/>
              </a:rPr>
              <a:t> </a:t>
            </a:r>
            <a:r>
              <a:rPr lang="en-US" altLang="en-US" dirty="0">
                <a:latin typeface="Arial"/>
              </a:rPr>
              <a:t>and large amount ATP (32 can be produced)</a:t>
            </a:r>
          </a:p>
          <a:p>
            <a:pPr lvl="1"/>
            <a:r>
              <a:rPr lang="en-US" altLang="en-US" dirty="0">
                <a:latin typeface="Arial"/>
              </a:rPr>
              <a:t>Fuels used include glucose from glycogen stored in muscle fiber, then bloodborne glucose, and free fatty acids</a:t>
            </a:r>
          </a:p>
          <a:p>
            <a:pPr lvl="2"/>
            <a:r>
              <a:rPr lang="en-US" altLang="en-US" dirty="0">
                <a:latin typeface="Arial"/>
              </a:rPr>
              <a:t>Fatty acids are main fuel after 30 minutes of exercise</a:t>
            </a:r>
          </a:p>
        </p:txBody>
      </p:sp>
    </p:spTree>
    <p:extLst>
      <p:ext uri="{BB962C8B-B14F-4D97-AF65-F5344CB8AC3E}">
        <p14:creationId xmlns:p14="http://schemas.microsoft.com/office/powerpoint/2010/main" val="7691474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1133" cy="1077218"/>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Pathways for Regenerating ATP During Muscle Activity </a:t>
            </a:r>
            <a:r>
              <a:rPr lang="en-US" sz="2800" b="1" kern="1200" dirty="0">
                <a:solidFill>
                  <a:srgbClr val="007FA3"/>
                </a:solidFill>
                <a:latin typeface="Times New Roman"/>
                <a:ea typeface="+mj-ea"/>
                <a:cs typeface="Times New Roman" panose="02020603050405020304" pitchFamily="18" charset="0"/>
              </a:rPr>
              <a:t>(3 of 3)</a:t>
            </a:r>
          </a:p>
        </p:txBody>
      </p:sp>
      <p:pic>
        <p:nvPicPr>
          <p:cNvPr id="16386" name="Picture 2" descr="Part (c) shows aerobic pathway:  glycolysis can form products that enter aerobic respiration pathway to produce 32 ATP.  Fatty acids from adipose tissue and amino acids from protein catabolism can also be used in aerobic pathways."/>
          <p:cNvPicPr>
            <a:picLocks noChangeAspect="1" noChangeArrowheads="1"/>
          </p:cNvPicPr>
          <p:nvPr/>
        </p:nvPicPr>
        <p:blipFill rotWithShape="1">
          <a:blip r:embed="rId3">
            <a:extLst>
              <a:ext uri="{28A0092B-C50C-407E-A947-70E740481C1C}">
                <a14:useLocalDpi xmlns:a14="http://schemas.microsoft.com/office/drawing/2010/main" val="0"/>
              </a:ext>
            </a:extLst>
          </a:blip>
          <a:srcRect b="2492"/>
          <a:stretch/>
        </p:blipFill>
        <p:spPr bwMode="auto">
          <a:xfrm>
            <a:off x="3455339" y="1600200"/>
            <a:ext cx="2429356" cy="409956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6036047"/>
            <a:ext cx="8229600" cy="246221"/>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Figure 9.16c </a:t>
            </a:r>
            <a:r>
              <a:rPr lang="en-US" dirty="0"/>
              <a:t>Pathways for regenerating ATP during muscle activity.</a:t>
            </a:r>
            <a:endParaRPr lang="en-US" dirty="0">
              <a:latin typeface="Arial (Body)"/>
            </a:endParaRPr>
          </a:p>
        </p:txBody>
      </p:sp>
    </p:spTree>
    <p:extLst>
      <p:ext uri="{BB962C8B-B14F-4D97-AF65-F5344CB8AC3E}">
        <p14:creationId xmlns:p14="http://schemas.microsoft.com/office/powerpoint/2010/main" val="82783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dirty="0">
                <a:latin typeface="Times New Roman"/>
              </a:rPr>
              <a:t>Providing Energy for Contraction </a:t>
            </a:r>
            <a:r>
              <a:rPr lang="en-US" sz="2800" dirty="0">
                <a:latin typeface="Times New Roman"/>
              </a:rPr>
              <a:t>(7 of 7)</a:t>
            </a:r>
            <a:endParaRPr lang="en-US" altLang="en-US" sz="2800" dirty="0">
              <a:latin typeface="Times New Roman"/>
            </a:endParaRPr>
          </a:p>
        </p:txBody>
      </p:sp>
      <p:sp>
        <p:nvSpPr>
          <p:cNvPr id="4" name="Content Placeholder 3"/>
          <p:cNvSpPr>
            <a:spLocks noGrp="1"/>
          </p:cNvSpPr>
          <p:nvPr>
            <p:ph sz="quarter" idx="13"/>
          </p:nvPr>
        </p:nvSpPr>
        <p:spPr>
          <a:xfrm>
            <a:off x="457581" y="1643126"/>
            <a:ext cx="8229600" cy="1862048"/>
          </a:xfrm>
        </p:spPr>
        <p:txBody>
          <a:bodyPr wrap="square">
            <a:spAutoFit/>
          </a:bodyPr>
          <a:lstStyle/>
          <a:p>
            <a:r>
              <a:rPr lang="en-US" altLang="en-US" b="1" dirty="0">
                <a:latin typeface="Arial"/>
              </a:rPr>
              <a:t>Energy systems used during sports</a:t>
            </a:r>
          </a:p>
          <a:p>
            <a:pPr lvl="1"/>
            <a:r>
              <a:rPr lang="en-US" altLang="en-US" b="1" dirty="0">
                <a:latin typeface="Arial"/>
              </a:rPr>
              <a:t>Aerobic</a:t>
            </a:r>
            <a:r>
              <a:rPr lang="en-US" altLang="en-US" dirty="0">
                <a:latin typeface="Arial"/>
              </a:rPr>
              <a:t> </a:t>
            </a:r>
            <a:r>
              <a:rPr lang="en-US" altLang="en-US" b="1" dirty="0">
                <a:latin typeface="Arial"/>
              </a:rPr>
              <a:t>endurance</a:t>
            </a:r>
          </a:p>
          <a:p>
            <a:pPr lvl="2"/>
            <a:r>
              <a:rPr lang="en-US" altLang="en-US" dirty="0">
                <a:latin typeface="Arial"/>
              </a:rPr>
              <a:t>Length of time muscle contracts using aerobic pathways</a:t>
            </a:r>
          </a:p>
          <a:p>
            <a:pPr lvl="3"/>
            <a:r>
              <a:rPr lang="en-US" altLang="en-US" dirty="0">
                <a:latin typeface="Arial"/>
              </a:rPr>
              <a:t>Light-to-moderate activity, which can continue for hours</a:t>
            </a:r>
          </a:p>
          <a:p>
            <a:pPr lvl="1"/>
            <a:r>
              <a:rPr lang="en-US" altLang="en-US" b="1" dirty="0">
                <a:latin typeface="Arial"/>
              </a:rPr>
              <a:t>Anaerobic</a:t>
            </a:r>
            <a:r>
              <a:rPr lang="en-US" altLang="en-US" dirty="0">
                <a:latin typeface="Arial"/>
              </a:rPr>
              <a:t> </a:t>
            </a:r>
            <a:r>
              <a:rPr lang="en-US" altLang="en-US" b="1" dirty="0">
                <a:latin typeface="Arial"/>
              </a:rPr>
              <a:t>threshold</a:t>
            </a:r>
          </a:p>
          <a:p>
            <a:pPr lvl="2"/>
            <a:r>
              <a:rPr lang="en-US" altLang="en-US" dirty="0">
                <a:latin typeface="Arial"/>
              </a:rPr>
              <a:t>Point at which muscle metabolism converts to anaerobic pathway</a:t>
            </a:r>
          </a:p>
        </p:txBody>
      </p:sp>
    </p:spTree>
    <p:extLst>
      <p:ext uri="{BB962C8B-B14F-4D97-AF65-F5344CB8AC3E}">
        <p14:creationId xmlns:p14="http://schemas.microsoft.com/office/powerpoint/2010/main" val="1500138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0"/>
            <a:ext cx="8221133" cy="1569660"/>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Comparison of Energy Sources Used During Short-Duration Exercise and Prolonged-Duration Exercise</a:t>
            </a:r>
            <a:endParaRPr lang="en-US" sz="3400" b="1" kern="1200" dirty="0">
              <a:solidFill>
                <a:srgbClr val="007FA3"/>
              </a:solidFill>
              <a:latin typeface="Times New Roman"/>
              <a:ea typeface="+mj-ea"/>
              <a:cs typeface="Times New Roman" panose="02020603050405020304" pitchFamily="18" charset="0"/>
            </a:endParaRPr>
          </a:p>
        </p:txBody>
      </p:sp>
      <p:pic>
        <p:nvPicPr>
          <p:cNvPr id="17410" name="Picture 2" descr="The first panel of this figure illustrates someone starting to run, sprinting, and then finishing this short-duration, high-intensity exercise. Energy sources are listed at various points during the sprint. &#10;• The ATP stored in the sprinter’s muscles is used first, within about six seconds after starting the exercise.&#10;• For the next 10 seconds, ATP is formed from creatine phosphate and ADP (direct phosphorylation).&#10;• Starting 30-40 seconds into the sprint, glycogen stored in the muscles is broken down to glucose, which is oxidized to generate ATP (anaerobic pathway). This continues to be the energy source until the end of the short-duration exercise.&#10;&#10;The second panel of this figure illustrates prolonged-duration exercise, such as running a marathon.&#10;• When exercise continues for hours, ATP is generated by the breakdown of several nutrient energy fuels by the aerobic pathway."/>
          <p:cNvPicPr>
            <a:picLocks noChangeAspect="1" noChangeArrowheads="1"/>
          </p:cNvPicPr>
          <p:nvPr/>
        </p:nvPicPr>
        <p:blipFill rotWithShape="1">
          <a:blip r:embed="rId3">
            <a:extLst>
              <a:ext uri="{28A0092B-C50C-407E-A947-70E740481C1C}">
                <a14:useLocalDpi xmlns:a14="http://schemas.microsoft.com/office/drawing/2010/main" val="0"/>
              </a:ext>
            </a:extLst>
          </a:blip>
          <a:srcRect b="3972"/>
          <a:stretch/>
        </p:blipFill>
        <p:spPr bwMode="auto">
          <a:xfrm>
            <a:off x="597258" y="1600200"/>
            <a:ext cx="7915615" cy="39243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5791200"/>
            <a:ext cx="8229600" cy="492443"/>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Figure 9.17 </a:t>
            </a:r>
            <a:r>
              <a:rPr lang="en-US" dirty="0"/>
              <a:t>Comparison of energy sources used during short-duration exercise and prolonged-duration exercise.</a:t>
            </a:r>
            <a:endParaRPr lang="en-US" dirty="0">
              <a:latin typeface="Arial (Body)"/>
            </a:endParaRPr>
          </a:p>
        </p:txBody>
      </p:sp>
    </p:spTree>
    <p:extLst>
      <p:ext uri="{BB962C8B-B14F-4D97-AF65-F5344CB8AC3E}">
        <p14:creationId xmlns:p14="http://schemas.microsoft.com/office/powerpoint/2010/main" val="2350805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Muscle Fatigue </a:t>
            </a:r>
            <a:r>
              <a:rPr lang="en-US" sz="2800" dirty="0">
                <a:latin typeface="Times New Roman"/>
              </a:rPr>
              <a:t>(1 of 2)</a:t>
            </a:r>
            <a:endParaRPr lang="en-US" altLang="en-US" sz="2800" dirty="0">
              <a:latin typeface="Times New Roman"/>
            </a:endParaRPr>
          </a:p>
        </p:txBody>
      </p:sp>
      <p:sp>
        <p:nvSpPr>
          <p:cNvPr id="4" name="Content Placeholder 3"/>
          <p:cNvSpPr>
            <a:spLocks noGrp="1"/>
          </p:cNvSpPr>
          <p:nvPr>
            <p:ph idx="4294967295"/>
          </p:nvPr>
        </p:nvSpPr>
        <p:spPr>
          <a:xfrm>
            <a:off x="457581" y="1643126"/>
            <a:ext cx="8229600" cy="2146742"/>
          </a:xfrm>
        </p:spPr>
        <p:txBody>
          <a:bodyPr wrap="square">
            <a:spAutoFit/>
          </a:bodyPr>
          <a:lstStyle/>
          <a:p>
            <a:pPr marL="256032" indent="-256032">
              <a:buSzPct val="100000"/>
            </a:pPr>
            <a:r>
              <a:rPr lang="en-US" altLang="en-US" dirty="0">
                <a:latin typeface="Arial"/>
              </a:rPr>
              <a:t>Fatigue is the physiological inability to contract despite continued stimulation</a:t>
            </a:r>
          </a:p>
          <a:p>
            <a:pPr marL="256032" indent="-256032">
              <a:buSzPct val="100000"/>
            </a:pPr>
            <a:r>
              <a:rPr lang="en-US" altLang="en-US" dirty="0">
                <a:latin typeface="Arial"/>
              </a:rPr>
              <a:t>Possible causes include:</a:t>
            </a:r>
          </a:p>
          <a:p>
            <a:pPr marL="742950" lvl="1" indent="-285750">
              <a:spcBef>
                <a:spcPts val="600"/>
              </a:spcBef>
            </a:pPr>
            <a:r>
              <a:rPr lang="en-US" altLang="en-US" dirty="0">
                <a:latin typeface="Arial"/>
              </a:rPr>
              <a:t>Ionic imbalances can cause fatigue</a:t>
            </a:r>
          </a:p>
          <a:p>
            <a:pPr marL="1143000" lvl="2">
              <a:spcBef>
                <a:spcPts val="600"/>
              </a:spcBef>
            </a:pPr>
            <a:r>
              <a:rPr lang="en-US" altLang="en-US" dirty="0">
                <a:latin typeface="Arial"/>
              </a:rPr>
              <a:t>Levels of </a:t>
            </a:r>
            <a:r>
              <a:rPr lang="en-US" altLang="en-US" i="0" dirty="0">
                <a:latin typeface="Times New Roman" panose="02020603050405020304" pitchFamily="18" charset="0"/>
                <a:cs typeface="Times New Roman" panose="02020603050405020304" pitchFamily="18" charset="0"/>
              </a:rPr>
              <a:t>K</a:t>
            </a:r>
            <a:r>
              <a:rPr lang="en-US" altLang="en-US" i="0" baseline="30000"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r>
              <a:rPr lang="en-US" altLang="en-US" i="0" dirty="0">
                <a:latin typeface="Times New Roman" panose="02020603050405020304" pitchFamily="18" charset="0"/>
                <a:cs typeface="Times New Roman" panose="02020603050405020304" pitchFamily="18" charset="0"/>
              </a:rPr>
              <a:t>Na</a:t>
            </a:r>
            <a:r>
              <a:rPr lang="en-US" altLang="en-US" i="0" baseline="30000"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r>
              <a:rPr lang="en-US" altLang="en-US" dirty="0">
                <a:latin typeface="Arial"/>
              </a:rPr>
              <a:t>and </a:t>
            </a:r>
            <a:r>
              <a:rPr lang="en-US" altLang="en-US" i="0" dirty="0">
                <a:latin typeface="Times New Roman" panose="02020603050405020304" pitchFamily="18" charset="0"/>
                <a:cs typeface="Times New Roman" panose="02020603050405020304" pitchFamily="18" charset="0"/>
              </a:rPr>
              <a:t>Ca</a:t>
            </a:r>
            <a:r>
              <a:rPr lang="en-US" altLang="en-US" i="0" baseline="30000" dirty="0">
                <a:latin typeface="Times New Roman" panose="02020603050405020304" pitchFamily="18" charset="0"/>
                <a:cs typeface="Times New Roman" panose="02020603050405020304" pitchFamily="18" charset="0"/>
              </a:rPr>
              <a:t>2+</a:t>
            </a:r>
            <a:r>
              <a:rPr lang="en-US" altLang="en-US" dirty="0">
                <a:latin typeface="Arial"/>
              </a:rPr>
              <a:t> can change disrupting membrane potential of muscle cell </a:t>
            </a:r>
          </a:p>
          <a:p>
            <a:pPr marL="742950" lvl="1" indent="-285750">
              <a:spcBef>
                <a:spcPts val="600"/>
              </a:spcBef>
            </a:pPr>
            <a:r>
              <a:rPr lang="en-US" altLang="en-US" dirty="0">
                <a:latin typeface="Arial"/>
              </a:rPr>
              <a:t>Increased inorganic phosphage (</a:t>
            </a:r>
            <a:r>
              <a:rPr lang="en-US" altLang="en-US" dirty="0">
                <a:latin typeface="Times New Roman" panose="02020603050405020304" pitchFamily="18" charset="0"/>
                <a:cs typeface="Times New Roman" panose="02020603050405020304" pitchFamily="18" charset="0"/>
              </a:rPr>
              <a:t>P</a:t>
            </a:r>
            <a:r>
              <a:rPr lang="en-US" altLang="en-US" baseline="-25000" dirty="0">
                <a:latin typeface="Times New Roman" panose="02020603050405020304" pitchFamily="18" charset="0"/>
                <a:cs typeface="Times New Roman" panose="02020603050405020304" pitchFamily="18" charset="0"/>
              </a:rPr>
              <a:t>i</a:t>
            </a:r>
            <a:r>
              <a:rPr lang="en-US" altLang="en-US" dirty="0">
                <a:latin typeface="Arial"/>
              </a:rPr>
              <a:t>) from CP and ATP breakdown may interfere with calcium release from SR or hamper power</a:t>
            </a:r>
          </a:p>
        </p:txBody>
      </p:sp>
    </p:spTree>
    <p:extLst>
      <p:ext uri="{BB962C8B-B14F-4D97-AF65-F5344CB8AC3E}">
        <p14:creationId xmlns:p14="http://schemas.microsoft.com/office/powerpoint/2010/main" val="38054479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Muscle Fatigue </a:t>
            </a:r>
            <a:r>
              <a:rPr lang="en-US" sz="2800" dirty="0">
                <a:latin typeface="Times New Roman"/>
              </a:rPr>
              <a:t>(2 of 2)</a:t>
            </a:r>
            <a:endParaRPr lang="en-US" altLang="en-US" sz="2800" dirty="0">
              <a:latin typeface="Times New Roman"/>
            </a:endParaRPr>
          </a:p>
        </p:txBody>
      </p:sp>
      <p:sp>
        <p:nvSpPr>
          <p:cNvPr id="4" name="Content Placeholder 3"/>
          <p:cNvSpPr>
            <a:spLocks noGrp="1"/>
          </p:cNvSpPr>
          <p:nvPr>
            <p:ph idx="4294967295"/>
          </p:nvPr>
        </p:nvSpPr>
        <p:spPr>
          <a:xfrm>
            <a:off x="457200" y="1591733"/>
            <a:ext cx="8229600" cy="1577355"/>
          </a:xfrm>
        </p:spPr>
        <p:txBody>
          <a:bodyPr wrap="square">
            <a:spAutoFit/>
          </a:bodyPr>
          <a:lstStyle/>
          <a:p>
            <a:pPr marL="742950" lvl="1" indent="-285750">
              <a:spcBef>
                <a:spcPts val="600"/>
              </a:spcBef>
            </a:pPr>
            <a:r>
              <a:rPr lang="en-US" altLang="en-US" dirty="0"/>
              <a:t>Decreased ATP and increased magnesium</a:t>
            </a:r>
          </a:p>
          <a:p>
            <a:pPr marL="1143000" lvl="2">
              <a:spcBef>
                <a:spcPts val="600"/>
              </a:spcBef>
            </a:pPr>
            <a:r>
              <a:rPr lang="en-US" altLang="en-US" dirty="0"/>
              <a:t>As ATP levels drop, magnesium levels increase and this can interfere with voltage sensitive T tubule proteins</a:t>
            </a:r>
          </a:p>
          <a:p>
            <a:pPr marL="742950" lvl="1" indent="-285750">
              <a:spcBef>
                <a:spcPts val="600"/>
              </a:spcBef>
            </a:pPr>
            <a:r>
              <a:rPr lang="en-US" altLang="en-US" dirty="0"/>
              <a:t>Decreased glycogen</a:t>
            </a:r>
          </a:p>
          <a:p>
            <a:pPr marL="256032" indent="-256032">
              <a:buSzPct val="100000"/>
            </a:pPr>
            <a:r>
              <a:rPr lang="en-US" altLang="en-US" dirty="0"/>
              <a:t>Lack of ATP is rarely a reason for fatigue, except in severely stressed muscles</a:t>
            </a:r>
          </a:p>
        </p:txBody>
      </p:sp>
    </p:spTree>
    <p:extLst>
      <p:ext uri="{BB962C8B-B14F-4D97-AF65-F5344CB8AC3E}">
        <p14:creationId xmlns:p14="http://schemas.microsoft.com/office/powerpoint/2010/main" val="33509727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Excess Postexercise Oxygen Consumption</a:t>
            </a:r>
          </a:p>
        </p:txBody>
      </p:sp>
      <p:sp>
        <p:nvSpPr>
          <p:cNvPr id="4" name="Content Placeholder 3"/>
          <p:cNvSpPr>
            <a:spLocks noGrp="1"/>
          </p:cNvSpPr>
          <p:nvPr>
            <p:ph idx="4294967295"/>
          </p:nvPr>
        </p:nvSpPr>
        <p:spPr>
          <a:xfrm>
            <a:off x="457200" y="1600200"/>
            <a:ext cx="8229600" cy="2546851"/>
          </a:xfrm>
        </p:spPr>
        <p:txBody>
          <a:bodyPr wrap="square">
            <a:spAutoFit/>
          </a:bodyPr>
          <a:lstStyle/>
          <a:p>
            <a:pPr marL="256032" indent="-256032">
              <a:buSzPct val="100000"/>
            </a:pPr>
            <a:r>
              <a:rPr lang="en-US" altLang="en-US" dirty="0"/>
              <a:t>For a muscle to return to its pre-exercise state:</a:t>
            </a:r>
          </a:p>
          <a:p>
            <a:pPr marL="742950" lvl="1" indent="-285750">
              <a:spcBef>
                <a:spcPts val="600"/>
              </a:spcBef>
            </a:pPr>
            <a:r>
              <a:rPr lang="en-US" altLang="en-US" dirty="0"/>
              <a:t>Oxygen reserves are replenished</a:t>
            </a:r>
          </a:p>
          <a:p>
            <a:pPr marL="742950" lvl="1" indent="-285750">
              <a:spcBef>
                <a:spcPts val="600"/>
              </a:spcBef>
            </a:pPr>
            <a:r>
              <a:rPr lang="en-US" altLang="en-US" dirty="0"/>
              <a:t>Lactic acid is reconverted to pyruvic acid</a:t>
            </a:r>
          </a:p>
          <a:p>
            <a:pPr marL="742950" lvl="1" indent="-285750">
              <a:spcBef>
                <a:spcPts val="600"/>
              </a:spcBef>
            </a:pPr>
            <a:r>
              <a:rPr lang="en-US" altLang="en-US" dirty="0"/>
              <a:t>Glycogen stores are replaced</a:t>
            </a:r>
          </a:p>
          <a:p>
            <a:pPr marL="742950" lvl="1" indent="-285750">
              <a:spcBef>
                <a:spcPts val="600"/>
              </a:spcBef>
            </a:pPr>
            <a:r>
              <a:rPr lang="en-US" altLang="en-US" dirty="0"/>
              <a:t>ATP and creatine phosphate reserves are resynthesized</a:t>
            </a:r>
          </a:p>
          <a:p>
            <a:pPr marL="256032" indent="-256032">
              <a:buSzPct val="100000"/>
            </a:pPr>
            <a:r>
              <a:rPr lang="en-US" altLang="en-US" dirty="0"/>
              <a:t>All replenishing steps require extra oxygen, so this is referred to as </a:t>
            </a:r>
            <a:r>
              <a:rPr lang="en-US" altLang="en-US" b="1" dirty="0"/>
              <a:t>excess postexercise oxygen consumption (EPOC)</a:t>
            </a:r>
          </a:p>
          <a:p>
            <a:pPr marL="742950" lvl="1" indent="-285750">
              <a:spcBef>
                <a:spcPts val="600"/>
              </a:spcBef>
            </a:pPr>
            <a:r>
              <a:rPr lang="en-US" altLang="en-US" dirty="0"/>
              <a:t>Formerly referred to as </a:t>
            </a:r>
            <a:r>
              <a:rPr lang="ja-JP" altLang="en-US" dirty="0"/>
              <a:t>“</a:t>
            </a:r>
            <a:r>
              <a:rPr lang="en-US" altLang="ja-JP" dirty="0"/>
              <a:t>oxygen debt</a:t>
            </a:r>
            <a:r>
              <a:rPr lang="ja-JP" altLang="en-US" dirty="0"/>
              <a:t>”</a:t>
            </a:r>
            <a:endParaRPr lang="en-US" altLang="en-US" dirty="0"/>
          </a:p>
        </p:txBody>
      </p:sp>
    </p:spTree>
    <p:extLst>
      <p:ext uri="{BB962C8B-B14F-4D97-AF65-F5344CB8AC3E}">
        <p14:creationId xmlns:p14="http://schemas.microsoft.com/office/powerpoint/2010/main" val="26833028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753110"/>
            <a:ext cx="8229600" cy="523220"/>
          </a:xfrm>
        </p:spPr>
        <p:txBody>
          <a:bodyPr>
            <a:spAutoFit/>
          </a:bodyPr>
          <a:lstStyle/>
          <a:p>
            <a:r>
              <a:rPr lang="en-US" dirty="0">
                <a:latin typeface="Times New Roman"/>
                <a:ea typeface="Tahoma" panose="020B0604030504040204" pitchFamily="34" charset="0"/>
              </a:rPr>
              <a:t>Copyright</a:t>
            </a:r>
          </a:p>
        </p:txBody>
      </p:sp>
      <p:pic>
        <p:nvPicPr>
          <p:cNvPr id="2" name="Picture 1" descr="This work is protected by United States copyright laws and is provided solely for the use of instructors in teaching their courses and assessing student learning. Dissemination or sale of any part of this work left parenthesis including on the world wide web right parenthesis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088" y="2134080"/>
            <a:ext cx="8051824" cy="2589840"/>
          </a:xfrm>
          <a:prstGeom prst="rect">
            <a:avLst/>
          </a:prstGeom>
        </p:spPr>
      </p:pic>
    </p:spTree>
    <p:extLst>
      <p:ext uri="{BB962C8B-B14F-4D97-AF65-F5344CB8AC3E}">
        <p14:creationId xmlns:p14="http://schemas.microsoft.com/office/powerpoint/2010/main" val="546736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30540"/>
            <a:ext cx="8221133" cy="1569660"/>
          </a:xfrm>
        </p:spPr>
        <p:txBody>
          <a:bodyPr wrap="square">
            <a:spAutoFit/>
          </a:bodyPr>
          <a:lstStyle/>
          <a:p>
            <a:pPr lvl="1" indent="-746125" algn="l" rtl="0">
              <a:spcBef>
                <a:spcPct val="0"/>
              </a:spcBef>
              <a:buClr>
                <a:srgbClr val="007FA3"/>
              </a:buClr>
            </a:pPr>
            <a:r>
              <a:rPr lang="en-IN" sz="3400" b="1" kern="1200" dirty="0">
                <a:solidFill>
                  <a:srgbClr val="007FA3"/>
                </a:solidFill>
                <a:latin typeface="Times New Roman"/>
                <a:ea typeface="+mj-ea"/>
                <a:cs typeface="Times New Roman" panose="02020603050405020304" pitchFamily="18" charset="0"/>
              </a:rPr>
              <a:t>A Motor Unit Consists of One Motor Neuron and All The Muscle Fibers it Innervates</a:t>
            </a:r>
            <a:endParaRPr lang="en-US" sz="3400" b="1" kern="1200" dirty="0">
              <a:solidFill>
                <a:srgbClr val="007FA3"/>
              </a:solidFill>
              <a:latin typeface="Times New Roman"/>
              <a:ea typeface="+mj-ea"/>
              <a:cs typeface="Times New Roman" panose="02020603050405020304" pitchFamily="18" charset="0"/>
            </a:endParaRPr>
          </a:p>
        </p:txBody>
      </p:sp>
      <p:pic>
        <p:nvPicPr>
          <p:cNvPr id="1026" name="Picture 2" descr="Part (a) illustrates a cross section of the spinal cord showing the axons of motor neurons extending from the spinal cord to the muscle.  At the muscle, each axon divides into a number of axon terminals that form neuromuscular junctions with muscle fibers scattered throughout the muscle.&#10;Part (b) is a photomicrograph (330X) showing the branching of axon terminals forming neuromuscular junctions on muscle fibers (one branch per fi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6566164" cy="406615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5850466"/>
            <a:ext cx="8229600" cy="492443"/>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Figure 9.10 </a:t>
            </a:r>
            <a:r>
              <a:rPr lang="en-US" dirty="0"/>
              <a:t>A motor unit consists of one motor neuron and all the muscle fibers it innervates.</a:t>
            </a:r>
            <a:endParaRPr lang="en-US" dirty="0">
              <a:latin typeface="Arial (Body)"/>
            </a:endParaRPr>
          </a:p>
        </p:txBody>
      </p:sp>
    </p:spTree>
    <p:extLst>
      <p:ext uri="{BB962C8B-B14F-4D97-AF65-F5344CB8AC3E}">
        <p14:creationId xmlns:p14="http://schemas.microsoft.com/office/powerpoint/2010/main" val="727335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altLang="en-US" dirty="0">
                <a:latin typeface="Times New Roman"/>
              </a:rPr>
              <a:t>The Muscle Twitch </a:t>
            </a:r>
            <a:r>
              <a:rPr lang="en-US" sz="2800" dirty="0">
                <a:latin typeface="Times New Roman"/>
              </a:rPr>
              <a:t>(1 of 5)</a:t>
            </a:r>
          </a:p>
        </p:txBody>
      </p:sp>
      <p:sp>
        <p:nvSpPr>
          <p:cNvPr id="4" name="Content Placeholder 3"/>
          <p:cNvSpPr>
            <a:spLocks noGrp="1"/>
          </p:cNvSpPr>
          <p:nvPr>
            <p:ph idx="4294967295"/>
          </p:nvPr>
        </p:nvSpPr>
        <p:spPr>
          <a:xfrm>
            <a:off x="457581" y="1643126"/>
            <a:ext cx="8229600" cy="1577355"/>
          </a:xfrm>
        </p:spPr>
        <p:txBody>
          <a:bodyPr>
            <a:spAutoFit/>
          </a:bodyPr>
          <a:lstStyle/>
          <a:p>
            <a:pPr>
              <a:buSzPct val="100000"/>
            </a:pPr>
            <a:r>
              <a:rPr lang="en-US" altLang="en-US" b="1" dirty="0">
                <a:latin typeface="Arial"/>
              </a:rPr>
              <a:t>Muscle</a:t>
            </a:r>
            <a:r>
              <a:rPr lang="en-US" altLang="en-US" dirty="0">
                <a:latin typeface="Arial"/>
              </a:rPr>
              <a:t> </a:t>
            </a:r>
            <a:r>
              <a:rPr lang="en-US" altLang="en-US" b="1" dirty="0">
                <a:latin typeface="Arial"/>
              </a:rPr>
              <a:t>twitch</a:t>
            </a:r>
            <a:r>
              <a:rPr lang="en-US" altLang="en-US" dirty="0">
                <a:latin typeface="Arial"/>
              </a:rPr>
              <a:t>: simplest contraction resulting from a muscle fiber</a:t>
            </a:r>
            <a:r>
              <a:rPr lang="en-US" altLang="ja-JP" dirty="0">
                <a:latin typeface="Arial"/>
              </a:rPr>
              <a:t>’s response to a single action potential from motor neuron</a:t>
            </a:r>
          </a:p>
          <a:p>
            <a:pPr marL="742950" lvl="1" indent="-285750">
              <a:spcBef>
                <a:spcPts val="600"/>
              </a:spcBef>
            </a:pPr>
            <a:r>
              <a:rPr lang="en-US" altLang="en-US" dirty="0">
                <a:latin typeface="Arial"/>
              </a:rPr>
              <a:t>Muscle fiber contracts quickly, then relaxes</a:t>
            </a:r>
          </a:p>
          <a:p>
            <a:pPr>
              <a:buSzPct val="100000"/>
            </a:pPr>
            <a:r>
              <a:rPr lang="en-US" altLang="en-US" dirty="0">
                <a:latin typeface="Arial"/>
              </a:rPr>
              <a:t>Twitch can be observed and recorded as a </a:t>
            </a:r>
            <a:r>
              <a:rPr lang="en-US" altLang="en-US" b="1" dirty="0">
                <a:latin typeface="Arial"/>
              </a:rPr>
              <a:t>myogram</a:t>
            </a:r>
          </a:p>
          <a:p>
            <a:pPr marL="742950" lvl="1" indent="-285750">
              <a:spcBef>
                <a:spcPts val="600"/>
              </a:spcBef>
            </a:pPr>
            <a:r>
              <a:rPr lang="en-US" altLang="en-US" i="1" dirty="0">
                <a:latin typeface="Arial"/>
              </a:rPr>
              <a:t>Tracing</a:t>
            </a:r>
            <a:r>
              <a:rPr lang="en-US" altLang="en-US" dirty="0">
                <a:latin typeface="Arial"/>
              </a:rPr>
              <a:t>: line recording contraction activity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altLang="en-US" dirty="0">
                <a:latin typeface="Times New Roman"/>
              </a:rPr>
              <a:t>The Muscle Twitch </a:t>
            </a:r>
            <a:r>
              <a:rPr lang="en-US" sz="2800" dirty="0">
                <a:latin typeface="Times New Roman"/>
              </a:rPr>
              <a:t>(2 of 5)</a:t>
            </a:r>
          </a:p>
        </p:txBody>
      </p:sp>
      <p:sp>
        <p:nvSpPr>
          <p:cNvPr id="4" name="Content Placeholder 3"/>
          <p:cNvSpPr>
            <a:spLocks noGrp="1"/>
          </p:cNvSpPr>
          <p:nvPr>
            <p:ph sz="quarter" idx="13"/>
          </p:nvPr>
        </p:nvSpPr>
        <p:spPr>
          <a:xfrm>
            <a:off x="457581" y="1643126"/>
            <a:ext cx="8229600" cy="2623795"/>
          </a:xfrm>
        </p:spPr>
        <p:txBody>
          <a:bodyPr vert="horz" lIns="0" tIns="0" rIns="0" bIns="0" rtlCol="0">
            <a:spAutoFit/>
          </a:bodyPr>
          <a:lstStyle/>
          <a:p>
            <a:r>
              <a:rPr lang="en-US" altLang="en-US" dirty="0">
                <a:latin typeface="Arial"/>
              </a:rPr>
              <a:t>Three phases of muscle twitch</a:t>
            </a:r>
          </a:p>
          <a:p>
            <a:pPr lvl="1"/>
            <a:r>
              <a:rPr lang="en-US" altLang="en-US" b="1" dirty="0">
                <a:latin typeface="Arial"/>
              </a:rPr>
              <a:t>Latent</a:t>
            </a:r>
            <a:r>
              <a:rPr lang="en-US" altLang="en-US" dirty="0">
                <a:latin typeface="Arial"/>
              </a:rPr>
              <a:t> </a:t>
            </a:r>
            <a:r>
              <a:rPr lang="en-US" altLang="en-US" b="1" dirty="0">
                <a:latin typeface="Arial"/>
              </a:rPr>
              <a:t>period</a:t>
            </a:r>
            <a:r>
              <a:rPr lang="en-US" altLang="en-US" dirty="0">
                <a:latin typeface="Arial"/>
              </a:rPr>
              <a:t>: events of excitation-contraction coupling</a:t>
            </a:r>
          </a:p>
          <a:p>
            <a:pPr lvl="2"/>
            <a:r>
              <a:rPr lang="en-US" altLang="en-US" dirty="0">
                <a:latin typeface="Arial"/>
              </a:rPr>
              <a:t>No muscle tension seen</a:t>
            </a:r>
          </a:p>
          <a:p>
            <a:pPr lvl="1"/>
            <a:r>
              <a:rPr lang="en-US" altLang="en-US" b="1" dirty="0">
                <a:latin typeface="Arial"/>
              </a:rPr>
              <a:t>Period</a:t>
            </a:r>
            <a:r>
              <a:rPr lang="en-US" altLang="en-US" dirty="0">
                <a:latin typeface="Arial"/>
              </a:rPr>
              <a:t> </a:t>
            </a:r>
            <a:r>
              <a:rPr lang="en-US" altLang="en-US" b="1" dirty="0">
                <a:latin typeface="Arial"/>
              </a:rPr>
              <a:t>of</a:t>
            </a:r>
            <a:r>
              <a:rPr lang="en-US" altLang="en-US" dirty="0">
                <a:latin typeface="Arial"/>
              </a:rPr>
              <a:t> </a:t>
            </a:r>
            <a:r>
              <a:rPr lang="en-US" altLang="en-US" b="1" dirty="0">
                <a:latin typeface="Arial"/>
              </a:rPr>
              <a:t>contraction</a:t>
            </a:r>
            <a:r>
              <a:rPr lang="en-US" altLang="en-US" dirty="0">
                <a:latin typeface="Arial"/>
              </a:rPr>
              <a:t>: cross bridge formation</a:t>
            </a:r>
          </a:p>
          <a:p>
            <a:pPr lvl="2"/>
            <a:r>
              <a:rPr lang="en-US" altLang="en-US" dirty="0">
                <a:latin typeface="Arial"/>
              </a:rPr>
              <a:t>Tension increases</a:t>
            </a:r>
          </a:p>
          <a:p>
            <a:pPr lvl="1"/>
            <a:r>
              <a:rPr lang="en-US" altLang="en-US" b="1" dirty="0">
                <a:latin typeface="Arial"/>
              </a:rPr>
              <a:t>Period</a:t>
            </a:r>
            <a:r>
              <a:rPr lang="en-US" altLang="en-US" dirty="0">
                <a:latin typeface="Arial"/>
              </a:rPr>
              <a:t> </a:t>
            </a:r>
            <a:r>
              <a:rPr lang="en-US" altLang="en-US" b="1" dirty="0">
                <a:latin typeface="Arial"/>
              </a:rPr>
              <a:t>of</a:t>
            </a:r>
            <a:r>
              <a:rPr lang="en-US" altLang="en-US" dirty="0">
                <a:latin typeface="Arial"/>
              </a:rPr>
              <a:t> </a:t>
            </a:r>
            <a:r>
              <a:rPr lang="en-US" altLang="en-US" b="1" dirty="0">
                <a:latin typeface="Arial"/>
              </a:rPr>
              <a:t>relaxation</a:t>
            </a:r>
            <a:r>
              <a:rPr lang="en-US" altLang="en-US" dirty="0">
                <a:latin typeface="Arial"/>
              </a:rPr>
              <a:t>: </a:t>
            </a:r>
            <a:r>
              <a:rPr lang="en-US" altLang="en-US" i="0" dirty="0">
                <a:latin typeface="Times New Roman" panose="02020603050405020304" pitchFamily="18" charset="0"/>
                <a:cs typeface="Times New Roman" panose="02020603050405020304" pitchFamily="18" charset="0"/>
              </a:rPr>
              <a:t>Ca</a:t>
            </a:r>
            <a:r>
              <a:rPr lang="en-US" altLang="en-US" i="0" baseline="30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 </a:t>
            </a:r>
            <a:r>
              <a:rPr lang="en-US" altLang="en-US" dirty="0">
                <a:latin typeface="Arial"/>
              </a:rPr>
              <a:t>reentry into SR </a:t>
            </a:r>
          </a:p>
          <a:p>
            <a:pPr lvl="2"/>
            <a:r>
              <a:rPr lang="en-US" altLang="en-US" dirty="0">
                <a:latin typeface="Arial"/>
              </a:rPr>
              <a:t>Tension declines to zero</a:t>
            </a:r>
          </a:p>
          <a:p>
            <a:r>
              <a:rPr lang="en-US" altLang="en-US" dirty="0">
                <a:latin typeface="Arial"/>
              </a:rPr>
              <a:t>Muscle contracts faster than it relaxes</a:t>
            </a:r>
          </a:p>
        </p:txBody>
      </p:sp>
    </p:spTree>
    <p:extLst>
      <p:ext uri="{BB962C8B-B14F-4D97-AF65-F5344CB8AC3E}">
        <p14:creationId xmlns:p14="http://schemas.microsoft.com/office/powerpoint/2010/main" val="1738164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1133" cy="523220"/>
          </a:xfrm>
        </p:spPr>
        <p:txBody>
          <a:bodyPr wrap="square">
            <a:spAutoFit/>
          </a:bodyPr>
          <a:lstStyle/>
          <a:p>
            <a:pPr marL="746125" lvl="1" indent="-746125" algn="l" rtl="0">
              <a:spcBef>
                <a:spcPct val="0"/>
              </a:spcBef>
            </a:pPr>
            <a:r>
              <a:rPr lang="en-IN" sz="3400" b="1" kern="1200" dirty="0">
                <a:solidFill>
                  <a:srgbClr val="007FA3"/>
                </a:solidFill>
                <a:latin typeface="Times New Roman"/>
                <a:ea typeface="+mj-ea"/>
                <a:cs typeface="Times New Roman" panose="02020603050405020304" pitchFamily="18" charset="0"/>
              </a:rPr>
              <a:t>The Muscle Twitch </a:t>
            </a:r>
            <a:r>
              <a:rPr lang="en-US" sz="2800" b="1" kern="1200" dirty="0">
                <a:solidFill>
                  <a:srgbClr val="007FA3"/>
                </a:solidFill>
                <a:latin typeface="Times New Roman"/>
                <a:ea typeface="+mj-ea"/>
                <a:cs typeface="Times New Roman" panose="02020603050405020304" pitchFamily="18" charset="0"/>
              </a:rPr>
              <a:t>(3 of 5)</a:t>
            </a:r>
          </a:p>
        </p:txBody>
      </p:sp>
      <p:pic>
        <p:nvPicPr>
          <p:cNvPr id="2050" name="Picture 2" descr="Part (a) is a myogram showing the three phases of an isometric twitch."/>
          <p:cNvPicPr>
            <a:picLocks noChangeAspect="1" noChangeArrowheads="1"/>
          </p:cNvPicPr>
          <p:nvPr/>
        </p:nvPicPr>
        <p:blipFill rotWithShape="1">
          <a:blip r:embed="rId3">
            <a:extLst>
              <a:ext uri="{28A0092B-C50C-407E-A947-70E740481C1C}">
                <a14:useLocalDpi xmlns:a14="http://schemas.microsoft.com/office/drawing/2010/main" val="0"/>
              </a:ext>
            </a:extLst>
          </a:blip>
          <a:srcRect b="3481"/>
          <a:stretch/>
        </p:blipFill>
        <p:spPr bwMode="auto">
          <a:xfrm>
            <a:off x="2288012" y="1752600"/>
            <a:ext cx="4793400" cy="362373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5850466"/>
            <a:ext cx="8229600" cy="246221"/>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Figure 9.11a </a:t>
            </a:r>
            <a:r>
              <a:rPr lang="en-US" dirty="0"/>
              <a:t>The muscle twitch.</a:t>
            </a:r>
            <a:endParaRPr lang="en-US" dirty="0">
              <a:latin typeface="Arial (Body)"/>
            </a:endParaRPr>
          </a:p>
        </p:txBody>
      </p:sp>
    </p:spTree>
    <p:extLst>
      <p:ext uri="{BB962C8B-B14F-4D97-AF65-F5344CB8AC3E}">
        <p14:creationId xmlns:p14="http://schemas.microsoft.com/office/powerpoint/2010/main" val="102558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altLang="en-US" dirty="0">
                <a:latin typeface="Times New Roman"/>
              </a:rPr>
              <a:t>The Muscle Twitch </a:t>
            </a:r>
            <a:r>
              <a:rPr lang="en-US" sz="2800" dirty="0">
                <a:latin typeface="Times New Roman"/>
              </a:rPr>
              <a:t>(4 of 5)</a:t>
            </a:r>
          </a:p>
        </p:txBody>
      </p:sp>
      <p:sp>
        <p:nvSpPr>
          <p:cNvPr id="4" name="Content Placeholder 3"/>
          <p:cNvSpPr>
            <a:spLocks noGrp="1"/>
          </p:cNvSpPr>
          <p:nvPr>
            <p:ph idx="4294967295"/>
          </p:nvPr>
        </p:nvSpPr>
        <p:spPr>
          <a:xfrm>
            <a:off x="457581" y="1643126"/>
            <a:ext cx="8229600" cy="1061829"/>
          </a:xfrm>
        </p:spPr>
        <p:txBody>
          <a:bodyPr wrap="square">
            <a:spAutoFit/>
          </a:bodyPr>
          <a:lstStyle/>
          <a:p>
            <a:pPr>
              <a:buSzPct val="100000"/>
            </a:pPr>
            <a:r>
              <a:rPr lang="en-US" altLang="en-US" dirty="0">
                <a:latin typeface="Arial"/>
              </a:rPr>
              <a:t>Differences in strength and duration of twitches are due to variations in metabolic properties and enzymes between muscles</a:t>
            </a:r>
          </a:p>
          <a:p>
            <a:pPr marL="742950" lvl="1" indent="-285750">
              <a:spcBef>
                <a:spcPts val="600"/>
              </a:spcBef>
            </a:pPr>
            <a:r>
              <a:rPr lang="en-US" altLang="en-US" dirty="0">
                <a:latin typeface="Arial"/>
              </a:rPr>
              <a:t>Example: eye muscles contraction are rapid and brief, whereas larger, fleshy muscles (calf muscles) contract more slowly and hold it longer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df4285e6cdc5b194ee95037cb16f731eac71c89"/>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Foundations 2e</Template>
  <TotalTime>11316</TotalTime>
  <Words>2076</Words>
  <Application>Microsoft Office PowerPoint</Application>
  <PresentationFormat>On-screen Show (4:3)</PresentationFormat>
  <Paragraphs>256</Paragraphs>
  <Slides>47</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Arial (Body)</vt:lpstr>
      <vt:lpstr>Calibri</vt:lpstr>
      <vt:lpstr>Tahoma</vt:lpstr>
      <vt:lpstr>Times New Roman</vt:lpstr>
      <vt:lpstr>Verdana</vt:lpstr>
      <vt:lpstr>Wingdings</vt:lpstr>
      <vt:lpstr>508 Lecture</vt:lpstr>
      <vt:lpstr>Human Anatomy and Physiology</vt:lpstr>
      <vt:lpstr>9.5  Whole Muscle Contraction (1 of 2)</vt:lpstr>
      <vt:lpstr>9.5  Whole Muscle Contraction (2 of 2)</vt:lpstr>
      <vt:lpstr>The Motor Unit</vt:lpstr>
      <vt:lpstr>A Motor Unit Consists of One Motor Neuron and All The Muscle Fibers it Innervates</vt:lpstr>
      <vt:lpstr>The Muscle Twitch (1 of 5)</vt:lpstr>
      <vt:lpstr>The Muscle Twitch (2 of 5)</vt:lpstr>
      <vt:lpstr>The Muscle Twitch (3 of 5)</vt:lpstr>
      <vt:lpstr>The Muscle Twitch (4 of 5)</vt:lpstr>
      <vt:lpstr>The Muscle Twitch (5 of 5)</vt:lpstr>
      <vt:lpstr>Graded Muscle Responses (1 of 7)</vt:lpstr>
      <vt:lpstr>Graded Muscle Responses (2 of 7)</vt:lpstr>
      <vt:lpstr>Temporal Summation (1 of 4)</vt:lpstr>
      <vt:lpstr>Graded Muscle Responses (3 of 7)</vt:lpstr>
      <vt:lpstr>Temporal Summation (2 of 4)</vt:lpstr>
      <vt:lpstr>Graded Muscle Responses (4 of 7)</vt:lpstr>
      <vt:lpstr>Temporal Summation (3 of 4)</vt:lpstr>
      <vt:lpstr>Graded Muscle Responses (5 of 7)</vt:lpstr>
      <vt:lpstr>Temporal Summation (4 of 4)</vt:lpstr>
      <vt:lpstr>Graded Muscle Responses (6 of 7)</vt:lpstr>
      <vt:lpstr>Relationship Between Stimulus Intensity (Graph at Top) and Muscle Tension (Tracing Below)</vt:lpstr>
      <vt:lpstr>Graded Muscle Responses (7 of 7)</vt:lpstr>
      <vt:lpstr>The Size Principle of Recruitment</vt:lpstr>
      <vt:lpstr>Muscle Tone</vt:lpstr>
      <vt:lpstr>Isotonic and Isometric Contractions (1 of 3)</vt:lpstr>
      <vt:lpstr>Isotonic (concentric) and Isometric Contractions (1 of 4)</vt:lpstr>
      <vt:lpstr>Isotonic (concentric) and Isometric Contractions (2 of 4)</vt:lpstr>
      <vt:lpstr>Isotonic and Isometric Contractions (2 of 3)</vt:lpstr>
      <vt:lpstr>Isotonic and Isometric Contractions (3 of 3)</vt:lpstr>
      <vt:lpstr>Isotonic (Concentric) and Isometric Contractions (3 of 4)</vt:lpstr>
      <vt:lpstr>Isotonic (Concentric) and Isometric Contractions (4 of 4)</vt:lpstr>
      <vt:lpstr>9.6 Energy for Contraction and ATP</vt:lpstr>
      <vt:lpstr>Providing Energy for Contraction (1 of 7)</vt:lpstr>
      <vt:lpstr>Providing Energy for Contraction (2 of 7)</vt:lpstr>
      <vt:lpstr>Pathways for Regenerating ATP During Muscle Activity (1 of 3)</vt:lpstr>
      <vt:lpstr>Providing Energy for Contraction (3 of 7)</vt:lpstr>
      <vt:lpstr>Providing Energy for Contraction (4 of 7)</vt:lpstr>
      <vt:lpstr>Providing Energy for Contraction (5 of 7)</vt:lpstr>
      <vt:lpstr>Pathways for Regenerating ATP During Muscle Activity (2 of 3)</vt:lpstr>
      <vt:lpstr>Providing Energy for Contraction (6 of 7)</vt:lpstr>
      <vt:lpstr>Pathways for Regenerating ATP During Muscle Activity (3 of 3)</vt:lpstr>
      <vt:lpstr>Providing Energy for Contraction (7 of 7)</vt:lpstr>
      <vt:lpstr>Comparison of Energy Sources Used During Short-Duration Exercise and Prolonged-Duration Exercise</vt:lpstr>
      <vt:lpstr>Muscle Fatigue (1 of 2)</vt:lpstr>
      <vt:lpstr>Muscle Fatigue (2 of 2)</vt:lpstr>
      <vt:lpstr>Excess Postexercise Oxygen Consumption</vt:lpstr>
      <vt:lpstr>Copyright</vt:lpstr>
    </vt:vector>
  </TitlesOfParts>
  <Company>Integra Software Services Pvt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Anatomy and Physiology, Eleventh Edition</dc:title>
  <dc:subject>Anatomy &amp; Physiology</dc:subject>
  <dc:creator>Elaine N.Marieb and Katja Hoehn</dc:creator>
  <cp:keywords>Anatomy, Physiology</cp:keywords>
  <cp:lastModifiedBy>Chiranjeevi, Kumar</cp:lastModifiedBy>
  <cp:revision>654</cp:revision>
  <dcterms:created xsi:type="dcterms:W3CDTF">2000-11-24T17:02:06Z</dcterms:created>
  <dcterms:modified xsi:type="dcterms:W3CDTF">2021-06-29T08:38:16Z</dcterms:modified>
  <cp:version>1.0</cp:version>
</cp:coreProperties>
</file>