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92"/>
  </p:notesMasterIdLst>
  <p:handoutMasterIdLst>
    <p:handoutMasterId r:id="rId93"/>
  </p:handoutMasterIdLst>
  <p:sldIdLst>
    <p:sldId id="1004" r:id="rId2"/>
    <p:sldId id="915" r:id="rId3"/>
    <p:sldId id="430" r:id="rId4"/>
    <p:sldId id="916" r:id="rId5"/>
    <p:sldId id="792" r:id="rId6"/>
    <p:sldId id="587" r:id="rId7"/>
    <p:sldId id="920" r:id="rId8"/>
    <p:sldId id="921" r:id="rId9"/>
    <p:sldId id="922" r:id="rId10"/>
    <p:sldId id="923" r:id="rId11"/>
    <p:sldId id="615" r:id="rId12"/>
    <p:sldId id="793" r:id="rId13"/>
    <p:sldId id="924" r:id="rId14"/>
    <p:sldId id="925" r:id="rId15"/>
    <p:sldId id="926" r:id="rId16"/>
    <p:sldId id="927" r:id="rId17"/>
    <p:sldId id="928" r:id="rId18"/>
    <p:sldId id="929" r:id="rId19"/>
    <p:sldId id="930" r:id="rId20"/>
    <p:sldId id="931" r:id="rId21"/>
    <p:sldId id="932" r:id="rId22"/>
    <p:sldId id="933" r:id="rId23"/>
    <p:sldId id="934" r:id="rId24"/>
    <p:sldId id="935" r:id="rId25"/>
    <p:sldId id="936" r:id="rId26"/>
    <p:sldId id="938" r:id="rId27"/>
    <p:sldId id="937" r:id="rId28"/>
    <p:sldId id="939" r:id="rId29"/>
    <p:sldId id="940" r:id="rId30"/>
    <p:sldId id="941" r:id="rId31"/>
    <p:sldId id="944" r:id="rId32"/>
    <p:sldId id="945" r:id="rId33"/>
    <p:sldId id="942" r:id="rId34"/>
    <p:sldId id="946" r:id="rId35"/>
    <p:sldId id="947" r:id="rId36"/>
    <p:sldId id="943" r:id="rId37"/>
    <p:sldId id="948" r:id="rId38"/>
    <p:sldId id="949" r:id="rId39"/>
    <p:sldId id="950" r:id="rId40"/>
    <p:sldId id="951" r:id="rId41"/>
    <p:sldId id="952" r:id="rId42"/>
    <p:sldId id="953" r:id="rId43"/>
    <p:sldId id="954" r:id="rId44"/>
    <p:sldId id="955" r:id="rId45"/>
    <p:sldId id="957" r:id="rId46"/>
    <p:sldId id="958" r:id="rId47"/>
    <p:sldId id="956" r:id="rId48"/>
    <p:sldId id="959" r:id="rId49"/>
    <p:sldId id="960" r:id="rId50"/>
    <p:sldId id="961" r:id="rId51"/>
    <p:sldId id="962" r:id="rId52"/>
    <p:sldId id="963" r:id="rId53"/>
    <p:sldId id="964" r:id="rId54"/>
    <p:sldId id="965" r:id="rId55"/>
    <p:sldId id="966" r:id="rId56"/>
    <p:sldId id="969" r:id="rId57"/>
    <p:sldId id="970" r:id="rId58"/>
    <p:sldId id="971" r:id="rId59"/>
    <p:sldId id="972" r:id="rId60"/>
    <p:sldId id="973" r:id="rId61"/>
    <p:sldId id="1005" r:id="rId62"/>
    <p:sldId id="1006" r:id="rId63"/>
    <p:sldId id="1007" r:id="rId64"/>
    <p:sldId id="967" r:id="rId65"/>
    <p:sldId id="968" r:id="rId66"/>
    <p:sldId id="977" r:id="rId67"/>
    <p:sldId id="978" r:id="rId68"/>
    <p:sldId id="979" r:id="rId69"/>
    <p:sldId id="980" r:id="rId70"/>
    <p:sldId id="981" r:id="rId71"/>
    <p:sldId id="982" r:id="rId72"/>
    <p:sldId id="1008" r:id="rId73"/>
    <p:sldId id="1009" r:id="rId74"/>
    <p:sldId id="984" r:id="rId75"/>
    <p:sldId id="985" r:id="rId76"/>
    <p:sldId id="986" r:id="rId77"/>
    <p:sldId id="1000" r:id="rId78"/>
    <p:sldId id="1010" r:id="rId79"/>
    <p:sldId id="1011" r:id="rId80"/>
    <p:sldId id="990" r:id="rId81"/>
    <p:sldId id="991" r:id="rId82"/>
    <p:sldId id="1012" r:id="rId83"/>
    <p:sldId id="1013" r:id="rId84"/>
    <p:sldId id="1014" r:id="rId85"/>
    <p:sldId id="995" r:id="rId86"/>
    <p:sldId id="996" r:id="rId87"/>
    <p:sldId id="997" r:id="rId88"/>
    <p:sldId id="998" r:id="rId89"/>
    <p:sldId id="999" r:id="rId90"/>
    <p:sldId id="1001" r:id="rId91"/>
  </p:sldIdLst>
  <p:sldSz cx="9144000" cy="6858000" type="screen4x3"/>
  <p:notesSz cx="6858000" cy="9144000"/>
  <p:custDataLst>
    <p:tags r:id="rId94"/>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4" userDrawn="1">
          <p15:clr>
            <a:srgbClr val="A4A3A4"/>
          </p15:clr>
        </p15:guide>
        <p15:guide id="2" pos="2880">
          <p15:clr>
            <a:srgbClr val="A4A3A4"/>
          </p15:clr>
        </p15:guide>
        <p15:guide id="3" orient="horz" pos="432">
          <p15:clr>
            <a:srgbClr val="A4A3A4"/>
          </p15:clr>
        </p15:guide>
        <p15:guide id="4" orient="horz" pos="738" userDrawn="1">
          <p15:clr>
            <a:srgbClr val="A4A3A4"/>
          </p15:clr>
        </p15:guide>
        <p15:guide id="5" orient="horz" pos="1104">
          <p15:clr>
            <a:srgbClr val="A4A3A4"/>
          </p15:clr>
        </p15:guide>
        <p15:guide id="6" pos="288">
          <p15:clr>
            <a:srgbClr val="A4A3A4"/>
          </p15:clr>
        </p15:guide>
        <p15:guide id="7" pos="5472">
          <p15:clr>
            <a:srgbClr val="A4A3A4"/>
          </p15:clr>
        </p15:guide>
        <p15:guide id="8" pos="1056">
          <p15:clr>
            <a:srgbClr val="A4A3A4"/>
          </p15:clr>
        </p15:guide>
        <p15:guide id="9" pos="4704">
          <p15:clr>
            <a:srgbClr val="A4A3A4"/>
          </p15:clr>
        </p15:guide>
        <p15:guide id="10" orient="horz" pos="22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468F"/>
    <a:srgbClr val="000000"/>
    <a:srgbClr val="FF6600"/>
    <a:srgbClr val="E50030"/>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98286" autoAdjust="0"/>
  </p:normalViewPr>
  <p:slideViewPr>
    <p:cSldViewPr snapToObjects="1">
      <p:cViewPr varScale="1">
        <p:scale>
          <a:sx n="106" d="100"/>
          <a:sy n="106" d="100"/>
        </p:scale>
        <p:origin x="1740" y="108"/>
      </p:cViewPr>
      <p:guideLst>
        <p:guide orient="horz" pos="314"/>
        <p:guide pos="2880"/>
        <p:guide orient="horz" pos="432"/>
        <p:guide orient="horz" pos="738"/>
        <p:guide orient="horz" pos="1104"/>
        <p:guide pos="288"/>
        <p:guide pos="5472"/>
        <p:guide pos="1056"/>
        <p:guide pos="4704"/>
        <p:guide orient="horz" pos="225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3" d="100"/>
          <a:sy n="83" d="100"/>
        </p:scale>
        <p:origin x="39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31.xml"/><Relationship Id="rId18" Type="http://schemas.openxmlformats.org/officeDocument/2006/relationships/slide" Target="slides/slide38.xml"/><Relationship Id="rId26" Type="http://schemas.openxmlformats.org/officeDocument/2006/relationships/slide" Target="slides/slide51.xml"/><Relationship Id="rId39" Type="http://schemas.openxmlformats.org/officeDocument/2006/relationships/slide" Target="slides/slide71.xml"/><Relationship Id="rId21" Type="http://schemas.openxmlformats.org/officeDocument/2006/relationships/slide" Target="slides/slide45.xml"/><Relationship Id="rId34" Type="http://schemas.openxmlformats.org/officeDocument/2006/relationships/slide" Target="slides/slide60.xml"/><Relationship Id="rId42" Type="http://schemas.openxmlformats.org/officeDocument/2006/relationships/slide" Target="slides/slide77.xml"/><Relationship Id="rId47" Type="http://schemas.openxmlformats.org/officeDocument/2006/relationships/slide" Target="slides/slide87.xml"/><Relationship Id="rId7" Type="http://schemas.openxmlformats.org/officeDocument/2006/relationships/slide" Target="slides/slide19.xml"/><Relationship Id="rId2" Type="http://schemas.openxmlformats.org/officeDocument/2006/relationships/slide" Target="slides/slide8.xml"/><Relationship Id="rId16" Type="http://schemas.openxmlformats.org/officeDocument/2006/relationships/slide" Target="slides/slide35.xml"/><Relationship Id="rId29" Type="http://schemas.openxmlformats.org/officeDocument/2006/relationships/slide" Target="slides/slide54.xml"/><Relationship Id="rId11" Type="http://schemas.openxmlformats.org/officeDocument/2006/relationships/slide" Target="slides/slide25.xml"/><Relationship Id="rId24" Type="http://schemas.openxmlformats.org/officeDocument/2006/relationships/slide" Target="slides/slide49.xml"/><Relationship Id="rId32" Type="http://schemas.openxmlformats.org/officeDocument/2006/relationships/slide" Target="slides/slide58.xml"/><Relationship Id="rId37" Type="http://schemas.openxmlformats.org/officeDocument/2006/relationships/slide" Target="slides/slide69.xml"/><Relationship Id="rId40" Type="http://schemas.openxmlformats.org/officeDocument/2006/relationships/slide" Target="slides/slide75.xml"/><Relationship Id="rId45" Type="http://schemas.openxmlformats.org/officeDocument/2006/relationships/slide" Target="slides/slide85.xml"/><Relationship Id="rId5" Type="http://schemas.openxmlformats.org/officeDocument/2006/relationships/slide" Target="slides/slide16.xml"/><Relationship Id="rId15" Type="http://schemas.openxmlformats.org/officeDocument/2006/relationships/slide" Target="slides/slide34.xml"/><Relationship Id="rId23" Type="http://schemas.openxmlformats.org/officeDocument/2006/relationships/slide" Target="slides/slide48.xml"/><Relationship Id="rId28" Type="http://schemas.openxmlformats.org/officeDocument/2006/relationships/slide" Target="slides/slide53.xml"/><Relationship Id="rId36" Type="http://schemas.openxmlformats.org/officeDocument/2006/relationships/slide" Target="slides/slide68.xml"/><Relationship Id="rId49" Type="http://schemas.openxmlformats.org/officeDocument/2006/relationships/slide" Target="slides/slide89.xml"/><Relationship Id="rId10" Type="http://schemas.openxmlformats.org/officeDocument/2006/relationships/slide" Target="slides/slide24.xml"/><Relationship Id="rId19" Type="http://schemas.openxmlformats.org/officeDocument/2006/relationships/slide" Target="slides/slide40.xml"/><Relationship Id="rId31" Type="http://schemas.openxmlformats.org/officeDocument/2006/relationships/slide" Target="slides/slide57.xml"/><Relationship Id="rId44" Type="http://schemas.openxmlformats.org/officeDocument/2006/relationships/slide" Target="slides/slide81.xml"/><Relationship Id="rId4" Type="http://schemas.openxmlformats.org/officeDocument/2006/relationships/slide" Target="slides/slide10.xml"/><Relationship Id="rId9" Type="http://schemas.openxmlformats.org/officeDocument/2006/relationships/slide" Target="slides/slide22.xml"/><Relationship Id="rId14" Type="http://schemas.openxmlformats.org/officeDocument/2006/relationships/slide" Target="slides/slide32.xml"/><Relationship Id="rId22" Type="http://schemas.openxmlformats.org/officeDocument/2006/relationships/slide" Target="slides/slide46.xml"/><Relationship Id="rId27" Type="http://schemas.openxmlformats.org/officeDocument/2006/relationships/slide" Target="slides/slide52.xml"/><Relationship Id="rId30" Type="http://schemas.openxmlformats.org/officeDocument/2006/relationships/slide" Target="slides/slide56.xml"/><Relationship Id="rId35" Type="http://schemas.openxmlformats.org/officeDocument/2006/relationships/slide" Target="slides/slide66.xml"/><Relationship Id="rId43" Type="http://schemas.openxmlformats.org/officeDocument/2006/relationships/slide" Target="slides/slide80.xml"/><Relationship Id="rId48" Type="http://schemas.openxmlformats.org/officeDocument/2006/relationships/slide" Target="slides/slide88.xml"/><Relationship Id="rId8" Type="http://schemas.openxmlformats.org/officeDocument/2006/relationships/slide" Target="slides/slide21.xml"/><Relationship Id="rId3" Type="http://schemas.openxmlformats.org/officeDocument/2006/relationships/slide" Target="slides/slide9.xml"/><Relationship Id="rId12" Type="http://schemas.openxmlformats.org/officeDocument/2006/relationships/slide" Target="slides/slide26.xml"/><Relationship Id="rId17" Type="http://schemas.openxmlformats.org/officeDocument/2006/relationships/slide" Target="slides/slide37.xml"/><Relationship Id="rId25" Type="http://schemas.openxmlformats.org/officeDocument/2006/relationships/slide" Target="slides/slide50.xml"/><Relationship Id="rId33" Type="http://schemas.openxmlformats.org/officeDocument/2006/relationships/slide" Target="slides/slide59.xml"/><Relationship Id="rId38" Type="http://schemas.openxmlformats.org/officeDocument/2006/relationships/slide" Target="slides/slide70.xml"/><Relationship Id="rId46" Type="http://schemas.openxmlformats.org/officeDocument/2006/relationships/slide" Target="slides/slide86.xml"/><Relationship Id="rId20" Type="http://schemas.openxmlformats.org/officeDocument/2006/relationships/slide" Target="slides/slide41.xml"/><Relationship Id="rId41" Type="http://schemas.openxmlformats.org/officeDocument/2006/relationships/slide" Target="slides/slide76.xml"/><Relationship Id="rId1" Type="http://schemas.openxmlformats.org/officeDocument/2006/relationships/slide" Target="slides/slide7.xml"/><Relationship Id="rId6"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EB33537D-EEB2-48D4-9565-F76AAC13D700}" type="slidenum">
              <a:rPr lang="en-CA" altLang="en-US"/>
              <a:pPr>
                <a:defRPr/>
              </a:pPr>
              <a:t>‹#›</a:t>
            </a:fld>
            <a:endParaRPr lang="en-CA" altLang="en-US" dirty="0"/>
          </a:p>
        </p:txBody>
      </p:sp>
    </p:spTree>
    <p:extLst>
      <p:ext uri="{BB962C8B-B14F-4D97-AF65-F5344CB8AC3E}">
        <p14:creationId xmlns:p14="http://schemas.microsoft.com/office/powerpoint/2010/main" val="361718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D4D00C4-F8F1-4487-9CF1-7359962F44CD}" type="slidenum">
              <a:rPr lang="en-CA" altLang="en-US"/>
              <a:pPr>
                <a:defRPr/>
              </a:pPr>
              <a:t>‹#›</a:t>
            </a:fld>
            <a:endParaRPr lang="en-CA" altLang="en-US" dirty="0"/>
          </a:p>
        </p:txBody>
      </p:sp>
    </p:spTree>
    <p:extLst>
      <p:ext uri="{BB962C8B-B14F-4D97-AF65-F5344CB8AC3E}">
        <p14:creationId xmlns:p14="http://schemas.microsoft.com/office/powerpoint/2010/main" val="2709542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410643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11</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266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12</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405081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13</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36267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14</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299433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15</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425644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16</a:t>
            </a:fld>
            <a:endParaRPr lang="en-CA" altLang="en-US" dirty="0">
              <a:latin typeface="Tahoma" panose="020B0604030504040204" pitchFamily="34" charset="0"/>
            </a:endParaRPr>
          </a:p>
        </p:txBody>
      </p:sp>
    </p:spTree>
    <p:extLst>
      <p:ext uri="{BB962C8B-B14F-4D97-AF65-F5344CB8AC3E}">
        <p14:creationId xmlns:p14="http://schemas.microsoft.com/office/powerpoint/2010/main" val="37387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17</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13940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18</a:t>
            </a:fld>
            <a:endParaRPr lang="en-CA" altLang="en-US" dirty="0">
              <a:latin typeface="Tahoma" panose="020B0604030504040204" pitchFamily="34" charset="0"/>
            </a:endParaRPr>
          </a:p>
        </p:txBody>
      </p:sp>
    </p:spTree>
    <p:extLst>
      <p:ext uri="{BB962C8B-B14F-4D97-AF65-F5344CB8AC3E}">
        <p14:creationId xmlns:p14="http://schemas.microsoft.com/office/powerpoint/2010/main" val="359895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19</a:t>
            </a:fld>
            <a:endParaRPr lang="en-CA" altLang="en-US" dirty="0">
              <a:latin typeface="Tahoma" panose="020B0604030504040204" pitchFamily="34" charset="0"/>
            </a:endParaRPr>
          </a:p>
        </p:txBody>
      </p:sp>
    </p:spTree>
    <p:extLst>
      <p:ext uri="{BB962C8B-B14F-4D97-AF65-F5344CB8AC3E}">
        <p14:creationId xmlns:p14="http://schemas.microsoft.com/office/powerpoint/2010/main" val="156209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20</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420930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2</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278212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21</a:t>
            </a:fld>
            <a:endParaRPr lang="en-CA" altLang="en-US" dirty="0">
              <a:latin typeface="Tahoma" panose="020B0604030504040204" pitchFamily="34" charset="0"/>
            </a:endParaRPr>
          </a:p>
        </p:txBody>
      </p:sp>
    </p:spTree>
    <p:extLst>
      <p:ext uri="{BB962C8B-B14F-4D97-AF65-F5344CB8AC3E}">
        <p14:creationId xmlns:p14="http://schemas.microsoft.com/office/powerpoint/2010/main" val="199963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22</a:t>
            </a:fld>
            <a:endParaRPr lang="en-CA" altLang="en-US" dirty="0">
              <a:latin typeface="Tahoma" panose="020B0604030504040204" pitchFamily="34" charset="0"/>
            </a:endParaRPr>
          </a:p>
        </p:txBody>
      </p:sp>
    </p:spTree>
    <p:extLst>
      <p:ext uri="{BB962C8B-B14F-4D97-AF65-F5344CB8AC3E}">
        <p14:creationId xmlns:p14="http://schemas.microsoft.com/office/powerpoint/2010/main" val="2370197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23</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411415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24</a:t>
            </a:fld>
            <a:endParaRPr lang="en-CA" altLang="en-US" dirty="0">
              <a:latin typeface="Tahoma" panose="020B0604030504040204" pitchFamily="34" charset="0"/>
            </a:endParaRPr>
          </a:p>
        </p:txBody>
      </p:sp>
    </p:spTree>
    <p:extLst>
      <p:ext uri="{BB962C8B-B14F-4D97-AF65-F5344CB8AC3E}">
        <p14:creationId xmlns:p14="http://schemas.microsoft.com/office/powerpoint/2010/main" val="25512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25</a:t>
            </a:fld>
            <a:endParaRPr lang="en-CA" altLang="en-US" dirty="0">
              <a:latin typeface="Tahoma" panose="020B0604030504040204" pitchFamily="34" charset="0"/>
            </a:endParaRPr>
          </a:p>
        </p:txBody>
      </p:sp>
    </p:spTree>
    <p:extLst>
      <p:ext uri="{BB962C8B-B14F-4D97-AF65-F5344CB8AC3E}">
        <p14:creationId xmlns:p14="http://schemas.microsoft.com/office/powerpoint/2010/main" val="513209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26</a:t>
            </a:fld>
            <a:endParaRPr lang="en-CA" altLang="en-US" dirty="0">
              <a:latin typeface="Tahoma" panose="020B0604030504040204" pitchFamily="34" charset="0"/>
            </a:endParaRPr>
          </a:p>
        </p:txBody>
      </p:sp>
    </p:spTree>
    <p:extLst>
      <p:ext uri="{BB962C8B-B14F-4D97-AF65-F5344CB8AC3E}">
        <p14:creationId xmlns:p14="http://schemas.microsoft.com/office/powerpoint/2010/main" val="2981599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27</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286623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28</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3817097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29</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256342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30</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66023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4</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364917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31</a:t>
            </a:fld>
            <a:endParaRPr lang="en-CA" altLang="en-US" dirty="0">
              <a:latin typeface="Tahoma" panose="020B0604030504040204" pitchFamily="34" charset="0"/>
            </a:endParaRPr>
          </a:p>
        </p:txBody>
      </p:sp>
    </p:spTree>
    <p:extLst>
      <p:ext uri="{BB962C8B-B14F-4D97-AF65-F5344CB8AC3E}">
        <p14:creationId xmlns:p14="http://schemas.microsoft.com/office/powerpoint/2010/main" val="1031464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32</a:t>
            </a:fld>
            <a:endParaRPr lang="en-CA" altLang="en-US" dirty="0">
              <a:latin typeface="Tahoma" panose="020B0604030504040204" pitchFamily="34" charset="0"/>
            </a:endParaRPr>
          </a:p>
        </p:txBody>
      </p:sp>
    </p:spTree>
    <p:extLst>
      <p:ext uri="{BB962C8B-B14F-4D97-AF65-F5344CB8AC3E}">
        <p14:creationId xmlns:p14="http://schemas.microsoft.com/office/powerpoint/2010/main" val="3866722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33</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468794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34</a:t>
            </a:fld>
            <a:endParaRPr lang="en-CA" altLang="en-US" dirty="0">
              <a:latin typeface="Tahoma" panose="020B0604030504040204" pitchFamily="34" charset="0"/>
            </a:endParaRPr>
          </a:p>
        </p:txBody>
      </p:sp>
    </p:spTree>
    <p:extLst>
      <p:ext uri="{BB962C8B-B14F-4D97-AF65-F5344CB8AC3E}">
        <p14:creationId xmlns:p14="http://schemas.microsoft.com/office/powerpoint/2010/main" val="2338567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35</a:t>
            </a:fld>
            <a:endParaRPr lang="en-CA" altLang="en-US" dirty="0">
              <a:latin typeface="Tahoma" panose="020B0604030504040204" pitchFamily="34" charset="0"/>
            </a:endParaRPr>
          </a:p>
        </p:txBody>
      </p:sp>
    </p:spTree>
    <p:extLst>
      <p:ext uri="{BB962C8B-B14F-4D97-AF65-F5344CB8AC3E}">
        <p14:creationId xmlns:p14="http://schemas.microsoft.com/office/powerpoint/2010/main" val="3855646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36</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907748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37</a:t>
            </a:fld>
            <a:endParaRPr lang="en-CA" altLang="en-US" dirty="0">
              <a:latin typeface="Tahoma" panose="020B0604030504040204" pitchFamily="34" charset="0"/>
            </a:endParaRPr>
          </a:p>
        </p:txBody>
      </p:sp>
    </p:spTree>
    <p:extLst>
      <p:ext uri="{BB962C8B-B14F-4D97-AF65-F5344CB8AC3E}">
        <p14:creationId xmlns:p14="http://schemas.microsoft.com/office/powerpoint/2010/main" val="899162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38</a:t>
            </a:fld>
            <a:endParaRPr lang="en-CA" altLang="en-US" dirty="0">
              <a:latin typeface="Tahoma" panose="020B0604030504040204" pitchFamily="34" charset="0"/>
            </a:endParaRPr>
          </a:p>
        </p:txBody>
      </p:sp>
    </p:spTree>
    <p:extLst>
      <p:ext uri="{BB962C8B-B14F-4D97-AF65-F5344CB8AC3E}">
        <p14:creationId xmlns:p14="http://schemas.microsoft.com/office/powerpoint/2010/main" val="1396062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39</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3553464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40</a:t>
            </a:fld>
            <a:endParaRPr lang="en-CA" altLang="en-US" dirty="0">
              <a:latin typeface="Tahoma" panose="020B0604030504040204" pitchFamily="34" charset="0"/>
            </a:endParaRPr>
          </a:p>
        </p:txBody>
      </p:sp>
    </p:spTree>
    <p:extLst>
      <p:ext uri="{BB962C8B-B14F-4D97-AF65-F5344CB8AC3E}">
        <p14:creationId xmlns:p14="http://schemas.microsoft.com/office/powerpoint/2010/main" val="93999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5</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38140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41</a:t>
            </a:fld>
            <a:endParaRPr lang="en-CA" altLang="en-US" dirty="0">
              <a:latin typeface="Tahoma" panose="020B0604030504040204" pitchFamily="34" charset="0"/>
            </a:endParaRPr>
          </a:p>
        </p:txBody>
      </p:sp>
    </p:spTree>
    <p:extLst>
      <p:ext uri="{BB962C8B-B14F-4D97-AF65-F5344CB8AC3E}">
        <p14:creationId xmlns:p14="http://schemas.microsoft.com/office/powerpoint/2010/main" val="1573938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42</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3619323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43</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4004236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44</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870738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45</a:t>
            </a:fld>
            <a:endParaRPr lang="en-CA" altLang="en-US" dirty="0">
              <a:latin typeface="Tahoma" panose="020B0604030504040204" pitchFamily="34" charset="0"/>
            </a:endParaRPr>
          </a:p>
        </p:txBody>
      </p:sp>
    </p:spTree>
    <p:extLst>
      <p:ext uri="{BB962C8B-B14F-4D97-AF65-F5344CB8AC3E}">
        <p14:creationId xmlns:p14="http://schemas.microsoft.com/office/powerpoint/2010/main" val="689883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46</a:t>
            </a:fld>
            <a:endParaRPr lang="en-CA" altLang="en-US" dirty="0">
              <a:latin typeface="Tahoma" panose="020B0604030504040204" pitchFamily="34" charset="0"/>
            </a:endParaRPr>
          </a:p>
        </p:txBody>
      </p:sp>
    </p:spTree>
    <p:extLst>
      <p:ext uri="{BB962C8B-B14F-4D97-AF65-F5344CB8AC3E}">
        <p14:creationId xmlns:p14="http://schemas.microsoft.com/office/powerpoint/2010/main" val="2643032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47</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898068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48</a:t>
            </a:fld>
            <a:endParaRPr lang="en-CA" altLang="en-US" dirty="0">
              <a:latin typeface="Tahoma" panose="020B0604030504040204" pitchFamily="34" charset="0"/>
            </a:endParaRPr>
          </a:p>
        </p:txBody>
      </p:sp>
    </p:spTree>
    <p:extLst>
      <p:ext uri="{BB962C8B-B14F-4D97-AF65-F5344CB8AC3E}">
        <p14:creationId xmlns:p14="http://schemas.microsoft.com/office/powerpoint/2010/main" val="817198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49</a:t>
            </a:fld>
            <a:endParaRPr lang="en-CA" altLang="en-US" dirty="0">
              <a:latin typeface="Tahoma" panose="020B0604030504040204" pitchFamily="34" charset="0"/>
            </a:endParaRPr>
          </a:p>
        </p:txBody>
      </p:sp>
    </p:spTree>
    <p:extLst>
      <p:ext uri="{BB962C8B-B14F-4D97-AF65-F5344CB8AC3E}">
        <p14:creationId xmlns:p14="http://schemas.microsoft.com/office/powerpoint/2010/main" val="15462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50</a:t>
            </a:fld>
            <a:endParaRPr lang="en-CA" altLang="en-US" dirty="0">
              <a:latin typeface="Tahoma" panose="020B0604030504040204" pitchFamily="34" charset="0"/>
            </a:endParaRPr>
          </a:p>
        </p:txBody>
      </p:sp>
    </p:spTree>
    <p:extLst>
      <p:ext uri="{BB962C8B-B14F-4D97-AF65-F5344CB8AC3E}">
        <p14:creationId xmlns:p14="http://schemas.microsoft.com/office/powerpoint/2010/main" val="33072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61B3DC1C-2F40-42CC-95FA-8443F8CC704D}" type="slidenum">
              <a:rPr lang="en-CA" altLang="en-US" smtClean="0">
                <a:latin typeface="Tahoma" panose="020B0604030504040204" pitchFamily="34" charset="0"/>
              </a:rPr>
              <a:pPr eaLnBrk="1" hangingPunct="1">
                <a:spcBef>
                  <a:spcPct val="0"/>
                </a:spcBef>
                <a:defRPr/>
              </a:pPr>
              <a:t>6</a:t>
            </a:fld>
            <a:endParaRPr lang="en-CA" altLang="en-US" dirty="0">
              <a:latin typeface="Tahoma" panose="020B060403050404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sz="1600" dirty="0">
              <a:latin typeface="Times New Roman" charset="0"/>
              <a:cs typeface="+mn-cs"/>
            </a:endParaRPr>
          </a:p>
        </p:txBody>
      </p:sp>
    </p:spTree>
    <p:extLst>
      <p:ext uri="{BB962C8B-B14F-4D97-AF65-F5344CB8AC3E}">
        <p14:creationId xmlns:p14="http://schemas.microsoft.com/office/powerpoint/2010/main" val="2247175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51</a:t>
            </a:fld>
            <a:endParaRPr lang="en-CA" altLang="en-US" dirty="0">
              <a:latin typeface="Tahoma" panose="020B0604030504040204" pitchFamily="34" charset="0"/>
            </a:endParaRPr>
          </a:p>
        </p:txBody>
      </p:sp>
    </p:spTree>
    <p:extLst>
      <p:ext uri="{BB962C8B-B14F-4D97-AF65-F5344CB8AC3E}">
        <p14:creationId xmlns:p14="http://schemas.microsoft.com/office/powerpoint/2010/main" val="4043454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52</a:t>
            </a:fld>
            <a:endParaRPr lang="en-CA" altLang="en-US" dirty="0">
              <a:latin typeface="Tahoma" panose="020B0604030504040204" pitchFamily="34" charset="0"/>
            </a:endParaRPr>
          </a:p>
        </p:txBody>
      </p:sp>
    </p:spTree>
    <p:extLst>
      <p:ext uri="{BB962C8B-B14F-4D97-AF65-F5344CB8AC3E}">
        <p14:creationId xmlns:p14="http://schemas.microsoft.com/office/powerpoint/2010/main" val="779322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53</a:t>
            </a:fld>
            <a:endParaRPr lang="en-CA" altLang="en-US" dirty="0">
              <a:latin typeface="Tahoma" panose="020B0604030504040204" pitchFamily="34" charset="0"/>
            </a:endParaRPr>
          </a:p>
        </p:txBody>
      </p:sp>
    </p:spTree>
    <p:extLst>
      <p:ext uri="{BB962C8B-B14F-4D97-AF65-F5344CB8AC3E}">
        <p14:creationId xmlns:p14="http://schemas.microsoft.com/office/powerpoint/2010/main" val="3715508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54</a:t>
            </a:fld>
            <a:endParaRPr lang="en-CA" altLang="en-US" dirty="0">
              <a:latin typeface="Tahoma" panose="020B0604030504040204" pitchFamily="34" charset="0"/>
            </a:endParaRPr>
          </a:p>
        </p:txBody>
      </p:sp>
    </p:spTree>
    <p:extLst>
      <p:ext uri="{BB962C8B-B14F-4D97-AF65-F5344CB8AC3E}">
        <p14:creationId xmlns:p14="http://schemas.microsoft.com/office/powerpoint/2010/main" val="1343534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55</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316272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56</a:t>
            </a:fld>
            <a:endParaRPr lang="en-CA" altLang="en-US" dirty="0">
              <a:latin typeface="Tahoma" panose="020B0604030504040204" pitchFamily="34" charset="0"/>
            </a:endParaRPr>
          </a:p>
        </p:txBody>
      </p:sp>
    </p:spTree>
    <p:extLst>
      <p:ext uri="{BB962C8B-B14F-4D97-AF65-F5344CB8AC3E}">
        <p14:creationId xmlns:p14="http://schemas.microsoft.com/office/powerpoint/2010/main" val="34042208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57</a:t>
            </a:fld>
            <a:endParaRPr lang="en-CA" altLang="en-US" dirty="0">
              <a:latin typeface="Tahoma" panose="020B0604030504040204" pitchFamily="34" charset="0"/>
            </a:endParaRPr>
          </a:p>
        </p:txBody>
      </p:sp>
    </p:spTree>
    <p:extLst>
      <p:ext uri="{BB962C8B-B14F-4D97-AF65-F5344CB8AC3E}">
        <p14:creationId xmlns:p14="http://schemas.microsoft.com/office/powerpoint/2010/main" val="3339807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58</a:t>
            </a:fld>
            <a:endParaRPr lang="en-CA" altLang="en-US" dirty="0">
              <a:latin typeface="Tahoma" panose="020B0604030504040204" pitchFamily="34" charset="0"/>
            </a:endParaRPr>
          </a:p>
        </p:txBody>
      </p:sp>
    </p:spTree>
    <p:extLst>
      <p:ext uri="{BB962C8B-B14F-4D97-AF65-F5344CB8AC3E}">
        <p14:creationId xmlns:p14="http://schemas.microsoft.com/office/powerpoint/2010/main" val="1795452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59</a:t>
            </a:fld>
            <a:endParaRPr lang="en-CA" altLang="en-US" dirty="0">
              <a:latin typeface="Tahoma" panose="020B0604030504040204" pitchFamily="34" charset="0"/>
            </a:endParaRPr>
          </a:p>
        </p:txBody>
      </p:sp>
    </p:spTree>
    <p:extLst>
      <p:ext uri="{BB962C8B-B14F-4D97-AF65-F5344CB8AC3E}">
        <p14:creationId xmlns:p14="http://schemas.microsoft.com/office/powerpoint/2010/main" val="1426903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60</a:t>
            </a:fld>
            <a:endParaRPr lang="en-CA" altLang="en-US" dirty="0">
              <a:latin typeface="Tahoma" panose="020B0604030504040204" pitchFamily="34" charset="0"/>
            </a:endParaRPr>
          </a:p>
        </p:txBody>
      </p:sp>
    </p:spTree>
    <p:extLst>
      <p:ext uri="{BB962C8B-B14F-4D97-AF65-F5344CB8AC3E}">
        <p14:creationId xmlns:p14="http://schemas.microsoft.com/office/powerpoint/2010/main" val="111057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a:t>
            </a:fld>
            <a:endParaRPr lang="en-CA" altLang="en-US" dirty="0">
              <a:latin typeface="Tahoma" panose="020B0604030504040204" pitchFamily="34" charset="0"/>
            </a:endParaRPr>
          </a:p>
        </p:txBody>
      </p:sp>
    </p:spTree>
    <p:extLst>
      <p:ext uri="{BB962C8B-B14F-4D97-AF65-F5344CB8AC3E}">
        <p14:creationId xmlns:p14="http://schemas.microsoft.com/office/powerpoint/2010/main" val="24815722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64</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40972443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65</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2206937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66</a:t>
            </a:fld>
            <a:endParaRPr lang="en-CA" altLang="en-US" dirty="0">
              <a:latin typeface="Tahoma" panose="020B0604030504040204" pitchFamily="34" charset="0"/>
            </a:endParaRPr>
          </a:p>
        </p:txBody>
      </p:sp>
    </p:spTree>
    <p:extLst>
      <p:ext uri="{BB962C8B-B14F-4D97-AF65-F5344CB8AC3E}">
        <p14:creationId xmlns:p14="http://schemas.microsoft.com/office/powerpoint/2010/main" val="20886148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67</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3021699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68</a:t>
            </a:fld>
            <a:endParaRPr lang="en-CA" altLang="en-US" dirty="0">
              <a:latin typeface="Tahoma" panose="020B0604030504040204" pitchFamily="34" charset="0"/>
            </a:endParaRPr>
          </a:p>
        </p:txBody>
      </p:sp>
    </p:spTree>
    <p:extLst>
      <p:ext uri="{BB962C8B-B14F-4D97-AF65-F5344CB8AC3E}">
        <p14:creationId xmlns:p14="http://schemas.microsoft.com/office/powerpoint/2010/main" val="31723427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69</a:t>
            </a:fld>
            <a:endParaRPr lang="en-CA" altLang="en-US" dirty="0">
              <a:latin typeface="Tahoma" panose="020B0604030504040204" pitchFamily="34" charset="0"/>
            </a:endParaRPr>
          </a:p>
        </p:txBody>
      </p:sp>
    </p:spTree>
    <p:extLst>
      <p:ext uri="{BB962C8B-B14F-4D97-AF65-F5344CB8AC3E}">
        <p14:creationId xmlns:p14="http://schemas.microsoft.com/office/powerpoint/2010/main" val="42510086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70</a:t>
            </a:fld>
            <a:endParaRPr lang="en-CA" altLang="en-US" dirty="0">
              <a:latin typeface="Tahoma" panose="020B0604030504040204" pitchFamily="34" charset="0"/>
            </a:endParaRPr>
          </a:p>
        </p:txBody>
      </p:sp>
    </p:spTree>
    <p:extLst>
      <p:ext uri="{BB962C8B-B14F-4D97-AF65-F5344CB8AC3E}">
        <p14:creationId xmlns:p14="http://schemas.microsoft.com/office/powerpoint/2010/main" val="16158025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71</a:t>
            </a:fld>
            <a:endParaRPr lang="en-CA" altLang="en-US" dirty="0">
              <a:latin typeface="Tahoma" panose="020B0604030504040204" pitchFamily="34" charset="0"/>
            </a:endParaRPr>
          </a:p>
        </p:txBody>
      </p:sp>
    </p:spTree>
    <p:extLst>
      <p:ext uri="{BB962C8B-B14F-4D97-AF65-F5344CB8AC3E}">
        <p14:creationId xmlns:p14="http://schemas.microsoft.com/office/powerpoint/2010/main" val="640561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74</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9511206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75</a:t>
            </a:fld>
            <a:endParaRPr lang="en-CA" altLang="en-US" dirty="0">
              <a:latin typeface="Tahoma" panose="020B0604030504040204" pitchFamily="34" charset="0"/>
            </a:endParaRPr>
          </a:p>
        </p:txBody>
      </p:sp>
    </p:spTree>
    <p:extLst>
      <p:ext uri="{BB962C8B-B14F-4D97-AF65-F5344CB8AC3E}">
        <p14:creationId xmlns:p14="http://schemas.microsoft.com/office/powerpoint/2010/main" val="110359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a:t>
            </a:fld>
            <a:endParaRPr lang="en-CA" altLang="en-US" dirty="0">
              <a:latin typeface="Tahoma" panose="020B0604030504040204" pitchFamily="34" charset="0"/>
            </a:endParaRPr>
          </a:p>
        </p:txBody>
      </p:sp>
    </p:spTree>
    <p:extLst>
      <p:ext uri="{BB962C8B-B14F-4D97-AF65-F5344CB8AC3E}">
        <p14:creationId xmlns:p14="http://schemas.microsoft.com/office/powerpoint/2010/main" val="16565743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76</a:t>
            </a:fld>
            <a:endParaRPr lang="en-CA" altLang="en-US" dirty="0">
              <a:latin typeface="Tahoma" panose="020B0604030504040204" pitchFamily="34" charset="0"/>
            </a:endParaRPr>
          </a:p>
        </p:txBody>
      </p:sp>
    </p:spTree>
    <p:extLst>
      <p:ext uri="{BB962C8B-B14F-4D97-AF65-F5344CB8AC3E}">
        <p14:creationId xmlns:p14="http://schemas.microsoft.com/office/powerpoint/2010/main" val="15286839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77</a:t>
            </a:fld>
            <a:endParaRPr lang="en-CA" altLang="en-US" dirty="0">
              <a:latin typeface="Tahoma" panose="020B0604030504040204" pitchFamily="34" charset="0"/>
            </a:endParaRPr>
          </a:p>
        </p:txBody>
      </p:sp>
    </p:spTree>
    <p:extLst>
      <p:ext uri="{BB962C8B-B14F-4D97-AF65-F5344CB8AC3E}">
        <p14:creationId xmlns:p14="http://schemas.microsoft.com/office/powerpoint/2010/main" val="16235544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80</a:t>
            </a:fld>
            <a:endParaRPr lang="en-CA" altLang="en-US" dirty="0">
              <a:latin typeface="Tahoma" panose="020B0604030504040204" pitchFamily="34" charset="0"/>
            </a:endParaRPr>
          </a:p>
        </p:txBody>
      </p:sp>
    </p:spTree>
    <p:extLst>
      <p:ext uri="{BB962C8B-B14F-4D97-AF65-F5344CB8AC3E}">
        <p14:creationId xmlns:p14="http://schemas.microsoft.com/office/powerpoint/2010/main" val="30394580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81</a:t>
            </a:fld>
            <a:endParaRPr lang="en-CA" altLang="en-US" dirty="0">
              <a:latin typeface="Tahoma" panose="020B0604030504040204" pitchFamily="34" charset="0"/>
            </a:endParaRPr>
          </a:p>
        </p:txBody>
      </p:sp>
    </p:spTree>
    <p:extLst>
      <p:ext uri="{BB962C8B-B14F-4D97-AF65-F5344CB8AC3E}">
        <p14:creationId xmlns:p14="http://schemas.microsoft.com/office/powerpoint/2010/main" val="3608039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85</a:t>
            </a:fld>
            <a:endParaRPr lang="en-CA" altLang="en-US" dirty="0">
              <a:latin typeface="Tahoma" panose="020B0604030504040204" pitchFamily="34" charset="0"/>
            </a:endParaRPr>
          </a:p>
        </p:txBody>
      </p:sp>
    </p:spTree>
    <p:extLst>
      <p:ext uri="{BB962C8B-B14F-4D97-AF65-F5344CB8AC3E}">
        <p14:creationId xmlns:p14="http://schemas.microsoft.com/office/powerpoint/2010/main" val="16627465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86</a:t>
            </a:fld>
            <a:endParaRPr lang="en-CA" altLang="en-US" dirty="0">
              <a:latin typeface="Tahoma" panose="020B0604030504040204" pitchFamily="34" charset="0"/>
            </a:endParaRPr>
          </a:p>
        </p:txBody>
      </p:sp>
    </p:spTree>
    <p:extLst>
      <p:ext uri="{BB962C8B-B14F-4D97-AF65-F5344CB8AC3E}">
        <p14:creationId xmlns:p14="http://schemas.microsoft.com/office/powerpoint/2010/main" val="32599337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87</a:t>
            </a:fld>
            <a:endParaRPr lang="en-CA" altLang="en-US" dirty="0">
              <a:latin typeface="Tahoma" panose="020B0604030504040204" pitchFamily="34" charset="0"/>
            </a:endParaRPr>
          </a:p>
        </p:txBody>
      </p:sp>
    </p:spTree>
    <p:extLst>
      <p:ext uri="{BB962C8B-B14F-4D97-AF65-F5344CB8AC3E}">
        <p14:creationId xmlns:p14="http://schemas.microsoft.com/office/powerpoint/2010/main" val="31303231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88</a:t>
            </a:fld>
            <a:endParaRPr lang="en-CA" altLang="en-US" dirty="0">
              <a:latin typeface="Tahoma" panose="020B0604030504040204" pitchFamily="34" charset="0"/>
            </a:endParaRPr>
          </a:p>
        </p:txBody>
      </p:sp>
    </p:spTree>
    <p:extLst>
      <p:ext uri="{BB962C8B-B14F-4D97-AF65-F5344CB8AC3E}">
        <p14:creationId xmlns:p14="http://schemas.microsoft.com/office/powerpoint/2010/main" val="22836989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89</a:t>
            </a:fld>
            <a:endParaRPr lang="en-CA" altLang="en-US" dirty="0">
              <a:latin typeface="Tahoma" panose="020B0604030504040204" pitchFamily="34" charset="0"/>
            </a:endParaRPr>
          </a:p>
        </p:txBody>
      </p:sp>
    </p:spTree>
    <p:extLst>
      <p:ext uri="{BB962C8B-B14F-4D97-AF65-F5344CB8AC3E}">
        <p14:creationId xmlns:p14="http://schemas.microsoft.com/office/powerpoint/2010/main" val="39227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9</a:t>
            </a:fld>
            <a:endParaRPr lang="en-CA" altLang="en-US" dirty="0">
              <a:latin typeface="Tahoma" panose="020B0604030504040204" pitchFamily="34" charset="0"/>
            </a:endParaRPr>
          </a:p>
        </p:txBody>
      </p:sp>
    </p:spTree>
    <p:extLst>
      <p:ext uri="{BB962C8B-B14F-4D97-AF65-F5344CB8AC3E}">
        <p14:creationId xmlns:p14="http://schemas.microsoft.com/office/powerpoint/2010/main" val="146126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10</a:t>
            </a:fld>
            <a:endParaRPr lang="en-CA" altLang="en-US" dirty="0">
              <a:latin typeface="Tahoma" panose="020B0604030504040204" pitchFamily="34" charset="0"/>
            </a:endParaRPr>
          </a:p>
        </p:txBody>
      </p:sp>
    </p:spTree>
    <p:extLst>
      <p:ext uri="{BB962C8B-B14F-4D97-AF65-F5344CB8AC3E}">
        <p14:creationId xmlns:p14="http://schemas.microsoft.com/office/powerpoint/2010/main" val="107225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743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1" name="Content Placeholder 10"/>
          <p:cNvSpPr>
            <a:spLocks noGrp="1"/>
          </p:cNvSpPr>
          <p:nvPr>
            <p:ph sz="quarter" idx="14"/>
          </p:nvPr>
        </p:nvSpPr>
        <p:spPr>
          <a:xfrm>
            <a:off x="457200" y="5867400"/>
            <a:ext cx="8686800" cy="30480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77210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Content Placeholder 6"/>
          <p:cNvSpPr>
            <a:spLocks noGrp="1"/>
          </p:cNvSpPr>
          <p:nvPr>
            <p:ph sz="quarter" idx="13"/>
          </p:nvPr>
        </p:nvSpPr>
        <p:spPr>
          <a:xfrm>
            <a:off x="457200" y="5925979"/>
            <a:ext cx="82296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13073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41148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8100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5"/>
          </p:nvPr>
        </p:nvSpPr>
        <p:spPr>
          <a:xfrm>
            <a:off x="4800600" y="2209800"/>
            <a:ext cx="3886200" cy="2590800"/>
          </a:xfrm>
        </p:spPr>
        <p:txBody>
          <a:bodyPr/>
          <a:lstStyle/>
          <a:p>
            <a:endParaRPr lang="en-US" dirty="0"/>
          </a:p>
        </p:txBody>
      </p:sp>
    </p:spTree>
    <p:extLst>
      <p:ext uri="{BB962C8B-B14F-4D97-AF65-F5344CB8AC3E}">
        <p14:creationId xmlns:p14="http://schemas.microsoft.com/office/powerpoint/2010/main" val="396766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40386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idx="13"/>
          </p:nvPr>
        </p:nvSpPr>
        <p:spPr>
          <a:xfrm>
            <a:off x="4572000" y="1600200"/>
            <a:ext cx="41148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689117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6/29/2021</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Media Placeholder 8"/>
          <p:cNvSpPr>
            <a:spLocks noGrp="1"/>
          </p:cNvSpPr>
          <p:nvPr>
            <p:ph type="media" sz="quarter" idx="13"/>
          </p:nvPr>
        </p:nvSpPr>
        <p:spPr>
          <a:xfrm>
            <a:off x="1427820" y="1943530"/>
            <a:ext cx="6302068" cy="4108317"/>
          </a:xfrm>
        </p:spPr>
        <p:txBody>
          <a:bodyPr/>
          <a:lstStyle/>
          <a:p>
            <a:endParaRPr lang="en-IN"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966201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326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01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41910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0" name="Content Placeholder 8"/>
          <p:cNvSpPr>
            <a:spLocks noGrp="1"/>
          </p:cNvSpPr>
          <p:nvPr>
            <p:ph sz="quarter" idx="15"/>
          </p:nvPr>
        </p:nvSpPr>
        <p:spPr>
          <a:xfrm>
            <a:off x="4648200" y="1628775"/>
            <a:ext cx="4038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Tree>
    <p:extLst>
      <p:ext uri="{BB962C8B-B14F-4D97-AF65-F5344CB8AC3E}">
        <p14:creationId xmlns:p14="http://schemas.microsoft.com/office/powerpoint/2010/main" val="16191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3"/>
          </p:nvPr>
        </p:nvSpPr>
        <p:spPr>
          <a:xfrm>
            <a:off x="1143000" y="2209800"/>
            <a:ext cx="67056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4"/>
          </p:nvPr>
        </p:nvSpPr>
        <p:spPr>
          <a:xfrm>
            <a:off x="1143000" y="3124200"/>
            <a:ext cx="67056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252132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379127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2196858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hasCustomPrompt="1"/>
          </p:nvPr>
        </p:nvSpPr>
        <p:spPr>
          <a:xfrm>
            <a:off x="2905795" y="6424794"/>
            <a:ext cx="5876925" cy="184666"/>
          </a:xfrm>
        </p:spPr>
        <p:txBody>
          <a:bodyPr>
            <a:spAutoFit/>
          </a:bodyPr>
          <a:lstStyle>
            <a:lvl1pPr>
              <a:defRPr/>
            </a:lvl1p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928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29374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838200" y="1666875"/>
            <a:ext cx="3657600" cy="4459288"/>
          </a:xfrm>
        </p:spPr>
        <p:txBody>
          <a:bodyPr/>
          <a:lstStyle/>
          <a:p>
            <a:endParaRPr lang="en-US" dirty="0"/>
          </a:p>
        </p:txBody>
      </p:sp>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399123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439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Content Placeholder 4"/>
          <p:cNvSpPr>
            <a:spLocks noGrp="1"/>
          </p:cNvSpPr>
          <p:nvPr>
            <p:ph sz="quarter" idx="13"/>
          </p:nvPr>
        </p:nvSpPr>
        <p:spPr>
          <a:xfrm>
            <a:off x="457200" y="1752600"/>
            <a:ext cx="4114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2842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7" name="Media Placeholder 6"/>
          <p:cNvSpPr>
            <a:spLocks noGrp="1"/>
          </p:cNvSpPr>
          <p:nvPr>
            <p:ph type="media" sz="quarter" idx="13"/>
          </p:nvPr>
        </p:nvSpPr>
        <p:spPr>
          <a:xfrm>
            <a:off x="1768188" y="2263294"/>
            <a:ext cx="5592390" cy="3680306"/>
          </a:xfrm>
        </p:spPr>
        <p:txBody>
          <a:bodyPr/>
          <a:lstStyle/>
          <a:p>
            <a:endParaRPr lang="en-IN" dirty="0"/>
          </a:p>
        </p:txBody>
      </p:sp>
    </p:spTree>
    <p:extLst>
      <p:ext uri="{BB962C8B-B14F-4D97-AF65-F5344CB8AC3E}">
        <p14:creationId xmlns:p14="http://schemas.microsoft.com/office/powerpoint/2010/main" val="394185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29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581400"/>
            <a:ext cx="8305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9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32775"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2514600"/>
            <a:ext cx="823277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57200" y="3886200"/>
            <a:ext cx="8232775"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63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3"/>
          </p:nvPr>
        </p:nvSpPr>
        <p:spPr>
          <a:xfrm>
            <a:off x="4800600" y="1666875"/>
            <a:ext cx="3886200" cy="3667125"/>
          </a:xfrm>
        </p:spPr>
        <p:txBody>
          <a:bodyPr/>
          <a:lstStyle/>
          <a:p>
            <a:endParaRPr lang="en-US" dirty="0"/>
          </a:p>
        </p:txBody>
      </p:sp>
      <p:sp>
        <p:nvSpPr>
          <p:cNvPr id="11" name="Content Placeholder 10"/>
          <p:cNvSpPr>
            <a:spLocks noGrp="1"/>
          </p:cNvSpPr>
          <p:nvPr>
            <p:ph sz="quarter" idx="14"/>
          </p:nvPr>
        </p:nvSpPr>
        <p:spPr>
          <a:xfrm>
            <a:off x="457200" y="5867400"/>
            <a:ext cx="8686800" cy="304800"/>
          </a:xfrm>
        </p:spPr>
        <p:txBody>
          <a:bodyPr/>
          <a:lstStyle>
            <a:lvl1pPr marL="0" indent="0">
              <a:buNone/>
              <a:defRPr/>
            </a:lvl1pPr>
          </a:lstStyle>
          <a:p>
            <a:pPr lvl="0"/>
            <a:r>
              <a:rPr lang="en-US" dirty="0"/>
              <a:t>Click to edit Master text styles</a:t>
            </a:r>
          </a:p>
        </p:txBody>
      </p:sp>
      <p:sp>
        <p:nvSpPr>
          <p:cNvPr id="7" name="Content Placeholder 6"/>
          <p:cNvSpPr>
            <a:spLocks noGrp="1"/>
          </p:cNvSpPr>
          <p:nvPr>
            <p:ph sz="quarter" idx="15"/>
          </p:nvPr>
        </p:nvSpPr>
        <p:spPr>
          <a:xfrm>
            <a:off x="457200" y="1752600"/>
            <a:ext cx="411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4143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pic>
        <p:nvPicPr>
          <p:cNvPr id="7" name="Picture 6" descr="Pearson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2808216" y="6429345"/>
            <a:ext cx="6019800" cy="276999"/>
          </a:xfrm>
          <a:prstGeom prst="rect">
            <a:avLst/>
          </a:prstGeom>
          <a:noFill/>
        </p:spPr>
        <p:txBody>
          <a:bodyPr wrap="square" rtlCol="0">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379791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81" r:id="rId3"/>
    <p:sldLayoutId id="2147483973" r:id="rId4"/>
    <p:sldLayoutId id="2147483975" r:id="rId5"/>
    <p:sldLayoutId id="2147483991" r:id="rId6"/>
    <p:sldLayoutId id="2147483987" r:id="rId7"/>
    <p:sldLayoutId id="2147483988" r:id="rId8"/>
    <p:sldLayoutId id="2147483982" r:id="rId9"/>
    <p:sldLayoutId id="2147483996" r:id="rId10"/>
    <p:sldLayoutId id="2147483995" r:id="rId11"/>
    <p:sldLayoutId id="2147483986" r:id="rId12"/>
    <p:sldLayoutId id="2147483974" r:id="rId13"/>
    <p:sldLayoutId id="2147483976" r:id="rId14"/>
    <p:sldLayoutId id="2147483977" r:id="rId15"/>
    <p:sldLayoutId id="2147483978" r:id="rId16"/>
    <p:sldLayoutId id="2147483979" r:id="rId17"/>
    <p:sldLayoutId id="2147483989" r:id="rId18"/>
    <p:sldLayoutId id="2147483993" r:id="rId19"/>
    <p:sldLayoutId id="2147483994" r:id="rId20"/>
    <p:sldLayoutId id="2147483997" r:id="rId2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mediaplayer.pearsoncmg.com/assets/secs_wtm_ch_10_peter" TargetMode="Externa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hyperlink" Target="https://mediaplayer.pearsoncmg.com/assets/apf-temporalis" TargetMode="Externa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hyperlink" Target="https://mediaplayer.pearsoncmg.com/assets/apf-masseter" TargetMode="Externa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hyperlink" Target="https://mediaplayer.pearsoncmg.com/assets/apf-buccinator" TargetMode="Externa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hyperlink" Target="https://mediaplayer.pearsoncmg.com/assets/rotating-model-head" TargetMode="Externa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hyperlink" Target="https://mediaplayer.pearsoncmg.com/assets/rotating-model-face" TargetMode="Externa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hyperlink" Target="https://mediaplayer.pearsoncmg.com/assets/apf-splenius-capitis" TargetMode="Externa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hyperlink" Target="https://mediaplayer.pearsoncmg.com/assets/apf-semispinalis-capitis"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hyperlink" Target="https://mediaplayer.pearsoncmg.com/assets/apf-iliocostalis" TargetMode="Externa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hyperlink" Target="https://mediaplayer.pearsoncmg.com/assets/apf-longissimus" TargetMode="Externa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2" Type="http://schemas.openxmlformats.org/officeDocument/2006/relationships/hyperlink" Target="https://mediaplayer.pearsoncmg.com/assets/apf-spinalis" TargetMode="Externa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10 Part A</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9046"/>
            <a:ext cx="2819400" cy="338554"/>
          </a:xfrm>
        </p:spPr>
        <p:txBody>
          <a:bodyPr wrap="square">
            <a:spAutoFit/>
          </a:bodyPr>
          <a:lstStyle/>
          <a:p>
            <a:r>
              <a:rPr lang="en-IN" sz="2200" dirty="0"/>
              <a:t>The Muscular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3233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681"/>
            <a:ext cx="8229600" cy="2092881"/>
          </a:xfrm>
        </p:spPr>
        <p:txBody>
          <a:bodyPr wrap="square">
            <a:spAutoFit/>
          </a:bodyPr>
          <a:lstStyle/>
          <a:p>
            <a:pPr lvl="1" indent="-746125" algn="l" rtl="0">
              <a:spcBef>
                <a:spcPct val="0"/>
              </a:spcBef>
            </a:pPr>
            <a:r>
              <a:rPr lang="en-IN" sz="3400" b="1" kern="1200" dirty="0">
                <a:solidFill>
                  <a:srgbClr val="007FA3"/>
                </a:solidFill>
                <a:latin typeface="Times New Roman"/>
                <a:cs typeface="Times New Roman" panose="02020603050405020304" pitchFamily="18" charset="0"/>
              </a:rPr>
              <a:t>The Action of a Muscle can be Inferred by the Position of the Muscle Relative to the Joint it Crosses. (Examples Given Relate to the Shoulder Joint.) </a:t>
            </a:r>
            <a:r>
              <a:rPr lang="en-IN" sz="2800" b="1" kern="1200" dirty="0">
                <a:solidFill>
                  <a:srgbClr val="007FA3"/>
                </a:solidFill>
                <a:latin typeface="Times New Roman"/>
                <a:cs typeface="Times New Roman" panose="02020603050405020304" pitchFamily="18" charset="0"/>
              </a:rPr>
              <a:t>(4 of 4)</a:t>
            </a:r>
            <a:endParaRPr lang="en-US" sz="2800" b="1" kern="1200" dirty="0">
              <a:solidFill>
                <a:srgbClr val="007FA3"/>
              </a:solidFill>
              <a:latin typeface="Times New Roman"/>
              <a:ea typeface="+mj-ea"/>
              <a:cs typeface="Times New Roman" panose="02020603050405020304" pitchFamily="18" charset="0"/>
            </a:endParaRPr>
          </a:p>
        </p:txBody>
      </p:sp>
      <p:pic>
        <p:nvPicPr>
          <p:cNvPr id="4098" name="Picture 2" descr="We can infer the action of a muscle by looking at its position relative to the joint it crosses. This figure presents four examples of the shoulder joint showing how action of a muscle is relative to way in which it crosses a joint.&#10;Part (d): A muscle that crosses on the medial side of a joint produces abduction. For example: the teres major, which is the antagonist of the deltoid at the shoulder joint."/>
          <p:cNvPicPr>
            <a:picLocks noChangeAspect="1" noChangeArrowheads="1"/>
          </p:cNvPicPr>
          <p:nvPr/>
        </p:nvPicPr>
        <p:blipFill rotWithShape="1">
          <a:blip r:embed="rId3">
            <a:extLst>
              <a:ext uri="{28A0092B-C50C-407E-A947-70E740481C1C}">
                <a14:useLocalDpi xmlns:a14="http://schemas.microsoft.com/office/drawing/2010/main" val="0"/>
              </a:ext>
            </a:extLst>
          </a:blip>
          <a:srcRect b="8117"/>
          <a:stretch/>
        </p:blipFill>
        <p:spPr bwMode="auto">
          <a:xfrm>
            <a:off x="567268" y="2840267"/>
            <a:ext cx="8009464" cy="2168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43600"/>
            <a:ext cx="8229600" cy="246221"/>
          </a:xfrm>
        </p:spPr>
        <p:txBody>
          <a:bodyPr/>
          <a:lstStyle/>
          <a:p>
            <a:r>
              <a:rPr lang="fr-FR" b="1" dirty="0">
                <a:solidFill>
                  <a:srgbClr val="007FA3"/>
                </a:solidFill>
              </a:rPr>
              <a:t>FOCUS FIGURE 10.1d </a:t>
            </a:r>
            <a:r>
              <a:rPr lang="fr-FR" dirty="0"/>
              <a:t>Muscle Action.</a:t>
            </a:r>
            <a:endParaRPr lang="en-US" dirty="0"/>
          </a:p>
        </p:txBody>
      </p:sp>
    </p:spTree>
    <p:extLst>
      <p:ext uri="{BB962C8B-B14F-4D97-AF65-F5344CB8AC3E}">
        <p14:creationId xmlns:p14="http://schemas.microsoft.com/office/powerpoint/2010/main" val="125127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Skeletal Muscles: Functional Groups</a:t>
            </a:r>
            <a:endParaRPr lang="en-US" dirty="0">
              <a:latin typeface="Times New Roman"/>
            </a:endParaRPr>
          </a:p>
        </p:txBody>
      </p:sp>
      <p:sp>
        <p:nvSpPr>
          <p:cNvPr id="4" name="Content Placeholder 3"/>
          <p:cNvSpPr>
            <a:spLocks noGrp="1"/>
          </p:cNvSpPr>
          <p:nvPr>
            <p:ph idx="4294967295"/>
          </p:nvPr>
        </p:nvSpPr>
        <p:spPr>
          <a:xfrm>
            <a:off x="457581" y="1643126"/>
            <a:ext cx="8229600" cy="1215717"/>
          </a:xfrm>
        </p:spPr>
        <p:txBody>
          <a:bodyPr>
            <a:spAutoFit/>
          </a:bodyPr>
          <a:lstStyle/>
          <a:p>
            <a:pPr>
              <a:buSzPct val="100000"/>
            </a:pPr>
            <a:r>
              <a:rPr lang="en-US" altLang="en-US" dirty="0">
                <a:latin typeface="Arial"/>
              </a:rPr>
              <a:t>Same muscle may act as a:</a:t>
            </a:r>
          </a:p>
          <a:p>
            <a:pPr marL="742950" lvl="1" indent="-285750">
              <a:spcBef>
                <a:spcPts val="600"/>
              </a:spcBef>
            </a:pPr>
            <a:r>
              <a:rPr lang="en-US" altLang="en-US" dirty="0">
                <a:latin typeface="Arial"/>
              </a:rPr>
              <a:t>Prime mover in one movement</a:t>
            </a:r>
          </a:p>
          <a:p>
            <a:pPr marL="742950" lvl="1" indent="-285750">
              <a:spcBef>
                <a:spcPts val="600"/>
              </a:spcBef>
            </a:pPr>
            <a:r>
              <a:rPr lang="en-US" altLang="en-US" dirty="0">
                <a:latin typeface="Arial"/>
              </a:rPr>
              <a:t>Antagonist for a different movement</a:t>
            </a:r>
          </a:p>
          <a:p>
            <a:pPr marL="742950" lvl="1" indent="-285750">
              <a:spcBef>
                <a:spcPts val="600"/>
              </a:spcBef>
            </a:pPr>
            <a:r>
              <a:rPr lang="en-US" altLang="en-US" dirty="0">
                <a:latin typeface="Arial"/>
              </a:rPr>
              <a:t>Synergist for a third movement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10.2  Naming Skeletal Muscles </a:t>
            </a:r>
            <a:r>
              <a:rPr lang="en-US" sz="2800" dirty="0">
                <a:latin typeface="Times New Roman"/>
              </a:rPr>
              <a:t>(1 of 3)</a:t>
            </a:r>
          </a:p>
        </p:txBody>
      </p:sp>
      <p:sp>
        <p:nvSpPr>
          <p:cNvPr id="4" name="Content Placeholder 3"/>
          <p:cNvSpPr>
            <a:spLocks noGrp="1"/>
          </p:cNvSpPr>
          <p:nvPr>
            <p:ph sz="quarter" idx="13"/>
          </p:nvPr>
        </p:nvSpPr>
        <p:spPr>
          <a:xfrm>
            <a:off x="457581" y="1643126"/>
            <a:ext cx="8229600" cy="2092881"/>
          </a:xfrm>
        </p:spPr>
        <p:txBody>
          <a:bodyPr vert="horz" lIns="0" tIns="0" rIns="0" bIns="0" rtlCol="0">
            <a:spAutoFit/>
          </a:bodyPr>
          <a:lstStyle/>
          <a:p>
            <a:r>
              <a:rPr lang="en-US" altLang="en-US" b="1" dirty="0">
                <a:latin typeface="Arial"/>
              </a:rPr>
              <a:t>Muscle</a:t>
            </a:r>
            <a:r>
              <a:rPr lang="en-US" altLang="en-US" dirty="0">
                <a:latin typeface="Arial"/>
              </a:rPr>
              <a:t> </a:t>
            </a:r>
            <a:r>
              <a:rPr lang="en-US" altLang="en-US" b="1" dirty="0">
                <a:latin typeface="Arial"/>
              </a:rPr>
              <a:t>location</a:t>
            </a:r>
            <a:r>
              <a:rPr lang="en-US" altLang="en-US" dirty="0">
                <a:latin typeface="Arial"/>
              </a:rPr>
              <a:t>: bone or body region with which muscle associated</a:t>
            </a:r>
          </a:p>
          <a:p>
            <a:pPr lvl="1"/>
            <a:r>
              <a:rPr lang="en-US" altLang="en-US" dirty="0">
                <a:latin typeface="Arial"/>
              </a:rPr>
              <a:t>Example: temporalis (over temporal bone)</a:t>
            </a:r>
          </a:p>
          <a:p>
            <a:r>
              <a:rPr lang="en-US" altLang="en-US" b="1" dirty="0">
                <a:latin typeface="Arial"/>
              </a:rPr>
              <a:t>Muscle</a:t>
            </a:r>
            <a:r>
              <a:rPr lang="en-US" altLang="en-US" dirty="0">
                <a:latin typeface="Arial"/>
              </a:rPr>
              <a:t> </a:t>
            </a:r>
            <a:r>
              <a:rPr lang="en-US" altLang="en-US" b="1" dirty="0">
                <a:latin typeface="Arial"/>
              </a:rPr>
              <a:t>shape</a:t>
            </a:r>
            <a:r>
              <a:rPr lang="en-US" altLang="en-US" dirty="0">
                <a:latin typeface="Arial"/>
              </a:rPr>
              <a:t>: distinctive shapes</a:t>
            </a:r>
          </a:p>
          <a:p>
            <a:pPr lvl="1"/>
            <a:r>
              <a:rPr lang="en-US" altLang="en-US" dirty="0">
                <a:latin typeface="Arial"/>
              </a:rPr>
              <a:t>Example: deltoid muscle (</a:t>
            </a:r>
            <a:r>
              <a:rPr lang="en-US" altLang="en-US" i="1" dirty="0">
                <a:latin typeface="Arial"/>
              </a:rPr>
              <a:t>deltoid</a:t>
            </a:r>
            <a:r>
              <a:rPr lang="en-US" altLang="en-US" dirty="0">
                <a:latin typeface="Arial"/>
              </a:rPr>
              <a:t> = triangle) </a:t>
            </a:r>
          </a:p>
          <a:p>
            <a:r>
              <a:rPr lang="en-US" altLang="en-US" b="1" dirty="0">
                <a:latin typeface="Arial"/>
              </a:rPr>
              <a:t>Muscle</a:t>
            </a:r>
            <a:r>
              <a:rPr lang="en-US" altLang="en-US" dirty="0">
                <a:latin typeface="Arial"/>
              </a:rPr>
              <a:t> </a:t>
            </a:r>
            <a:r>
              <a:rPr lang="en-US" altLang="en-US" b="1" dirty="0">
                <a:latin typeface="Arial"/>
              </a:rPr>
              <a:t>size</a:t>
            </a:r>
          </a:p>
          <a:p>
            <a:pPr lvl="1"/>
            <a:r>
              <a:rPr lang="en-US" altLang="en-US" dirty="0">
                <a:latin typeface="Arial"/>
              </a:rPr>
              <a:t>Example: </a:t>
            </a:r>
            <a:r>
              <a:rPr lang="en-US" altLang="en-US" i="1" dirty="0">
                <a:latin typeface="Arial"/>
              </a:rPr>
              <a:t>maximus</a:t>
            </a:r>
            <a:r>
              <a:rPr lang="en-US" altLang="en-US" dirty="0">
                <a:latin typeface="Arial"/>
              </a:rPr>
              <a:t> (largest), </a:t>
            </a:r>
            <a:r>
              <a:rPr lang="en-US" altLang="en-US" i="1" dirty="0">
                <a:latin typeface="Arial"/>
              </a:rPr>
              <a:t>minimus</a:t>
            </a:r>
            <a:r>
              <a:rPr lang="en-US" altLang="en-US" dirty="0">
                <a:latin typeface="Arial"/>
              </a:rPr>
              <a:t> (smallest), </a:t>
            </a:r>
            <a:r>
              <a:rPr lang="en-US" altLang="en-US" i="1" dirty="0">
                <a:latin typeface="Arial"/>
              </a:rPr>
              <a:t>longus</a:t>
            </a:r>
            <a:r>
              <a:rPr lang="en-US" altLang="en-US" dirty="0">
                <a:latin typeface="Arial"/>
              </a:rPr>
              <a:t> (long)</a:t>
            </a:r>
          </a:p>
        </p:txBody>
      </p:sp>
    </p:spTree>
    <p:extLst>
      <p:ext uri="{BB962C8B-B14F-4D97-AF65-F5344CB8AC3E}">
        <p14:creationId xmlns:p14="http://schemas.microsoft.com/office/powerpoint/2010/main" val="173816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10.2  Naming Skeletal Muscles </a:t>
            </a:r>
            <a:r>
              <a:rPr lang="en-US" sz="2800" dirty="0">
                <a:latin typeface="Times New Roman"/>
              </a:rPr>
              <a:t>(2 of 3)</a:t>
            </a:r>
          </a:p>
        </p:txBody>
      </p:sp>
      <p:sp>
        <p:nvSpPr>
          <p:cNvPr id="4" name="Content Placeholder 3"/>
          <p:cNvSpPr>
            <a:spLocks noGrp="1"/>
          </p:cNvSpPr>
          <p:nvPr>
            <p:ph sz="quarter" idx="13"/>
          </p:nvPr>
        </p:nvSpPr>
        <p:spPr>
          <a:xfrm>
            <a:off x="457581" y="1643126"/>
            <a:ext cx="8229600" cy="1577355"/>
          </a:xfrm>
        </p:spPr>
        <p:txBody>
          <a:bodyPr vert="horz" lIns="0" tIns="0" rIns="0" bIns="0" rtlCol="0">
            <a:spAutoFit/>
          </a:bodyPr>
          <a:lstStyle/>
          <a:p>
            <a:r>
              <a:rPr lang="en-US" altLang="en-US" b="1" dirty="0">
                <a:latin typeface="Arial"/>
              </a:rPr>
              <a:t>Direction of muscle fibers or fascicles</a:t>
            </a:r>
          </a:p>
          <a:p>
            <a:pPr lvl="1"/>
            <a:r>
              <a:rPr lang="en-US" altLang="en-US" dirty="0">
                <a:latin typeface="Arial"/>
              </a:rPr>
              <a:t>Example: </a:t>
            </a:r>
            <a:r>
              <a:rPr lang="en-US" altLang="en-US" i="1" dirty="0">
                <a:latin typeface="Arial"/>
              </a:rPr>
              <a:t>rectus</a:t>
            </a:r>
            <a:r>
              <a:rPr lang="en-US" altLang="en-US" dirty="0">
                <a:latin typeface="Arial"/>
              </a:rPr>
              <a:t> (fibers run straight), </a:t>
            </a:r>
            <a:r>
              <a:rPr lang="en-US" altLang="en-US" i="1" dirty="0">
                <a:latin typeface="Arial"/>
              </a:rPr>
              <a:t>transversus</a:t>
            </a:r>
            <a:r>
              <a:rPr lang="en-US" altLang="en-US" dirty="0">
                <a:latin typeface="Arial"/>
              </a:rPr>
              <a:t> (fibers run at right angles), and </a:t>
            </a:r>
            <a:r>
              <a:rPr lang="en-US" altLang="en-US" i="1" dirty="0">
                <a:latin typeface="Arial"/>
              </a:rPr>
              <a:t>oblique</a:t>
            </a:r>
            <a:r>
              <a:rPr lang="en-US" altLang="en-US" dirty="0">
                <a:latin typeface="Arial"/>
              </a:rPr>
              <a:t> (fibers run at angles to imaginary defined axis)</a:t>
            </a:r>
          </a:p>
          <a:p>
            <a:r>
              <a:rPr lang="en-US" altLang="en-US" b="1" dirty="0">
                <a:latin typeface="Arial"/>
              </a:rPr>
              <a:t>Number of origins</a:t>
            </a:r>
          </a:p>
          <a:p>
            <a:pPr lvl="1"/>
            <a:r>
              <a:rPr lang="en-US" altLang="en-US" dirty="0">
                <a:latin typeface="Arial"/>
              </a:rPr>
              <a:t>Example: biceps (two origins) and triceps (three origins)</a:t>
            </a:r>
          </a:p>
        </p:txBody>
      </p:sp>
    </p:spTree>
    <p:extLst>
      <p:ext uri="{BB962C8B-B14F-4D97-AF65-F5344CB8AC3E}">
        <p14:creationId xmlns:p14="http://schemas.microsoft.com/office/powerpoint/2010/main" val="422643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10.2  Naming Skeletal Muscles </a:t>
            </a:r>
            <a:r>
              <a:rPr lang="en-US" sz="2800" dirty="0">
                <a:latin typeface="Times New Roman"/>
              </a:rPr>
              <a:t>(3 of 3)</a:t>
            </a:r>
          </a:p>
        </p:txBody>
      </p:sp>
      <p:sp>
        <p:nvSpPr>
          <p:cNvPr id="4" name="Content Placeholder 3"/>
          <p:cNvSpPr>
            <a:spLocks noGrp="1"/>
          </p:cNvSpPr>
          <p:nvPr>
            <p:ph sz="quarter" idx="13"/>
          </p:nvPr>
        </p:nvSpPr>
        <p:spPr>
          <a:xfrm>
            <a:off x="457581" y="1643126"/>
            <a:ext cx="8229600" cy="2585323"/>
          </a:xfrm>
        </p:spPr>
        <p:txBody>
          <a:bodyPr vert="horz" lIns="0" tIns="0" rIns="0" bIns="0" rtlCol="0">
            <a:spAutoFit/>
          </a:bodyPr>
          <a:lstStyle/>
          <a:p>
            <a:r>
              <a:rPr lang="en-US" altLang="en-US" b="1" dirty="0">
                <a:latin typeface="Arial"/>
              </a:rPr>
              <a:t>Location</a:t>
            </a:r>
            <a:r>
              <a:rPr lang="en-US" altLang="en-US" dirty="0">
                <a:latin typeface="Arial"/>
              </a:rPr>
              <a:t> </a:t>
            </a:r>
            <a:r>
              <a:rPr lang="en-US" altLang="en-US" b="1" dirty="0">
                <a:latin typeface="Arial"/>
              </a:rPr>
              <a:t>of</a:t>
            </a:r>
            <a:r>
              <a:rPr lang="en-US" altLang="en-US" dirty="0">
                <a:latin typeface="Arial"/>
              </a:rPr>
              <a:t> </a:t>
            </a:r>
            <a:r>
              <a:rPr lang="en-US" altLang="en-US" b="1" dirty="0">
                <a:latin typeface="Arial"/>
              </a:rPr>
              <a:t>attachments</a:t>
            </a:r>
            <a:r>
              <a:rPr lang="en-US" altLang="en-US" dirty="0">
                <a:latin typeface="Arial"/>
              </a:rPr>
              <a:t>: named according to point of origin and insertion (origin named first)</a:t>
            </a:r>
          </a:p>
          <a:p>
            <a:pPr lvl="1"/>
            <a:r>
              <a:rPr lang="en-US" altLang="en-US" dirty="0">
                <a:latin typeface="Arial"/>
              </a:rPr>
              <a:t>Example: sternocleidomastoid attaches to sternum and clavicle, with insertion on mastoid process</a:t>
            </a:r>
          </a:p>
          <a:p>
            <a:r>
              <a:rPr lang="en-US" altLang="en-US" b="1" dirty="0">
                <a:latin typeface="Arial"/>
              </a:rPr>
              <a:t>Muscle</a:t>
            </a:r>
            <a:r>
              <a:rPr lang="en-US" altLang="en-US" dirty="0">
                <a:latin typeface="Arial"/>
              </a:rPr>
              <a:t> </a:t>
            </a:r>
            <a:r>
              <a:rPr lang="en-US" altLang="en-US" b="1" dirty="0">
                <a:latin typeface="Arial"/>
              </a:rPr>
              <a:t>action</a:t>
            </a:r>
            <a:r>
              <a:rPr lang="en-US" altLang="en-US" dirty="0">
                <a:latin typeface="Arial"/>
              </a:rPr>
              <a:t>: named for action they produce</a:t>
            </a:r>
          </a:p>
          <a:p>
            <a:pPr lvl="1"/>
            <a:r>
              <a:rPr lang="en-US" altLang="en-US" dirty="0">
                <a:latin typeface="Arial"/>
              </a:rPr>
              <a:t>Example: flexor or extensor</a:t>
            </a:r>
          </a:p>
          <a:p>
            <a:r>
              <a:rPr lang="en-US" altLang="en-US" dirty="0">
                <a:latin typeface="Arial"/>
              </a:rPr>
              <a:t>Several criteria can be combined</a:t>
            </a:r>
          </a:p>
          <a:p>
            <a:pPr lvl="1"/>
            <a:r>
              <a:rPr lang="en-US" altLang="en-US" dirty="0">
                <a:latin typeface="Arial"/>
              </a:rPr>
              <a:t>Example: extensor (extends) carpi (wrist) radialis (radius) longus (length is long)</a:t>
            </a:r>
          </a:p>
        </p:txBody>
      </p:sp>
    </p:spTree>
    <p:extLst>
      <p:ext uri="{BB962C8B-B14F-4D97-AF65-F5344CB8AC3E}">
        <p14:creationId xmlns:p14="http://schemas.microsoft.com/office/powerpoint/2010/main" val="80694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10.3  Fascicle Arrangements</a:t>
            </a:r>
            <a:endParaRPr lang="en-US" b="0" dirty="0">
              <a:latin typeface="Times New Roman"/>
            </a:endParaRPr>
          </a:p>
        </p:txBody>
      </p:sp>
      <p:sp>
        <p:nvSpPr>
          <p:cNvPr id="4" name="Content Placeholder 3"/>
          <p:cNvSpPr>
            <a:spLocks noGrp="1"/>
          </p:cNvSpPr>
          <p:nvPr>
            <p:ph sz="quarter" idx="13"/>
          </p:nvPr>
        </p:nvSpPr>
        <p:spPr>
          <a:xfrm>
            <a:off x="457581" y="1643126"/>
            <a:ext cx="8229600" cy="2662267"/>
          </a:xfrm>
        </p:spPr>
        <p:txBody>
          <a:bodyPr vert="horz" lIns="0" tIns="0" rIns="0" bIns="0" rtlCol="0">
            <a:spAutoFit/>
          </a:bodyPr>
          <a:lstStyle/>
          <a:p>
            <a:r>
              <a:rPr lang="en-US" altLang="en-US" dirty="0">
                <a:latin typeface="Arial"/>
              </a:rPr>
              <a:t>All skeletal muscles consist of fascicles (bundles of fibers)</a:t>
            </a:r>
          </a:p>
          <a:p>
            <a:r>
              <a:rPr lang="en-US" altLang="en-US" dirty="0">
                <a:latin typeface="Arial"/>
              </a:rPr>
              <a:t>Fascicle arrangements vary, resulting in muscles with different shapes and functional capabilities</a:t>
            </a:r>
          </a:p>
          <a:p>
            <a:r>
              <a:rPr lang="en-US" altLang="en-US" dirty="0">
                <a:latin typeface="Arial"/>
              </a:rPr>
              <a:t>The most common patterns of arrangement</a:t>
            </a:r>
          </a:p>
          <a:p>
            <a:pPr lvl="1"/>
            <a:r>
              <a:rPr lang="en-US" altLang="en-US" b="1" dirty="0">
                <a:latin typeface="Arial"/>
              </a:rPr>
              <a:t>Circular</a:t>
            </a:r>
          </a:p>
          <a:p>
            <a:pPr lvl="1"/>
            <a:r>
              <a:rPr lang="en-US" altLang="en-US" b="1" dirty="0">
                <a:latin typeface="Arial"/>
              </a:rPr>
              <a:t>Convergent</a:t>
            </a:r>
          </a:p>
          <a:p>
            <a:pPr lvl="1"/>
            <a:r>
              <a:rPr lang="en-US" altLang="en-US" b="1" dirty="0">
                <a:latin typeface="Arial"/>
              </a:rPr>
              <a:t>Parallel</a:t>
            </a:r>
          </a:p>
          <a:p>
            <a:pPr lvl="1"/>
            <a:r>
              <a:rPr lang="en-US" altLang="en-US" b="1" dirty="0">
                <a:latin typeface="Arial"/>
              </a:rPr>
              <a:t>Pennate</a:t>
            </a:r>
          </a:p>
        </p:txBody>
      </p:sp>
    </p:spTree>
    <p:extLst>
      <p:ext uri="{BB962C8B-B14F-4D97-AF65-F5344CB8AC3E}">
        <p14:creationId xmlns:p14="http://schemas.microsoft.com/office/powerpoint/2010/main" val="287381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(1 of 8)</a:t>
            </a:r>
          </a:p>
        </p:txBody>
      </p:sp>
      <p:pic>
        <p:nvPicPr>
          <p:cNvPr id="5122" name="Picture 2" descr="Figure shows examples of seven different fascicle arrangements, along with a diagram of human body marking location on the body of these different arrangements.&#10;- Part (a): Circular arrangement (example:  orbicularis orbis).&#10;- Part (b):  Convergent arrangement (example:  pectoralis major).&#10;- Part (c):  Fusiform arrangement (example:  biceps brachii).&#10;- Part (d):  Parallel arrangement (example:  sartorius).&#10;- Part (e):  Multipennate arrangement (example:  deltoid).&#10;- Part (f):  Bipennate arrangement (example:  rectus femoris).&#10;- Part (g): Unipennate arrangement (example:  extensor digitorum long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56"/>
          <a:stretch/>
        </p:blipFill>
        <p:spPr bwMode="auto">
          <a:xfrm>
            <a:off x="3420233" y="1371600"/>
            <a:ext cx="2513513" cy="448670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p:txBody>
          <a:bodyPr/>
          <a:lstStyle/>
          <a:p>
            <a:r>
              <a:rPr lang="en-US" b="1" dirty="0">
                <a:solidFill>
                  <a:srgbClr val="007FA3"/>
                </a:solidFill>
              </a:rPr>
              <a:t>Figure 10.1 </a:t>
            </a:r>
            <a:r>
              <a:rPr lang="en-US" dirty="0"/>
              <a:t>Patterns of fascicle arrangement in muscles.</a:t>
            </a:r>
          </a:p>
        </p:txBody>
      </p:sp>
    </p:spTree>
    <p:extLst>
      <p:ext uri="{BB962C8B-B14F-4D97-AF65-F5344CB8AC3E}">
        <p14:creationId xmlns:p14="http://schemas.microsoft.com/office/powerpoint/2010/main" val="363524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Fascicle Arrangements </a:t>
            </a:r>
            <a:r>
              <a:rPr lang="en-US" sz="2800" dirty="0">
                <a:latin typeface="Times New Roman"/>
              </a:rPr>
              <a:t>(1 of 4)</a:t>
            </a:r>
          </a:p>
        </p:txBody>
      </p:sp>
      <p:sp>
        <p:nvSpPr>
          <p:cNvPr id="4" name="Content Placeholder 3"/>
          <p:cNvSpPr>
            <a:spLocks noGrp="1"/>
          </p:cNvSpPr>
          <p:nvPr>
            <p:ph sz="quarter" idx="13"/>
          </p:nvPr>
        </p:nvSpPr>
        <p:spPr>
          <a:xfrm>
            <a:off x="457581" y="1643126"/>
            <a:ext cx="8229600" cy="931024"/>
          </a:xfrm>
        </p:spPr>
        <p:txBody>
          <a:bodyPr vert="horz" lIns="0" tIns="0" rIns="0" bIns="0" rtlCol="0">
            <a:spAutoFit/>
          </a:bodyPr>
          <a:lstStyle/>
          <a:p>
            <a:r>
              <a:rPr lang="en-US" altLang="en-US" b="1" dirty="0">
                <a:latin typeface="Arial"/>
              </a:rPr>
              <a:t>Circular</a:t>
            </a:r>
            <a:r>
              <a:rPr lang="en-US" altLang="en-US" dirty="0">
                <a:latin typeface="Arial"/>
              </a:rPr>
              <a:t>: fascicles arranged in concentric rings (example: orbicularis oris)</a:t>
            </a:r>
          </a:p>
          <a:p>
            <a:r>
              <a:rPr lang="en-US" altLang="en-US" b="1" dirty="0">
                <a:latin typeface="Arial"/>
              </a:rPr>
              <a:t>Convergent</a:t>
            </a:r>
            <a:r>
              <a:rPr lang="en-US" altLang="en-US" dirty="0">
                <a:latin typeface="Arial"/>
              </a:rPr>
              <a:t>: broad origin; fascicles converge toward single tendon insertion (example: pectoralis major)</a:t>
            </a:r>
          </a:p>
        </p:txBody>
      </p:sp>
    </p:spTree>
    <p:extLst>
      <p:ext uri="{BB962C8B-B14F-4D97-AF65-F5344CB8AC3E}">
        <p14:creationId xmlns:p14="http://schemas.microsoft.com/office/powerpoint/2010/main" val="144925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(2 of 8)</a:t>
            </a:r>
          </a:p>
        </p:txBody>
      </p:sp>
      <p:pic>
        <p:nvPicPr>
          <p:cNvPr id="6146" name="Picture 2" descr="Figure shows examples of seven different fascicle arrangements, along with a diagram of human body marking location on the body of these different arrangements.&#10;Part (a): Circular arrangement (example:  orbicularis orbis)."/>
          <p:cNvPicPr>
            <a:picLocks noChangeAspect="1" noChangeArrowheads="1"/>
          </p:cNvPicPr>
          <p:nvPr/>
        </p:nvPicPr>
        <p:blipFill rotWithShape="1">
          <a:blip r:embed="rId3">
            <a:extLst>
              <a:ext uri="{28A0092B-C50C-407E-A947-70E740481C1C}">
                <a14:useLocalDpi xmlns:a14="http://schemas.microsoft.com/office/drawing/2010/main" val="0"/>
              </a:ext>
            </a:extLst>
          </a:blip>
          <a:srcRect b="2794"/>
          <a:stretch/>
        </p:blipFill>
        <p:spPr bwMode="auto">
          <a:xfrm>
            <a:off x="3851591" y="1367910"/>
            <a:ext cx="1440818" cy="44232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5925979"/>
            <a:ext cx="8229600" cy="246221"/>
          </a:xfrm>
        </p:spPr>
        <p:txBody>
          <a:bodyPr/>
          <a:lstStyle/>
          <a:p>
            <a:r>
              <a:rPr lang="en-US" b="1" dirty="0">
                <a:solidFill>
                  <a:srgbClr val="007FA3"/>
                </a:solidFill>
              </a:rPr>
              <a:t>Figure 10.1a </a:t>
            </a:r>
            <a:r>
              <a:rPr lang="en-US" dirty="0"/>
              <a:t>Patterns of fascicle arrangement in muscles.</a:t>
            </a:r>
          </a:p>
        </p:txBody>
      </p:sp>
    </p:spTree>
    <p:extLst>
      <p:ext uri="{BB962C8B-B14F-4D97-AF65-F5344CB8AC3E}">
        <p14:creationId xmlns:p14="http://schemas.microsoft.com/office/powerpoint/2010/main" val="62418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(3 of 8)</a:t>
            </a:r>
          </a:p>
        </p:txBody>
      </p:sp>
      <p:pic>
        <p:nvPicPr>
          <p:cNvPr id="7170" name="Picture 2" descr="Figure shows examples of seven different fascicle arrangements, along with a diagram of human body marking location on the body of these different arrangements.&#10;Part (b):  Convergent arrangement (example:  pectoralis major)."/>
          <p:cNvPicPr>
            <a:picLocks noChangeAspect="1" noChangeArrowheads="1"/>
          </p:cNvPicPr>
          <p:nvPr/>
        </p:nvPicPr>
        <p:blipFill rotWithShape="1">
          <a:blip r:embed="rId3">
            <a:extLst>
              <a:ext uri="{28A0092B-C50C-407E-A947-70E740481C1C}">
                <a14:useLocalDpi xmlns:a14="http://schemas.microsoft.com/office/drawing/2010/main" val="0"/>
              </a:ext>
            </a:extLst>
          </a:blip>
          <a:srcRect b="1691"/>
          <a:stretch/>
        </p:blipFill>
        <p:spPr bwMode="auto">
          <a:xfrm>
            <a:off x="3317948" y="1362364"/>
            <a:ext cx="2508105" cy="44288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10.1b </a:t>
            </a:r>
            <a:r>
              <a:rPr lang="en-US" dirty="0"/>
              <a:t>Patterns of fascicle arrangement in muscles.</a:t>
            </a:r>
          </a:p>
        </p:txBody>
      </p:sp>
    </p:spTree>
    <p:extLst>
      <p:ext uri="{BB962C8B-B14F-4D97-AF65-F5344CB8AC3E}">
        <p14:creationId xmlns:p14="http://schemas.microsoft.com/office/powerpoint/2010/main" val="316064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65797"/>
            <a:ext cx="8229600" cy="523220"/>
          </a:xfrm>
        </p:spPr>
        <p:txBody>
          <a:bodyPr>
            <a:spAutoFit/>
          </a:bodyPr>
          <a:lstStyle/>
          <a:p>
            <a:pPr marL="746125" indent="-746125"/>
            <a:r>
              <a:rPr lang="en-US" dirty="0">
                <a:latin typeface="Times New Roman"/>
              </a:rPr>
              <a:t>Why This Matters</a:t>
            </a:r>
          </a:p>
        </p:txBody>
      </p:sp>
      <p:sp>
        <p:nvSpPr>
          <p:cNvPr id="3" name="Content Placeholder 2"/>
          <p:cNvSpPr>
            <a:spLocks noGrp="1"/>
          </p:cNvSpPr>
          <p:nvPr>
            <p:ph sz="quarter" idx="13"/>
          </p:nvPr>
        </p:nvSpPr>
        <p:spPr>
          <a:xfrm>
            <a:off x="457200" y="1600200"/>
            <a:ext cx="8229600" cy="492443"/>
          </a:xfrm>
        </p:spPr>
        <p:txBody>
          <a:bodyPr wrap="square">
            <a:spAutoFit/>
          </a:bodyPr>
          <a:lstStyle/>
          <a:p>
            <a:r>
              <a:rPr lang="en-US" dirty="0"/>
              <a:t>Understanding the anatomy of skeletal muscles will improve your body mechanics and help avoid injury to yourself and your patient</a:t>
            </a:r>
          </a:p>
        </p:txBody>
      </p:sp>
    </p:spTree>
    <p:extLst>
      <p:ext uri="{BB962C8B-B14F-4D97-AF65-F5344CB8AC3E}">
        <p14:creationId xmlns:p14="http://schemas.microsoft.com/office/powerpoint/2010/main" val="2980810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Fascicle Arrangements </a:t>
            </a:r>
            <a:r>
              <a:rPr lang="en-US" sz="2800" dirty="0">
                <a:latin typeface="Times New Roman"/>
              </a:rPr>
              <a:t>(2 of 4)</a:t>
            </a:r>
          </a:p>
        </p:txBody>
      </p:sp>
      <p:sp>
        <p:nvSpPr>
          <p:cNvPr id="4" name="Content Placeholder 3"/>
          <p:cNvSpPr>
            <a:spLocks noGrp="1"/>
          </p:cNvSpPr>
          <p:nvPr>
            <p:ph sz="quarter" idx="13"/>
          </p:nvPr>
        </p:nvSpPr>
        <p:spPr>
          <a:xfrm>
            <a:off x="457581" y="1643126"/>
            <a:ext cx="8229600" cy="684803"/>
          </a:xfrm>
        </p:spPr>
        <p:txBody>
          <a:bodyPr vert="horz" lIns="0" tIns="0" rIns="0" bIns="0" rtlCol="0">
            <a:spAutoFit/>
          </a:bodyPr>
          <a:lstStyle/>
          <a:p>
            <a:r>
              <a:rPr lang="en-US" altLang="en-US" b="1" dirty="0">
                <a:latin typeface="Arial"/>
              </a:rPr>
              <a:t>Parallel</a:t>
            </a:r>
            <a:r>
              <a:rPr lang="en-US" altLang="en-US" dirty="0">
                <a:latin typeface="Arial"/>
              </a:rPr>
              <a:t>: fascicles parallel to long axis of straplike muscle (example: sartorius)</a:t>
            </a:r>
          </a:p>
          <a:p>
            <a:r>
              <a:rPr lang="en-US" altLang="en-US" b="1" dirty="0">
                <a:latin typeface="Arial"/>
              </a:rPr>
              <a:t>Fusiform</a:t>
            </a:r>
            <a:r>
              <a:rPr lang="en-US" altLang="en-US" dirty="0">
                <a:latin typeface="Arial"/>
              </a:rPr>
              <a:t>: spindle-shaped muscles with parallel fibers (example: biceps brachii)</a:t>
            </a:r>
          </a:p>
        </p:txBody>
      </p:sp>
    </p:spTree>
    <p:extLst>
      <p:ext uri="{BB962C8B-B14F-4D97-AF65-F5344CB8AC3E}">
        <p14:creationId xmlns:p14="http://schemas.microsoft.com/office/powerpoint/2010/main" val="51416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(4 of 8)</a:t>
            </a:r>
          </a:p>
        </p:txBody>
      </p:sp>
      <p:pic>
        <p:nvPicPr>
          <p:cNvPr id="8194" name="Picture 2" descr="Figure shows examples of seven different fascicle arrangements, along with a diagram of human body marking location on the body of these different arrangements.&#10;Part (c):  Fusiform arrangement (example:  biceps brachii)."/>
          <p:cNvPicPr>
            <a:picLocks noChangeAspect="1" noChangeArrowheads="1"/>
          </p:cNvPicPr>
          <p:nvPr/>
        </p:nvPicPr>
        <p:blipFill rotWithShape="1">
          <a:blip r:embed="rId3">
            <a:extLst>
              <a:ext uri="{28A0092B-C50C-407E-A947-70E740481C1C}">
                <a14:useLocalDpi xmlns:a14="http://schemas.microsoft.com/office/drawing/2010/main" val="0"/>
              </a:ext>
            </a:extLst>
          </a:blip>
          <a:srcRect t="-1" b="2467"/>
          <a:stretch/>
        </p:blipFill>
        <p:spPr bwMode="auto">
          <a:xfrm>
            <a:off x="2747057" y="1333211"/>
            <a:ext cx="3649886" cy="43817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10.1c </a:t>
            </a:r>
            <a:r>
              <a:rPr lang="en-US" dirty="0"/>
              <a:t>Patterns of fascicle arrangement in muscles.</a:t>
            </a:r>
          </a:p>
        </p:txBody>
      </p:sp>
    </p:spTree>
    <p:extLst>
      <p:ext uri="{BB962C8B-B14F-4D97-AF65-F5344CB8AC3E}">
        <p14:creationId xmlns:p14="http://schemas.microsoft.com/office/powerpoint/2010/main" val="324040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(5 of 8)</a:t>
            </a:r>
          </a:p>
        </p:txBody>
      </p:sp>
      <p:pic>
        <p:nvPicPr>
          <p:cNvPr id="9218" name="Picture 2" descr="Figure shows examples of seven different fascicle arrangements, along with a diagram of human body marking location on the body of these different arrangements.&#10;Part (d):  Parallel arrangement (example:  sartorius)."/>
          <p:cNvPicPr>
            <a:picLocks noChangeAspect="1" noChangeArrowheads="1"/>
          </p:cNvPicPr>
          <p:nvPr/>
        </p:nvPicPr>
        <p:blipFill rotWithShape="1">
          <a:blip r:embed="rId3">
            <a:extLst>
              <a:ext uri="{28A0092B-C50C-407E-A947-70E740481C1C}">
                <a14:useLocalDpi xmlns:a14="http://schemas.microsoft.com/office/drawing/2010/main" val="0"/>
              </a:ext>
            </a:extLst>
          </a:blip>
          <a:srcRect b="2648"/>
          <a:stretch/>
        </p:blipFill>
        <p:spPr bwMode="auto">
          <a:xfrm>
            <a:off x="2559925" y="1335173"/>
            <a:ext cx="4024149" cy="43798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10.1d </a:t>
            </a:r>
            <a:r>
              <a:rPr lang="en-US" dirty="0"/>
              <a:t>Patterns of fascicle arrangement in muscles.</a:t>
            </a:r>
          </a:p>
        </p:txBody>
      </p:sp>
    </p:spTree>
    <p:extLst>
      <p:ext uri="{BB962C8B-B14F-4D97-AF65-F5344CB8AC3E}">
        <p14:creationId xmlns:p14="http://schemas.microsoft.com/office/powerpoint/2010/main" val="2854060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Fascicle Arrangements</a:t>
            </a:r>
            <a:r>
              <a:rPr lang="en-US" b="0" dirty="0">
                <a:latin typeface="Times New Roman"/>
              </a:rPr>
              <a:t> </a:t>
            </a:r>
            <a:r>
              <a:rPr lang="en-US" sz="2800" dirty="0">
                <a:latin typeface="Times New Roman"/>
              </a:rPr>
              <a:t>(3 of 4)</a:t>
            </a:r>
          </a:p>
        </p:txBody>
      </p:sp>
      <p:sp>
        <p:nvSpPr>
          <p:cNvPr id="4" name="Content Placeholder 3"/>
          <p:cNvSpPr>
            <a:spLocks noGrp="1"/>
          </p:cNvSpPr>
          <p:nvPr>
            <p:ph sz="quarter" idx="13"/>
          </p:nvPr>
        </p:nvSpPr>
        <p:spPr>
          <a:xfrm>
            <a:off x="457581" y="1643126"/>
            <a:ext cx="8229600" cy="2523768"/>
          </a:xfrm>
        </p:spPr>
        <p:txBody>
          <a:bodyPr vert="horz" lIns="0" tIns="0" rIns="0" bIns="0" rtlCol="0">
            <a:spAutoFit/>
          </a:bodyPr>
          <a:lstStyle/>
          <a:p>
            <a:r>
              <a:rPr lang="en-US" altLang="en-US" b="1" dirty="0">
                <a:latin typeface="Arial"/>
              </a:rPr>
              <a:t>Pennate</a:t>
            </a:r>
            <a:r>
              <a:rPr lang="en-US" altLang="en-US" dirty="0">
                <a:latin typeface="Arial"/>
              </a:rPr>
              <a:t>: short fascicles attach obliquely to central tendon running length of muscle (example: rectus femoris)</a:t>
            </a:r>
          </a:p>
          <a:p>
            <a:pPr lvl="1"/>
            <a:r>
              <a:rPr lang="en-US" altLang="en-US" dirty="0">
                <a:latin typeface="Arial"/>
              </a:rPr>
              <a:t>Three forms</a:t>
            </a:r>
          </a:p>
          <a:p>
            <a:pPr lvl="2"/>
            <a:r>
              <a:rPr lang="en-US" altLang="en-US" b="1" dirty="0">
                <a:latin typeface="Arial"/>
              </a:rPr>
              <a:t>Unipennate</a:t>
            </a:r>
            <a:r>
              <a:rPr lang="en-US" altLang="en-US" dirty="0">
                <a:latin typeface="Arial"/>
              </a:rPr>
              <a:t>: fascicles attach only to one side of tendon (example: extensor digitorum longus)</a:t>
            </a:r>
          </a:p>
          <a:p>
            <a:pPr lvl="2"/>
            <a:r>
              <a:rPr lang="en-US" altLang="en-US" b="1" dirty="0">
                <a:latin typeface="Arial"/>
              </a:rPr>
              <a:t>Bipennate</a:t>
            </a:r>
            <a:r>
              <a:rPr lang="en-US" altLang="en-US" dirty="0">
                <a:latin typeface="Arial"/>
              </a:rPr>
              <a:t>: fascicles insert from opposite sides of tendon (example: rectus femoris)</a:t>
            </a:r>
          </a:p>
          <a:p>
            <a:pPr lvl="2"/>
            <a:r>
              <a:rPr lang="en-US" altLang="en-US" b="1" dirty="0">
                <a:latin typeface="Arial"/>
              </a:rPr>
              <a:t>Multipennate</a:t>
            </a:r>
            <a:r>
              <a:rPr lang="en-US" altLang="en-US" dirty="0">
                <a:latin typeface="Arial"/>
              </a:rPr>
              <a:t>: appears as feathers inserting into one tendon (example: deltoid)</a:t>
            </a:r>
          </a:p>
        </p:txBody>
      </p:sp>
    </p:spTree>
    <p:extLst>
      <p:ext uri="{BB962C8B-B14F-4D97-AF65-F5344CB8AC3E}">
        <p14:creationId xmlns:p14="http://schemas.microsoft.com/office/powerpoint/2010/main" val="220663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(6 of 8)</a:t>
            </a:r>
          </a:p>
        </p:txBody>
      </p:sp>
      <p:pic>
        <p:nvPicPr>
          <p:cNvPr id="10242" name="Picture 2" descr="Figure shows examples of seven different fascicle arrangements, along with a diagram of human body marking location on the body of these different arrangements.&#10;Part (e):  Multipennate arrangement (example:  deltoid)."/>
          <p:cNvPicPr>
            <a:picLocks noChangeAspect="1" noChangeArrowheads="1"/>
          </p:cNvPicPr>
          <p:nvPr/>
        </p:nvPicPr>
        <p:blipFill rotWithShape="1">
          <a:blip r:embed="rId3">
            <a:extLst>
              <a:ext uri="{28A0092B-C50C-407E-A947-70E740481C1C}">
                <a14:useLocalDpi xmlns:a14="http://schemas.microsoft.com/office/drawing/2010/main" val="0"/>
              </a:ext>
            </a:extLst>
          </a:blip>
          <a:srcRect b="2884"/>
          <a:stretch/>
        </p:blipFill>
        <p:spPr bwMode="auto">
          <a:xfrm>
            <a:off x="2809685" y="1346661"/>
            <a:ext cx="3524630" cy="42921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10.1e </a:t>
            </a:r>
            <a:r>
              <a:rPr lang="en-US" dirty="0"/>
              <a:t>Patterns of fascicle arrangement in muscles.</a:t>
            </a:r>
          </a:p>
        </p:txBody>
      </p:sp>
    </p:spTree>
    <p:extLst>
      <p:ext uri="{BB962C8B-B14F-4D97-AF65-F5344CB8AC3E}">
        <p14:creationId xmlns:p14="http://schemas.microsoft.com/office/powerpoint/2010/main" val="2240771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(7 of 8)</a:t>
            </a:r>
          </a:p>
        </p:txBody>
      </p:sp>
      <p:pic>
        <p:nvPicPr>
          <p:cNvPr id="11266" name="Picture 2" descr="Figure shows examples of seven different fascicle arrangements, along with a diagram of human body marking location on the body of these different arrangements.&#10;Part (f):  Bipennate arrangement (example:  rectus femoris)."/>
          <p:cNvPicPr>
            <a:picLocks noChangeAspect="1" noChangeArrowheads="1"/>
          </p:cNvPicPr>
          <p:nvPr/>
        </p:nvPicPr>
        <p:blipFill rotWithShape="1">
          <a:blip r:embed="rId3">
            <a:extLst>
              <a:ext uri="{28A0092B-C50C-407E-A947-70E740481C1C}">
                <a14:useLocalDpi xmlns:a14="http://schemas.microsoft.com/office/drawing/2010/main" val="0"/>
              </a:ext>
            </a:extLst>
          </a:blip>
          <a:srcRect b="3579"/>
          <a:stretch/>
        </p:blipFill>
        <p:spPr bwMode="auto">
          <a:xfrm>
            <a:off x="2904401" y="1389036"/>
            <a:ext cx="3335199" cy="43578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10.1f </a:t>
            </a:r>
            <a:r>
              <a:rPr lang="en-US" dirty="0"/>
              <a:t>Patterns of fascicle arrangement in muscles.</a:t>
            </a:r>
          </a:p>
        </p:txBody>
      </p:sp>
    </p:spTree>
    <p:extLst>
      <p:ext uri="{BB962C8B-B14F-4D97-AF65-F5344CB8AC3E}">
        <p14:creationId xmlns:p14="http://schemas.microsoft.com/office/powerpoint/2010/main" val="291265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Patterns of Fascicle Arrangement in Muscles </a:t>
            </a:r>
            <a:r>
              <a:rPr lang="en-US" sz="2800" b="1" kern="1200" dirty="0">
                <a:solidFill>
                  <a:srgbClr val="007FA3"/>
                </a:solidFill>
                <a:latin typeface="Times New Roman"/>
                <a:ea typeface="+mj-ea"/>
                <a:cs typeface="Times New Roman" panose="02020603050405020304" pitchFamily="18" charset="0"/>
              </a:rPr>
              <a:t>(8 of 8)</a:t>
            </a:r>
          </a:p>
        </p:txBody>
      </p:sp>
      <p:pic>
        <p:nvPicPr>
          <p:cNvPr id="12290" name="Picture 2" descr="Figure shows examples of seven different fascicle arrangements, along with a diagram of human body marking location on the body of these different arrangements.&#10;Part (g): Unipennate arrangement (example:  extensor digitorum longus)"/>
          <p:cNvPicPr>
            <a:picLocks noChangeAspect="1" noChangeArrowheads="1"/>
          </p:cNvPicPr>
          <p:nvPr/>
        </p:nvPicPr>
        <p:blipFill rotWithShape="1">
          <a:blip r:embed="rId3">
            <a:extLst>
              <a:ext uri="{28A0092B-C50C-407E-A947-70E740481C1C}">
                <a14:useLocalDpi xmlns:a14="http://schemas.microsoft.com/office/drawing/2010/main" val="0"/>
              </a:ext>
            </a:extLst>
          </a:blip>
          <a:srcRect b="3448"/>
          <a:stretch/>
        </p:blipFill>
        <p:spPr bwMode="auto">
          <a:xfrm>
            <a:off x="2679384" y="1371600"/>
            <a:ext cx="3785232"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10.1g </a:t>
            </a:r>
            <a:r>
              <a:rPr lang="en-US" dirty="0"/>
              <a:t>Patterns of fascicle arrangement in muscles.</a:t>
            </a:r>
          </a:p>
        </p:txBody>
      </p:sp>
    </p:spTree>
    <p:extLst>
      <p:ext uri="{BB962C8B-B14F-4D97-AF65-F5344CB8AC3E}">
        <p14:creationId xmlns:p14="http://schemas.microsoft.com/office/powerpoint/2010/main" val="24709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Fascicle Arrangements </a:t>
            </a:r>
            <a:r>
              <a:rPr lang="en-US" sz="2800" dirty="0">
                <a:latin typeface="Times New Roman"/>
              </a:rPr>
              <a:t>(4 of 4)</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457581" y="1643126"/>
                <a:ext cx="8229600" cy="2662267"/>
              </a:xfrm>
            </p:spPr>
            <p:txBody>
              <a:bodyPr vert="horz" lIns="0" tIns="0" rIns="0" bIns="0" rtlCol="0">
                <a:spAutoFit/>
              </a:bodyPr>
              <a:lstStyle/>
              <a:p>
                <a:r>
                  <a:rPr lang="en-US" altLang="en-US" dirty="0">
                    <a:latin typeface="Arial"/>
                  </a:rPr>
                  <a:t>Most common patterns are circular, convergent, parallel, fusiform, and pennate</a:t>
                </a:r>
              </a:p>
              <a:p>
                <a:r>
                  <a:rPr lang="en-US" altLang="en-US" dirty="0">
                    <a:latin typeface="Arial"/>
                  </a:rPr>
                  <a:t>Fascicles determine muscle’s range of motion</a:t>
                </a:r>
              </a:p>
              <a:p>
                <a:pPr lvl="1"/>
                <a:r>
                  <a:rPr lang="en-US" altLang="en-US" dirty="0">
                    <a:latin typeface="Arial"/>
                  </a:rPr>
                  <a:t>Amount of movement when muscle shortens</a:t>
                </a:r>
              </a:p>
              <a:p>
                <a:r>
                  <a:rPr lang="en-US" altLang="en-US" dirty="0">
                    <a:latin typeface="Arial"/>
                  </a:rPr>
                  <a:t>Fascicles determine muscle’s power</a:t>
                </a:r>
              </a:p>
              <a:p>
                <a:pPr lvl="1"/>
                <a:r>
                  <a:rPr lang="en-US" altLang="en-US" dirty="0">
                    <a:latin typeface="Arial"/>
                  </a:rPr>
                  <a:t>Long fibers more parallel to long axis shorten more; usually not powerful</a:t>
                </a:r>
              </a:p>
              <a:p>
                <a:pPr lvl="1"/>
                <a:r>
                  <a:rPr lang="en-US" altLang="en-US" dirty="0">
                    <a:latin typeface="Arial"/>
                  </a:rPr>
                  <a:t>Power depends on number of muscle fibers</a:t>
                </a:r>
              </a:p>
              <a:p>
                <a:pPr lvl="2"/>
                <a:r>
                  <a:rPr lang="en-US" altLang="en-US" dirty="0">
                    <a:latin typeface="Arial"/>
                  </a:rPr>
                  <a:t>Bipennate, multipennate muscles have most fibers </a:t>
                </a:r>
                <a14:m>
                  <m:oMath xmlns:m="http://schemas.openxmlformats.org/officeDocument/2006/math">
                    <m:r>
                      <a:rPr lang="en-US" altLang="en-US" i="1" dirty="0" smtClean="0">
                        <a:latin typeface="Cambria Math"/>
                        <a:ea typeface="Cambria Math"/>
                        <a:sym typeface="Symbol" panose="05050102010706020507" pitchFamily="18" charset="2"/>
                      </a:rPr>
                      <m:t>→</m:t>
                    </m:r>
                  </m:oMath>
                </a14:m>
                <a:r>
                  <a:rPr lang="en-US" altLang="en-US" dirty="0">
                    <a:latin typeface="Arial"/>
                    <a:sym typeface="Wingdings" panose="05000000000000000000" pitchFamily="2" charset="2"/>
                  </a:rPr>
                  <a:t> shorten little but are powerful</a:t>
                </a:r>
                <a:endParaRPr lang="en-US" altLang="en-US" dirty="0">
                  <a:latin typeface="Arial"/>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457581" y="1643126"/>
                <a:ext cx="8229600" cy="2662267"/>
              </a:xfrm>
              <a:blipFill rotWithShape="1">
                <a:blip r:embed="rId3"/>
                <a:stretch>
                  <a:fillRect l="-1333" t="-2523" b="-3899"/>
                </a:stretch>
              </a:blipFill>
            </p:spPr>
            <p:txBody>
              <a:bodyPr/>
              <a:lstStyle/>
              <a:p>
                <a:r>
                  <a:rPr lang="en-US">
                    <a:noFill/>
                  </a:rPr>
                  <a:t> </a:t>
                </a:r>
              </a:p>
            </p:txBody>
          </p:sp>
        </mc:Fallback>
      </mc:AlternateContent>
    </p:spTree>
    <p:extLst>
      <p:ext uri="{BB962C8B-B14F-4D97-AF65-F5344CB8AC3E}">
        <p14:creationId xmlns:p14="http://schemas.microsoft.com/office/powerpoint/2010/main" val="34880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10.4  Lever Systems</a:t>
            </a:r>
            <a:endParaRPr lang="en-US" b="0" dirty="0">
              <a:latin typeface="Times New Roman"/>
            </a:endParaRPr>
          </a:p>
        </p:txBody>
      </p:sp>
      <p:sp>
        <p:nvSpPr>
          <p:cNvPr id="4" name="Content Placeholder 3"/>
          <p:cNvSpPr>
            <a:spLocks noGrp="1"/>
          </p:cNvSpPr>
          <p:nvPr>
            <p:ph sz="quarter" idx="13"/>
          </p:nvPr>
        </p:nvSpPr>
        <p:spPr>
          <a:xfrm>
            <a:off x="457581" y="1643126"/>
            <a:ext cx="8229600" cy="1900520"/>
          </a:xfrm>
        </p:spPr>
        <p:txBody>
          <a:bodyPr vert="horz" lIns="0" tIns="0" rIns="0" bIns="0" rtlCol="0">
            <a:spAutoFit/>
          </a:bodyPr>
          <a:lstStyle/>
          <a:p>
            <a:r>
              <a:rPr lang="en-US" altLang="en-US" dirty="0">
                <a:latin typeface="Arial"/>
              </a:rPr>
              <a:t>Most skeletal muscles move using leverage</a:t>
            </a:r>
          </a:p>
          <a:p>
            <a:r>
              <a:rPr lang="en-US" altLang="en-US" dirty="0">
                <a:latin typeface="Arial"/>
              </a:rPr>
              <a:t>Components of lever system</a:t>
            </a:r>
          </a:p>
          <a:p>
            <a:pPr lvl="1"/>
            <a:r>
              <a:rPr lang="en-US" altLang="en-US" b="1" dirty="0">
                <a:latin typeface="Arial"/>
              </a:rPr>
              <a:t>Lever</a:t>
            </a:r>
            <a:r>
              <a:rPr lang="en-US" altLang="en-US" dirty="0">
                <a:latin typeface="Arial"/>
              </a:rPr>
              <a:t>: rigid bar (bone) that moves on a fixed point called </a:t>
            </a:r>
            <a:r>
              <a:rPr lang="en-US" altLang="en-US" b="1" dirty="0">
                <a:latin typeface="Arial"/>
              </a:rPr>
              <a:t>fulcrum</a:t>
            </a:r>
            <a:r>
              <a:rPr lang="en-US" altLang="en-US" dirty="0">
                <a:latin typeface="Arial"/>
              </a:rPr>
              <a:t> (joint)</a:t>
            </a:r>
          </a:p>
          <a:p>
            <a:pPr lvl="1"/>
            <a:r>
              <a:rPr lang="en-US" altLang="en-US" b="1" dirty="0">
                <a:latin typeface="Arial"/>
              </a:rPr>
              <a:t>Effort</a:t>
            </a:r>
            <a:r>
              <a:rPr lang="en-US" altLang="en-US" dirty="0">
                <a:latin typeface="Arial"/>
              </a:rPr>
              <a:t>: force (supplied by muscle contraction) applied to lever to move resistance (load)</a:t>
            </a:r>
          </a:p>
          <a:p>
            <a:pPr lvl="1"/>
            <a:r>
              <a:rPr lang="en-US" altLang="en-US" b="1" dirty="0">
                <a:latin typeface="Arial"/>
              </a:rPr>
              <a:t>Load</a:t>
            </a:r>
            <a:r>
              <a:rPr lang="en-US" altLang="en-US" dirty="0">
                <a:latin typeface="Arial"/>
              </a:rPr>
              <a:t>: resistance (bone + tissues + any added weight) moved by the effort</a:t>
            </a:r>
          </a:p>
        </p:txBody>
      </p:sp>
    </p:spTree>
    <p:extLst>
      <p:ext uri="{BB962C8B-B14F-4D97-AF65-F5344CB8AC3E}">
        <p14:creationId xmlns:p14="http://schemas.microsoft.com/office/powerpoint/2010/main" val="293406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Levers: Power Versus Speed </a:t>
            </a:r>
            <a:r>
              <a:rPr lang="en-US" sz="2800" dirty="0">
                <a:latin typeface="Times New Roman"/>
              </a:rPr>
              <a:t>(1 of 2)</a:t>
            </a:r>
            <a:r>
              <a:rPr lang="en-US" altLang="en-US" sz="2800" dirty="0">
                <a:latin typeface="Times New Roman"/>
              </a:rPr>
              <a:t> </a:t>
            </a:r>
            <a:endParaRPr lang="en-US" sz="2800" dirty="0">
              <a:latin typeface="Times New Roman"/>
            </a:endParaRPr>
          </a:p>
        </p:txBody>
      </p:sp>
      <p:sp>
        <p:nvSpPr>
          <p:cNvPr id="4" name="Content Placeholder 3"/>
          <p:cNvSpPr>
            <a:spLocks noGrp="1"/>
          </p:cNvSpPr>
          <p:nvPr>
            <p:ph sz="quarter" idx="13"/>
          </p:nvPr>
        </p:nvSpPr>
        <p:spPr>
          <a:xfrm>
            <a:off x="457581" y="1643126"/>
            <a:ext cx="8229600" cy="2662267"/>
          </a:xfrm>
        </p:spPr>
        <p:txBody>
          <a:bodyPr vert="horz" lIns="0" tIns="0" rIns="0" bIns="0" rtlCol="0">
            <a:spAutoFit/>
          </a:bodyPr>
          <a:lstStyle/>
          <a:p>
            <a:r>
              <a:rPr lang="en-US" altLang="en-US" dirty="0">
                <a:latin typeface="Arial"/>
              </a:rPr>
              <a:t>Levers allow given effort to move heavier load or to move load farther or faster</a:t>
            </a:r>
          </a:p>
          <a:p>
            <a:pPr lvl="1"/>
            <a:r>
              <a:rPr lang="en-US" altLang="en-US" dirty="0">
                <a:latin typeface="Arial"/>
              </a:rPr>
              <a:t>Depends on fulcrum position relative to load and effort</a:t>
            </a:r>
          </a:p>
          <a:p>
            <a:r>
              <a:rPr lang="en-US" altLang="en-US" b="1" dirty="0">
                <a:latin typeface="Arial"/>
              </a:rPr>
              <a:t>Mechanical</a:t>
            </a:r>
            <a:r>
              <a:rPr lang="en-US" altLang="en-US" dirty="0">
                <a:latin typeface="Arial"/>
              </a:rPr>
              <a:t> </a:t>
            </a:r>
            <a:r>
              <a:rPr lang="en-US" altLang="en-US" b="1" dirty="0">
                <a:latin typeface="Arial"/>
              </a:rPr>
              <a:t>advantage</a:t>
            </a:r>
            <a:r>
              <a:rPr lang="en-US" altLang="en-US" dirty="0">
                <a:latin typeface="Arial"/>
              </a:rPr>
              <a:t> (power lever): load is close to fulcrum, with effort far from fulcrum</a:t>
            </a:r>
          </a:p>
          <a:p>
            <a:pPr lvl="1"/>
            <a:r>
              <a:rPr lang="en-US" altLang="en-US" dirty="0">
                <a:latin typeface="Arial"/>
              </a:rPr>
              <a:t>Small effort can move large load</a:t>
            </a:r>
          </a:p>
          <a:p>
            <a:r>
              <a:rPr lang="en-US" altLang="en-US" b="1" dirty="0">
                <a:latin typeface="Arial"/>
              </a:rPr>
              <a:t>Mechanical</a:t>
            </a:r>
            <a:r>
              <a:rPr lang="en-US" altLang="en-US" dirty="0">
                <a:latin typeface="Arial"/>
              </a:rPr>
              <a:t> </a:t>
            </a:r>
            <a:r>
              <a:rPr lang="en-US" altLang="en-US" b="1" dirty="0">
                <a:latin typeface="Arial"/>
              </a:rPr>
              <a:t>disadvantage</a:t>
            </a:r>
            <a:r>
              <a:rPr lang="en-US" altLang="en-US" dirty="0">
                <a:latin typeface="Arial"/>
              </a:rPr>
              <a:t> (speed lever): load is far from fulcrum, with effort close to fulcrum</a:t>
            </a:r>
          </a:p>
          <a:p>
            <a:pPr lvl="1"/>
            <a:r>
              <a:rPr lang="en-US" altLang="en-US" dirty="0">
                <a:latin typeface="Arial"/>
              </a:rPr>
              <a:t>Load moved rapidly over large distance; offers wider range of motion </a:t>
            </a:r>
          </a:p>
        </p:txBody>
      </p:sp>
    </p:spTree>
    <p:extLst>
      <p:ext uri="{BB962C8B-B14F-4D97-AF65-F5344CB8AC3E}">
        <p14:creationId xmlns:p14="http://schemas.microsoft.com/office/powerpoint/2010/main" val="293406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Video: Why This Matters (Career Connection)</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US" altLang="en-US" sz="1400" b="1" dirty="0"/>
              <a:t>Why This Matters (Career Connection)</a:t>
            </a:r>
          </a:p>
          <a:p>
            <a:pPr marL="0" indent="0" algn="ctr">
              <a:spcBef>
                <a:spcPts val="0"/>
              </a:spcBef>
              <a:buNone/>
            </a:pP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secs_wtm_ch_10_peter"/>
              </a:rPr>
              <a:t>https://mediaplayer.pearsoncmg.com/assets/secs_wtm_ch_10_peter</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80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Levers: Power Versus Speed </a:t>
            </a:r>
            <a:r>
              <a:rPr lang="en-US" sz="2800" dirty="0">
                <a:latin typeface="Times New Roman"/>
              </a:rPr>
              <a:t>(2 of 2)</a:t>
            </a:r>
          </a:p>
        </p:txBody>
      </p:sp>
      <p:sp>
        <p:nvSpPr>
          <p:cNvPr id="4" name="Content Placeholder 3"/>
          <p:cNvSpPr>
            <a:spLocks noGrp="1"/>
          </p:cNvSpPr>
          <p:nvPr>
            <p:ph sz="quarter" idx="13"/>
          </p:nvPr>
        </p:nvSpPr>
        <p:spPr>
          <a:xfrm>
            <a:off x="457581" y="1643126"/>
            <a:ext cx="8229600" cy="892552"/>
          </a:xfrm>
        </p:spPr>
        <p:txBody>
          <a:bodyPr vert="horz" lIns="0" tIns="0" rIns="0" bIns="0" rtlCol="0">
            <a:spAutoFit/>
          </a:bodyPr>
          <a:lstStyle/>
          <a:p>
            <a:r>
              <a:rPr lang="en-US" altLang="en-US" dirty="0">
                <a:latin typeface="Arial"/>
              </a:rPr>
              <a:t>Basic principle of levers</a:t>
            </a:r>
          </a:p>
          <a:p>
            <a:pPr lvl="1"/>
            <a:r>
              <a:rPr lang="en-US" altLang="en-US" dirty="0">
                <a:latin typeface="Arial"/>
              </a:rPr>
              <a:t>Effort farther than load from fulcrum = lever operates at mechanical advantage</a:t>
            </a:r>
          </a:p>
          <a:p>
            <a:pPr lvl="1"/>
            <a:r>
              <a:rPr lang="en-US" altLang="en-US" dirty="0">
                <a:latin typeface="Arial"/>
              </a:rPr>
              <a:t>Effort nearer than load to fulcrum = lever operates at mechanical disadvantage</a:t>
            </a:r>
          </a:p>
        </p:txBody>
      </p:sp>
    </p:spTree>
    <p:extLst>
      <p:ext uri="{BB962C8B-B14F-4D97-AF65-F5344CB8AC3E}">
        <p14:creationId xmlns:p14="http://schemas.microsoft.com/office/powerpoint/2010/main" val="4045124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306"/>
            <a:ext cx="8229600" cy="1477328"/>
          </a:xfrm>
        </p:spPr>
        <p:txBody>
          <a:bodyPr wrap="square">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Lever Systems Operating at a Mechanical Advantage and a Mechanical Disadvantage </a:t>
            </a:r>
            <a:br>
              <a:rPr lang="en-US" sz="3400" b="1" kern="1200" dirty="0">
                <a:solidFill>
                  <a:srgbClr val="007FA3"/>
                </a:solidFill>
                <a:latin typeface="Times New Roman"/>
                <a:ea typeface="+mj-ea"/>
                <a:cs typeface="Times New Roman" panose="02020603050405020304" pitchFamily="18" charset="0"/>
              </a:rPr>
            </a:br>
            <a:r>
              <a:rPr lang="en-US" sz="2800" b="1" kern="1200" dirty="0">
                <a:solidFill>
                  <a:srgbClr val="007FA3"/>
                </a:solidFill>
                <a:latin typeface="Times New Roman"/>
                <a:ea typeface="+mj-ea"/>
                <a:cs typeface="Times New Roman" panose="02020603050405020304" pitchFamily="18" charset="0"/>
              </a:rPr>
              <a:t>(1 of 2)</a:t>
            </a:r>
          </a:p>
        </p:txBody>
      </p:sp>
      <p:pic>
        <p:nvPicPr>
          <p:cNvPr id="13314" name="Picture 2" descr="Figure shows a comparison of (a) power levers and (b) speed levers.&#10;Part (a): Mechanical advantage with a power level.  For power levers, the effort (applied force) is further from the fulcrum than the load is. This results in a mechanical advantage (so you can lift that rock)."/>
          <p:cNvPicPr>
            <a:picLocks noChangeAspect="1" noChangeArrowheads="1"/>
          </p:cNvPicPr>
          <p:nvPr/>
        </p:nvPicPr>
        <p:blipFill rotWithShape="1">
          <a:blip r:embed="rId3">
            <a:extLst>
              <a:ext uri="{28A0092B-C50C-407E-A947-70E740481C1C}">
                <a14:useLocalDpi xmlns:a14="http://schemas.microsoft.com/office/drawing/2010/main" val="0"/>
              </a:ext>
            </a:extLst>
          </a:blip>
          <a:srcRect b="3707"/>
          <a:stretch/>
        </p:blipFill>
        <p:spPr bwMode="auto">
          <a:xfrm>
            <a:off x="2952679" y="1828800"/>
            <a:ext cx="3238641" cy="38315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715000"/>
            <a:ext cx="8229600" cy="492443"/>
          </a:xfrm>
        </p:spPr>
        <p:txBody>
          <a:bodyPr>
            <a:spAutoFit/>
          </a:bodyPr>
          <a:lstStyle/>
          <a:p>
            <a:pPr>
              <a:spcBef>
                <a:spcPts val="0"/>
              </a:spcBef>
            </a:pPr>
            <a:r>
              <a:rPr lang="en-IN" b="1" dirty="0">
                <a:solidFill>
                  <a:srgbClr val="007FA3"/>
                </a:solidFill>
              </a:rPr>
              <a:t>Figure 10.2a </a:t>
            </a:r>
            <a:r>
              <a:rPr lang="en-IN" dirty="0"/>
              <a:t>Lever systems operating at a mechanical  advantage and a </a:t>
            </a:r>
          </a:p>
          <a:p>
            <a:pPr>
              <a:spcBef>
                <a:spcPts val="0"/>
              </a:spcBef>
            </a:pPr>
            <a:r>
              <a:rPr lang="en-IN" dirty="0"/>
              <a:t>mechanical disadvantage.</a:t>
            </a:r>
            <a:endParaRPr lang="en-US" dirty="0"/>
          </a:p>
        </p:txBody>
      </p:sp>
    </p:spTree>
    <p:extLst>
      <p:ext uri="{BB962C8B-B14F-4D97-AF65-F5344CB8AC3E}">
        <p14:creationId xmlns:p14="http://schemas.microsoft.com/office/powerpoint/2010/main" val="3406949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306"/>
            <a:ext cx="8229600" cy="1477328"/>
          </a:xfrm>
        </p:spPr>
        <p:txBody>
          <a:bodyPr wrap="square">
            <a:spAutoFit/>
          </a:bodyPr>
          <a:lstStyle/>
          <a:p>
            <a:pPr lvl="1" algn="l" rtl="0">
              <a:spcBef>
                <a:spcPct val="0"/>
              </a:spcBef>
            </a:pPr>
            <a:r>
              <a:rPr lang="en-US" sz="3400" b="1" kern="1200" dirty="0">
                <a:solidFill>
                  <a:srgbClr val="007FA3"/>
                </a:solidFill>
                <a:latin typeface="Times New Roman"/>
                <a:cs typeface="Times New Roman" panose="02020603050405020304" pitchFamily="18" charset="0"/>
              </a:rPr>
              <a:t>Lever Systems Operating at a Mechanical Advantage and a Mechanical Disadvantage</a:t>
            </a:r>
            <a:br>
              <a:rPr lang="en-US" sz="3400" b="1" kern="1200" dirty="0">
                <a:solidFill>
                  <a:srgbClr val="007FA3"/>
                </a:solidFill>
                <a:latin typeface="Times New Roman"/>
                <a:ea typeface="+mj-ea"/>
                <a:cs typeface="Times New Roman" panose="02020603050405020304" pitchFamily="18" charset="0"/>
              </a:rPr>
            </a:br>
            <a:r>
              <a:rPr lang="en-US" sz="2800" b="1" kern="1200" dirty="0">
                <a:solidFill>
                  <a:srgbClr val="007FA3"/>
                </a:solidFill>
                <a:latin typeface="Times New Roman"/>
                <a:ea typeface="+mj-ea"/>
                <a:cs typeface="Times New Roman" panose="02020603050405020304" pitchFamily="18" charset="0"/>
              </a:rPr>
              <a:t>(2 of 2)</a:t>
            </a:r>
          </a:p>
        </p:txBody>
      </p:sp>
      <p:pic>
        <p:nvPicPr>
          <p:cNvPr id="14338" name="Picture 2" descr="Figure shows a comparison of (a) power levers and (b) speed levers.&#10;Part (b): Mechanical disadvantage with a speed leverl.  For speed levers, the effort (applied force) is closer to the fulcrum than the load is. This results in a mechanical disadvantage, but an increase in speed (that will send the acrobat fly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25"/>
          <a:stretch/>
        </p:blipFill>
        <p:spPr bwMode="auto">
          <a:xfrm>
            <a:off x="3037630" y="1810692"/>
            <a:ext cx="3068739" cy="38114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680365"/>
            <a:ext cx="8229600" cy="492443"/>
          </a:xfrm>
        </p:spPr>
        <p:txBody>
          <a:bodyPr/>
          <a:lstStyle/>
          <a:p>
            <a:r>
              <a:rPr lang="en-IN" b="1" dirty="0">
                <a:solidFill>
                  <a:srgbClr val="007FA3"/>
                </a:solidFill>
              </a:rPr>
              <a:t>Figure 10.2b </a:t>
            </a:r>
            <a:r>
              <a:rPr lang="en-IN" i="1" dirty="0"/>
              <a:t>(continued) </a:t>
            </a:r>
            <a:r>
              <a:rPr lang="en-IN" dirty="0"/>
              <a:t>Lever systems operating at a  mechanical advantage and a mechanical disadvantage.</a:t>
            </a:r>
            <a:endParaRPr lang="en-US" dirty="0"/>
          </a:p>
        </p:txBody>
      </p:sp>
    </p:spTree>
    <p:extLst>
      <p:ext uri="{BB962C8B-B14F-4D97-AF65-F5344CB8AC3E}">
        <p14:creationId xmlns:p14="http://schemas.microsoft.com/office/powerpoint/2010/main" val="113662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Classes of Lever Systems </a:t>
            </a:r>
            <a:r>
              <a:rPr lang="en-US" sz="2800" dirty="0">
                <a:latin typeface="Times New Roman"/>
              </a:rPr>
              <a:t>(1 of 4)</a:t>
            </a:r>
          </a:p>
        </p:txBody>
      </p:sp>
      <p:sp>
        <p:nvSpPr>
          <p:cNvPr id="4" name="Content Placeholder 3"/>
          <p:cNvSpPr>
            <a:spLocks noGrp="1"/>
          </p:cNvSpPr>
          <p:nvPr>
            <p:ph sz="quarter" idx="13"/>
          </p:nvPr>
        </p:nvSpPr>
        <p:spPr>
          <a:xfrm>
            <a:off x="457581" y="1643126"/>
            <a:ext cx="8229600" cy="1331134"/>
          </a:xfrm>
        </p:spPr>
        <p:txBody>
          <a:bodyPr vert="horz" lIns="0" tIns="0" rIns="0" bIns="0" rtlCol="0">
            <a:spAutoFit/>
          </a:bodyPr>
          <a:lstStyle/>
          <a:p>
            <a:r>
              <a:rPr lang="en-US" altLang="en-US" dirty="0">
                <a:latin typeface="Arial"/>
              </a:rPr>
              <a:t>Three classes of levers are based on relative position of effort, fulcrum, load</a:t>
            </a:r>
          </a:p>
          <a:p>
            <a:r>
              <a:rPr lang="en-US" altLang="en-US" b="1" dirty="0">
                <a:latin typeface="Arial"/>
              </a:rPr>
              <a:t>First-class lever</a:t>
            </a:r>
          </a:p>
          <a:p>
            <a:pPr lvl="1"/>
            <a:r>
              <a:rPr lang="en-US" altLang="en-US" dirty="0">
                <a:latin typeface="Arial"/>
              </a:rPr>
              <a:t>Fulcrum is between load and effort</a:t>
            </a:r>
          </a:p>
          <a:p>
            <a:pPr lvl="1"/>
            <a:r>
              <a:rPr lang="en-US" altLang="en-US" dirty="0">
                <a:latin typeface="Arial"/>
              </a:rPr>
              <a:t>Example: seesaw, scissors</a:t>
            </a:r>
          </a:p>
        </p:txBody>
      </p:sp>
    </p:spTree>
    <p:extLst>
      <p:ext uri="{BB962C8B-B14F-4D97-AF65-F5344CB8AC3E}">
        <p14:creationId xmlns:p14="http://schemas.microsoft.com/office/powerpoint/2010/main" val="2461442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554"/>
            <a:ext cx="8229600"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Lever Systems </a:t>
            </a:r>
            <a:r>
              <a:rPr lang="en-US" sz="2800" b="1" kern="1200" dirty="0">
                <a:solidFill>
                  <a:srgbClr val="007FA3"/>
                </a:solidFill>
                <a:latin typeface="Times New Roman"/>
                <a:ea typeface="+mj-ea"/>
                <a:cs typeface="Times New Roman" panose="02020603050405020304" pitchFamily="18" charset="0"/>
              </a:rPr>
              <a:t>(1 of 6)</a:t>
            </a:r>
          </a:p>
        </p:txBody>
      </p:sp>
      <p:pic>
        <p:nvPicPr>
          <p:cNvPr id="15362" name="Picture 2" descr="This figure compares the three types of lever systems: first-class lever, second-class lever, and third-class lever.&#10;Part (a) shows a first-class lever. The arrangement of the elements is load-fulcrum-effort. For example, in a pair of scissors, the effort is located at one end (the handles which are squeezed); the fulcrum is in the middle (the hinge); and the load is at the other end (the blades that move in response to the effor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8097" y="1346608"/>
            <a:ext cx="2107807" cy="45182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10.3a </a:t>
            </a:r>
            <a:r>
              <a:rPr lang="en-US" dirty="0"/>
              <a:t>Lever systems.</a:t>
            </a:r>
          </a:p>
        </p:txBody>
      </p:sp>
    </p:spTree>
    <p:extLst>
      <p:ext uri="{BB962C8B-B14F-4D97-AF65-F5344CB8AC3E}">
        <p14:creationId xmlns:p14="http://schemas.microsoft.com/office/powerpoint/2010/main" val="3033803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60"/>
            <a:ext cx="8229600"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Lever Systems </a:t>
            </a:r>
            <a:r>
              <a:rPr lang="en-US" sz="2800" b="1" kern="1200" dirty="0">
                <a:solidFill>
                  <a:srgbClr val="007FA3"/>
                </a:solidFill>
                <a:latin typeface="Times New Roman"/>
                <a:ea typeface="+mj-ea"/>
                <a:cs typeface="Times New Roman" panose="02020603050405020304" pitchFamily="18" charset="0"/>
              </a:rPr>
              <a:t>(2 of 6)</a:t>
            </a:r>
          </a:p>
        </p:txBody>
      </p:sp>
      <p:pic>
        <p:nvPicPr>
          <p:cNvPr id="16386" name="Picture 2" descr="In the body, a first-class lever system raises your head off your chest. The posterior neck muscles provide the effort, the atlanto-occipital joint is the fulcrum, and the weight to be lifted is the facial skeleton."/>
          <p:cNvPicPr>
            <a:picLocks noChangeAspect="1" noChangeArrowheads="1"/>
          </p:cNvPicPr>
          <p:nvPr/>
        </p:nvPicPr>
        <p:blipFill rotWithShape="1">
          <a:blip r:embed="rId3">
            <a:extLst>
              <a:ext uri="{28A0092B-C50C-407E-A947-70E740481C1C}">
                <a14:useLocalDpi xmlns:a14="http://schemas.microsoft.com/office/drawing/2010/main" val="0"/>
              </a:ext>
            </a:extLst>
          </a:blip>
          <a:srcRect t="59631" b="2422"/>
          <a:stretch/>
        </p:blipFill>
        <p:spPr bwMode="auto">
          <a:xfrm>
            <a:off x="2990480" y="1492075"/>
            <a:ext cx="3163040" cy="42942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10.3a </a:t>
            </a:r>
            <a:r>
              <a:rPr lang="en-US" dirty="0"/>
              <a:t>Lever systems.</a:t>
            </a:r>
          </a:p>
        </p:txBody>
      </p:sp>
    </p:spTree>
    <p:extLst>
      <p:ext uri="{BB962C8B-B14F-4D97-AF65-F5344CB8AC3E}">
        <p14:creationId xmlns:p14="http://schemas.microsoft.com/office/powerpoint/2010/main" val="2903967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Classes of Lever Systems </a:t>
            </a:r>
            <a:r>
              <a:rPr lang="en-US" sz="2800" dirty="0">
                <a:latin typeface="Times New Roman"/>
              </a:rPr>
              <a:t>(2 of 4)</a:t>
            </a:r>
          </a:p>
        </p:txBody>
      </p:sp>
      <p:sp>
        <p:nvSpPr>
          <p:cNvPr id="4" name="Content Placeholder 3"/>
          <p:cNvSpPr>
            <a:spLocks noGrp="1"/>
          </p:cNvSpPr>
          <p:nvPr>
            <p:ph sz="quarter" idx="13"/>
          </p:nvPr>
        </p:nvSpPr>
        <p:spPr>
          <a:xfrm>
            <a:off x="457581" y="1643126"/>
            <a:ext cx="8229600" cy="892552"/>
          </a:xfrm>
        </p:spPr>
        <p:txBody>
          <a:bodyPr vert="horz" lIns="0" tIns="0" rIns="0" bIns="0" rtlCol="0">
            <a:spAutoFit/>
          </a:bodyPr>
          <a:lstStyle/>
          <a:p>
            <a:r>
              <a:rPr lang="en-US" altLang="en-US" b="1" dirty="0">
                <a:latin typeface="Arial"/>
              </a:rPr>
              <a:t>Second-class lever</a:t>
            </a:r>
          </a:p>
          <a:p>
            <a:pPr lvl="1"/>
            <a:r>
              <a:rPr lang="en-US" altLang="en-US" dirty="0">
                <a:latin typeface="Arial"/>
              </a:rPr>
              <a:t>Load is between fulcrum and effort</a:t>
            </a:r>
          </a:p>
          <a:p>
            <a:pPr lvl="1"/>
            <a:r>
              <a:rPr lang="en-US" altLang="en-US" dirty="0">
                <a:latin typeface="Arial"/>
              </a:rPr>
              <a:t>Example: wheelbarrow, standing on toes</a:t>
            </a:r>
          </a:p>
        </p:txBody>
      </p:sp>
    </p:spTree>
    <p:extLst>
      <p:ext uri="{BB962C8B-B14F-4D97-AF65-F5344CB8AC3E}">
        <p14:creationId xmlns:p14="http://schemas.microsoft.com/office/powerpoint/2010/main" val="1778145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60"/>
            <a:ext cx="8229600"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Lever Systems </a:t>
            </a:r>
            <a:r>
              <a:rPr lang="en-US" sz="2800" b="1" kern="1200" dirty="0">
                <a:solidFill>
                  <a:srgbClr val="007FA3"/>
                </a:solidFill>
                <a:latin typeface="Times New Roman"/>
                <a:ea typeface="+mj-ea"/>
                <a:cs typeface="Times New Roman" panose="02020603050405020304" pitchFamily="18" charset="0"/>
              </a:rPr>
              <a:t>(3 of 6)</a:t>
            </a:r>
          </a:p>
        </p:txBody>
      </p:sp>
      <p:pic>
        <p:nvPicPr>
          <p:cNvPr id="17410" name="Picture 2" descr="This figure compares the three types of lever systems: first-class lever, second-class lever, and third-class lever. Part (b) shows a second-class lever. The arrangement of the elements is fulcrum-load-effort. For example, with a wheelbarrow, the effort is located at one end (the handles); the fulcrum is at the other end (the wheel); and the load is the midd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2986" y="1337624"/>
            <a:ext cx="2118027" cy="45401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10.3b </a:t>
            </a:r>
            <a:r>
              <a:rPr lang="en-US" dirty="0"/>
              <a:t>Lever systems.</a:t>
            </a:r>
          </a:p>
        </p:txBody>
      </p:sp>
    </p:spTree>
    <p:extLst>
      <p:ext uri="{BB962C8B-B14F-4D97-AF65-F5344CB8AC3E}">
        <p14:creationId xmlns:p14="http://schemas.microsoft.com/office/powerpoint/2010/main" val="329069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60"/>
            <a:ext cx="8229600"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Lever Systems </a:t>
            </a:r>
            <a:r>
              <a:rPr lang="en-US" sz="2800" b="1" kern="1200" dirty="0">
                <a:solidFill>
                  <a:srgbClr val="007FA3"/>
                </a:solidFill>
                <a:latin typeface="Times New Roman"/>
                <a:ea typeface="+mj-ea"/>
                <a:cs typeface="Times New Roman" panose="02020603050405020304" pitchFamily="18" charset="0"/>
              </a:rPr>
              <a:t>(4 of 6)</a:t>
            </a:r>
          </a:p>
        </p:txBody>
      </p:sp>
      <p:pic>
        <p:nvPicPr>
          <p:cNvPr id="18434" name="Picture 2" descr="In the body, second-class leverage is exerted when standing on tiptoe-toe. The effort is exerted by the calf muscles pulling upward on the heel; the joints of the ball of the foot are the fulcrum; and the weight of the body is the load."/>
          <p:cNvPicPr>
            <a:picLocks noChangeAspect="1" noChangeArrowheads="1"/>
          </p:cNvPicPr>
          <p:nvPr/>
        </p:nvPicPr>
        <p:blipFill rotWithShape="1">
          <a:blip r:embed="rId3">
            <a:extLst>
              <a:ext uri="{28A0092B-C50C-407E-A947-70E740481C1C}">
                <a14:useLocalDpi xmlns:a14="http://schemas.microsoft.com/office/drawing/2010/main" val="0"/>
              </a:ext>
            </a:extLst>
          </a:blip>
          <a:srcRect t="60483" b="2249"/>
          <a:stretch/>
        </p:blipFill>
        <p:spPr bwMode="auto">
          <a:xfrm>
            <a:off x="3048000" y="1701175"/>
            <a:ext cx="3057144" cy="40900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10.3b </a:t>
            </a:r>
            <a:r>
              <a:rPr lang="en-US" dirty="0"/>
              <a:t>Lever systems.</a:t>
            </a:r>
          </a:p>
        </p:txBody>
      </p:sp>
    </p:spTree>
    <p:extLst>
      <p:ext uri="{BB962C8B-B14F-4D97-AF65-F5344CB8AC3E}">
        <p14:creationId xmlns:p14="http://schemas.microsoft.com/office/powerpoint/2010/main" val="146745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Classes of Lever Systems </a:t>
            </a:r>
            <a:r>
              <a:rPr lang="en-US" sz="2800" dirty="0">
                <a:latin typeface="Times New Roman"/>
              </a:rPr>
              <a:t>(3 of 4)</a:t>
            </a:r>
          </a:p>
        </p:txBody>
      </p:sp>
      <p:sp>
        <p:nvSpPr>
          <p:cNvPr id="4" name="Content Placeholder 3"/>
          <p:cNvSpPr>
            <a:spLocks noGrp="1"/>
          </p:cNvSpPr>
          <p:nvPr>
            <p:ph sz="quarter" idx="13"/>
          </p:nvPr>
        </p:nvSpPr>
        <p:spPr>
          <a:xfrm>
            <a:off x="457581" y="1643126"/>
            <a:ext cx="8229600" cy="892552"/>
          </a:xfrm>
        </p:spPr>
        <p:txBody>
          <a:bodyPr vert="horz" lIns="0" tIns="0" rIns="0" bIns="0" rtlCol="0">
            <a:spAutoFit/>
          </a:bodyPr>
          <a:lstStyle/>
          <a:p>
            <a:r>
              <a:rPr lang="en-US" altLang="en-US" b="1" dirty="0">
                <a:latin typeface="Arial"/>
              </a:rPr>
              <a:t>Third-class lever</a:t>
            </a:r>
          </a:p>
          <a:p>
            <a:pPr lvl="1"/>
            <a:r>
              <a:rPr lang="en-US" altLang="en-US" dirty="0">
                <a:latin typeface="Arial"/>
              </a:rPr>
              <a:t>Effort is applied between fulcrum and load</a:t>
            </a:r>
          </a:p>
          <a:p>
            <a:pPr lvl="1"/>
            <a:r>
              <a:rPr lang="en-US" altLang="en-US" dirty="0">
                <a:latin typeface="Arial"/>
              </a:rPr>
              <a:t>Example: tweezers, forceps, most skeletal muscles</a:t>
            </a:r>
          </a:p>
        </p:txBody>
      </p:sp>
    </p:spTree>
    <p:extLst>
      <p:ext uri="{BB962C8B-B14F-4D97-AF65-F5344CB8AC3E}">
        <p14:creationId xmlns:p14="http://schemas.microsoft.com/office/powerpoint/2010/main" val="385759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10.1  Muscle Actions and Interactions </a:t>
            </a:r>
            <a:endParaRPr lang="en-US" b="0" dirty="0">
              <a:latin typeface="Times New Roman"/>
            </a:endParaRPr>
          </a:p>
        </p:txBody>
      </p:sp>
      <p:sp>
        <p:nvSpPr>
          <p:cNvPr id="3" name="Content Placeholder 2"/>
          <p:cNvSpPr>
            <a:spLocks noGrp="1"/>
          </p:cNvSpPr>
          <p:nvPr>
            <p:ph sz="quarter" idx="13"/>
          </p:nvPr>
        </p:nvSpPr>
        <p:spPr>
          <a:xfrm>
            <a:off x="457581" y="1643126"/>
            <a:ext cx="8229600" cy="1977464"/>
          </a:xfrm>
        </p:spPr>
        <p:txBody>
          <a:bodyPr wrap="square">
            <a:spAutoFit/>
          </a:bodyPr>
          <a:lstStyle/>
          <a:p>
            <a:r>
              <a:rPr lang="en-US" altLang="en-US" dirty="0">
                <a:latin typeface="Arial"/>
              </a:rPr>
              <a:t>Muscle tissue consists of all contractile tissues</a:t>
            </a:r>
          </a:p>
          <a:p>
            <a:pPr lvl="1"/>
            <a:r>
              <a:rPr lang="en-US" altLang="en-US" dirty="0">
                <a:latin typeface="Arial"/>
              </a:rPr>
              <a:t>Skeletal, cardiac, smooth muscle</a:t>
            </a:r>
          </a:p>
          <a:p>
            <a:r>
              <a:rPr lang="en-US" altLang="en-US" dirty="0">
                <a:latin typeface="Arial"/>
              </a:rPr>
              <a:t>This chapter focuses on skeletal muscle and looks at:</a:t>
            </a:r>
          </a:p>
          <a:p>
            <a:pPr lvl="1"/>
            <a:r>
              <a:rPr lang="en-US" altLang="en-US" dirty="0">
                <a:latin typeface="Arial"/>
              </a:rPr>
              <a:t>How muscles interact to </a:t>
            </a:r>
            <a:r>
              <a:rPr lang="en-US" altLang="en-US" dirty="0">
                <a:latin typeface="Arial"/>
                <a:sym typeface="Wingdings" panose="05000000000000000000" pitchFamily="2" charset="2"/>
              </a:rPr>
              <a:t>bring about movement</a:t>
            </a:r>
          </a:p>
          <a:p>
            <a:pPr lvl="1"/>
            <a:r>
              <a:rPr lang="en-US" altLang="en-US" dirty="0">
                <a:latin typeface="Arial"/>
                <a:sym typeface="Wingdings" panose="05000000000000000000" pitchFamily="2" charset="2"/>
              </a:rPr>
              <a:t>Criteria for naming muscles</a:t>
            </a:r>
          </a:p>
          <a:p>
            <a:pPr lvl="1"/>
            <a:r>
              <a:rPr lang="en-US" altLang="en-US" dirty="0">
                <a:latin typeface="Arial"/>
                <a:sym typeface="Wingdings" panose="05000000000000000000" pitchFamily="2" charset="2"/>
              </a:rPr>
              <a:t>Principles of leverage</a:t>
            </a:r>
            <a:endParaRPr lang="en-US" altLang="en-US" dirty="0">
              <a:latin typeface="Arial"/>
            </a:endParaRPr>
          </a:p>
        </p:txBody>
      </p:sp>
    </p:spTree>
    <p:extLst>
      <p:ext uri="{BB962C8B-B14F-4D97-AF65-F5344CB8AC3E}">
        <p14:creationId xmlns:p14="http://schemas.microsoft.com/office/powerpoint/2010/main" val="2286920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60"/>
            <a:ext cx="8229600"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Lever Systems </a:t>
            </a:r>
            <a:r>
              <a:rPr lang="en-US" sz="2800" b="1" kern="1200" dirty="0">
                <a:solidFill>
                  <a:srgbClr val="007FA3"/>
                </a:solidFill>
                <a:latin typeface="Times New Roman"/>
                <a:ea typeface="+mj-ea"/>
                <a:cs typeface="Times New Roman" panose="02020603050405020304" pitchFamily="18" charset="0"/>
              </a:rPr>
              <a:t>(5 of 6)</a:t>
            </a:r>
          </a:p>
        </p:txBody>
      </p:sp>
      <p:pic>
        <p:nvPicPr>
          <p:cNvPr id="19458" name="Picture 2" descr="This figure compares the three types of lever systems: first-class lever, second-class lever, and third-class lever.&#10;Part (c) shows a third-class lever. The arrangement of the elements is load-effort-fulcrum. For example with tweezers or forceps, the fulcrum is at one end (the end that is pinched); the load is at the other end (the object being pinched); and the effort is in the midd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953" y="1347179"/>
            <a:ext cx="2110091" cy="45119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10.3c </a:t>
            </a:r>
            <a:r>
              <a:rPr lang="en-US" dirty="0"/>
              <a:t>Lever systems.</a:t>
            </a:r>
          </a:p>
        </p:txBody>
      </p:sp>
    </p:spTree>
    <p:extLst>
      <p:ext uri="{BB962C8B-B14F-4D97-AF65-F5344CB8AC3E}">
        <p14:creationId xmlns:p14="http://schemas.microsoft.com/office/powerpoint/2010/main" val="3300336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60"/>
            <a:ext cx="8229600"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Lever Systems </a:t>
            </a:r>
            <a:r>
              <a:rPr lang="en-US" sz="2800" b="1" kern="1200" dirty="0">
                <a:solidFill>
                  <a:srgbClr val="007FA3"/>
                </a:solidFill>
                <a:latin typeface="Times New Roman"/>
                <a:ea typeface="+mj-ea"/>
                <a:cs typeface="Times New Roman" panose="02020603050405020304" pitchFamily="18" charset="0"/>
              </a:rPr>
              <a:t>(6 of 6)</a:t>
            </a:r>
          </a:p>
        </p:txBody>
      </p:sp>
      <p:pic>
        <p:nvPicPr>
          <p:cNvPr id="20482" name="Picture 2" descr="In the body, flexing the forearm by the biceps brachii muscle exemplifies third-class leverage. The effort is exerted on the proximal radius of the forearm, the fulcrum is the elbow joint, and the load is the hand and distal end of the forearm."/>
          <p:cNvPicPr>
            <a:picLocks noChangeAspect="1" noChangeArrowheads="1"/>
          </p:cNvPicPr>
          <p:nvPr/>
        </p:nvPicPr>
        <p:blipFill rotWithShape="1">
          <a:blip r:embed="rId3">
            <a:extLst>
              <a:ext uri="{28A0092B-C50C-407E-A947-70E740481C1C}">
                <a14:useLocalDpi xmlns:a14="http://schemas.microsoft.com/office/drawing/2010/main" val="0"/>
              </a:ext>
            </a:extLst>
          </a:blip>
          <a:srcRect t="64726" b="2964"/>
          <a:stretch/>
        </p:blipFill>
        <p:spPr bwMode="auto">
          <a:xfrm>
            <a:off x="2678406" y="1441187"/>
            <a:ext cx="3787188" cy="43926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US" b="1" dirty="0">
                <a:solidFill>
                  <a:srgbClr val="007FA3"/>
                </a:solidFill>
              </a:rPr>
              <a:t>Figure 10.3c </a:t>
            </a:r>
            <a:r>
              <a:rPr lang="en-US" dirty="0"/>
              <a:t>Lever systems.</a:t>
            </a:r>
          </a:p>
        </p:txBody>
      </p:sp>
    </p:spTree>
    <p:extLst>
      <p:ext uri="{BB962C8B-B14F-4D97-AF65-F5344CB8AC3E}">
        <p14:creationId xmlns:p14="http://schemas.microsoft.com/office/powerpoint/2010/main" val="705336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Classes of Lever Systems </a:t>
            </a:r>
            <a:r>
              <a:rPr lang="en-US" sz="2800" dirty="0">
                <a:latin typeface="Times New Roman"/>
              </a:rPr>
              <a:t>(4 of 4)</a:t>
            </a:r>
          </a:p>
        </p:txBody>
      </p:sp>
      <p:sp>
        <p:nvSpPr>
          <p:cNvPr id="4" name="Content Placeholder 3"/>
          <p:cNvSpPr>
            <a:spLocks noGrp="1"/>
          </p:cNvSpPr>
          <p:nvPr>
            <p:ph sz="quarter" idx="13"/>
          </p:nvPr>
        </p:nvSpPr>
        <p:spPr>
          <a:xfrm>
            <a:off x="457581" y="1643126"/>
            <a:ext cx="8229600" cy="1708160"/>
          </a:xfrm>
        </p:spPr>
        <p:txBody>
          <a:bodyPr vert="horz" lIns="0" tIns="0" rIns="0" bIns="0" rtlCol="0">
            <a:spAutoFit/>
          </a:bodyPr>
          <a:lstStyle/>
          <a:p>
            <a:r>
              <a:rPr lang="en-US" altLang="en-US" dirty="0">
                <a:latin typeface="Arial"/>
              </a:rPr>
              <a:t>Summary of lever systems:</a:t>
            </a:r>
          </a:p>
          <a:p>
            <a:pPr lvl="1"/>
            <a:r>
              <a:rPr lang="en-US" altLang="en-US" dirty="0">
                <a:latin typeface="Arial"/>
              </a:rPr>
              <a:t>In mechanical disadvantage (</a:t>
            </a:r>
            <a:r>
              <a:rPr lang="en-US" altLang="en-US" i="1" dirty="0">
                <a:latin typeface="Arial"/>
              </a:rPr>
              <a:t>speed</a:t>
            </a:r>
            <a:r>
              <a:rPr lang="en-US" altLang="en-US" dirty="0">
                <a:latin typeface="Arial"/>
              </a:rPr>
              <a:t> </a:t>
            </a:r>
            <a:r>
              <a:rPr lang="en-US" altLang="en-US" i="1" dirty="0">
                <a:latin typeface="Arial"/>
              </a:rPr>
              <a:t>levers</a:t>
            </a:r>
            <a:r>
              <a:rPr lang="en-US" altLang="en-US" dirty="0">
                <a:latin typeface="Arial"/>
              </a:rPr>
              <a:t>) force is lost, but speed and range of movement are gained</a:t>
            </a:r>
          </a:p>
          <a:p>
            <a:pPr lvl="1"/>
            <a:r>
              <a:rPr lang="en-US" dirty="0">
                <a:latin typeface="Arial"/>
              </a:rPr>
              <a:t>Systems operating under mechanical</a:t>
            </a:r>
            <a:r>
              <a:rPr lang="en-US" altLang="en-US" dirty="0">
                <a:latin typeface="Arial"/>
              </a:rPr>
              <a:t> advantage (</a:t>
            </a:r>
            <a:r>
              <a:rPr lang="en-US" altLang="en-US" i="1" dirty="0">
                <a:latin typeface="Arial"/>
              </a:rPr>
              <a:t>power</a:t>
            </a:r>
            <a:r>
              <a:rPr lang="en-US" altLang="en-US" dirty="0">
                <a:latin typeface="Arial"/>
              </a:rPr>
              <a:t> </a:t>
            </a:r>
            <a:r>
              <a:rPr lang="en-US" altLang="en-US" i="1" dirty="0">
                <a:latin typeface="Arial"/>
              </a:rPr>
              <a:t>levers</a:t>
            </a:r>
            <a:r>
              <a:rPr lang="en-US" altLang="en-US" dirty="0">
                <a:latin typeface="Arial"/>
              </a:rPr>
              <a:t>) are slower, but more stable</a:t>
            </a:r>
          </a:p>
          <a:p>
            <a:pPr lvl="2"/>
            <a:r>
              <a:rPr lang="en-US" altLang="en-US" dirty="0">
                <a:latin typeface="Arial"/>
              </a:rPr>
              <a:t>Used where strength is a priority</a:t>
            </a:r>
          </a:p>
        </p:txBody>
      </p:sp>
    </p:spTree>
    <p:extLst>
      <p:ext uri="{BB962C8B-B14F-4D97-AF65-F5344CB8AC3E}">
        <p14:creationId xmlns:p14="http://schemas.microsoft.com/office/powerpoint/2010/main" val="296537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61852"/>
            <a:ext cx="8534400" cy="954107"/>
          </a:xfrm>
        </p:spPr>
        <p:txBody>
          <a:bodyPr vert="horz" wrap="square" lIns="0" tIns="0" rIns="0" bIns="0" rtlCol="0" anchor="b">
            <a:spAutoFit/>
          </a:bodyPr>
          <a:lstStyle/>
          <a:p>
            <a:pPr indent="-746125"/>
            <a:r>
              <a:rPr lang="en-US" dirty="0">
                <a:latin typeface="Times New Roman"/>
              </a:rPr>
              <a:t>10.5  Major Skeletal Muscles of the Body </a:t>
            </a:r>
            <a:br>
              <a:rPr lang="en-US" dirty="0">
                <a:latin typeface="Times New Roman"/>
              </a:rPr>
            </a:br>
            <a:r>
              <a:rPr lang="en-US" sz="2800" dirty="0">
                <a:latin typeface="Times New Roman"/>
              </a:rPr>
              <a:t>(1 of 2)</a:t>
            </a:r>
          </a:p>
        </p:txBody>
      </p:sp>
      <p:sp>
        <p:nvSpPr>
          <p:cNvPr id="4" name="Content Placeholder 3"/>
          <p:cNvSpPr>
            <a:spLocks noGrp="1"/>
          </p:cNvSpPr>
          <p:nvPr>
            <p:ph sz="quarter" idx="13"/>
          </p:nvPr>
        </p:nvSpPr>
        <p:spPr>
          <a:xfrm>
            <a:off x="457581" y="1643126"/>
            <a:ext cx="8229600" cy="1977464"/>
          </a:xfrm>
        </p:spPr>
        <p:txBody>
          <a:bodyPr vert="horz" lIns="0" tIns="0" rIns="0" bIns="0" rtlCol="0">
            <a:spAutoFit/>
          </a:bodyPr>
          <a:lstStyle/>
          <a:p>
            <a:r>
              <a:rPr lang="en-US" altLang="en-US" dirty="0">
                <a:latin typeface="Arial"/>
              </a:rPr>
              <a:t>&gt; 600 muscles; grouped by function and location</a:t>
            </a:r>
          </a:p>
          <a:p>
            <a:r>
              <a:rPr lang="en-US" altLang="en-US" dirty="0">
                <a:latin typeface="Arial"/>
              </a:rPr>
              <a:t>Muscle tables include following information:</a:t>
            </a:r>
          </a:p>
          <a:p>
            <a:pPr lvl="1"/>
            <a:r>
              <a:rPr lang="en-US" altLang="en-US" dirty="0">
                <a:latin typeface="Arial"/>
              </a:rPr>
              <a:t>Description, which includes location relative to other muscles</a:t>
            </a:r>
          </a:p>
          <a:p>
            <a:pPr lvl="1"/>
            <a:r>
              <a:rPr lang="en-US" altLang="en-US" dirty="0">
                <a:latin typeface="Arial"/>
              </a:rPr>
              <a:t>Origin and insertion: usually a joint between origin and insertion </a:t>
            </a:r>
          </a:p>
          <a:p>
            <a:pPr lvl="1"/>
            <a:r>
              <a:rPr lang="en-US" altLang="en-US" dirty="0">
                <a:latin typeface="Arial"/>
              </a:rPr>
              <a:t>Actions: movement that contraction causes</a:t>
            </a:r>
          </a:p>
          <a:p>
            <a:pPr lvl="1"/>
            <a:r>
              <a:rPr lang="en-US" altLang="en-US" dirty="0">
                <a:latin typeface="Arial"/>
              </a:rPr>
              <a:t>Innervation: name of major nerve that supplies muscle</a:t>
            </a:r>
          </a:p>
        </p:txBody>
      </p:sp>
    </p:spTree>
    <p:extLst>
      <p:ext uri="{BB962C8B-B14F-4D97-AF65-F5344CB8AC3E}">
        <p14:creationId xmlns:p14="http://schemas.microsoft.com/office/powerpoint/2010/main" val="1850335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61852"/>
            <a:ext cx="8602394" cy="954107"/>
          </a:xfrm>
        </p:spPr>
        <p:txBody>
          <a:bodyPr vert="horz" wrap="square" lIns="0" tIns="0" rIns="0" bIns="0" rtlCol="0" anchor="b">
            <a:spAutoFit/>
          </a:bodyPr>
          <a:lstStyle/>
          <a:p>
            <a:pPr indent="-746125"/>
            <a:r>
              <a:rPr lang="en-US" dirty="0">
                <a:latin typeface="Times New Roman"/>
              </a:rPr>
              <a:t>10.5  Major Skeletal Muscles of the Body </a:t>
            </a:r>
            <a:br>
              <a:rPr lang="en-US" dirty="0">
                <a:latin typeface="Times New Roman"/>
              </a:rPr>
            </a:br>
            <a:r>
              <a:rPr lang="en-US" sz="2800" dirty="0">
                <a:latin typeface="Times New Roman"/>
              </a:rPr>
              <a:t>(2 of 2)</a:t>
            </a:r>
          </a:p>
        </p:txBody>
      </p:sp>
      <p:sp>
        <p:nvSpPr>
          <p:cNvPr id="4" name="Content Placeholder 3"/>
          <p:cNvSpPr>
            <a:spLocks noGrp="1"/>
          </p:cNvSpPr>
          <p:nvPr>
            <p:ph sz="quarter" idx="13"/>
          </p:nvPr>
        </p:nvSpPr>
        <p:spPr>
          <a:xfrm>
            <a:off x="457581" y="1643126"/>
            <a:ext cx="8229600" cy="2185214"/>
          </a:xfrm>
        </p:spPr>
        <p:txBody>
          <a:bodyPr vert="horz" lIns="0" tIns="0" rIns="0" bIns="0" rtlCol="0">
            <a:spAutoFit/>
          </a:bodyPr>
          <a:lstStyle/>
          <a:p>
            <a:r>
              <a:rPr lang="en-US" altLang="en-US" dirty="0">
                <a:latin typeface="Arial"/>
              </a:rPr>
              <a:t>Tips for learning muscles:</a:t>
            </a:r>
          </a:p>
          <a:p>
            <a:pPr lvl="1"/>
            <a:r>
              <a:rPr lang="en-US" altLang="en-US" dirty="0">
                <a:latin typeface="Arial"/>
              </a:rPr>
              <a:t>Be aware of information learned from the muscle</a:t>
            </a:r>
            <a:r>
              <a:rPr lang="en-US" altLang="ja-JP" dirty="0">
                <a:latin typeface="Arial"/>
              </a:rPr>
              <a:t>’s name</a:t>
            </a:r>
          </a:p>
          <a:p>
            <a:pPr lvl="1"/>
            <a:r>
              <a:rPr lang="en-US" altLang="en-US" dirty="0">
                <a:latin typeface="Arial"/>
              </a:rPr>
              <a:t>Read description in table, and identify muscle on figure</a:t>
            </a:r>
          </a:p>
          <a:p>
            <a:pPr lvl="2"/>
            <a:r>
              <a:rPr lang="en-US" altLang="en-US" dirty="0">
                <a:latin typeface="Arial"/>
              </a:rPr>
              <a:t>Helps to relate location and description</a:t>
            </a:r>
          </a:p>
          <a:p>
            <a:pPr lvl="1"/>
            <a:r>
              <a:rPr lang="en-US" altLang="en-US" dirty="0">
                <a:latin typeface="Arial"/>
              </a:rPr>
              <a:t>Relate muscle</a:t>
            </a:r>
            <a:r>
              <a:rPr lang="en-US" altLang="ja-JP" dirty="0">
                <a:latin typeface="Arial"/>
              </a:rPr>
              <a:t>’s location and attachments to its actions</a:t>
            </a:r>
          </a:p>
          <a:p>
            <a:pPr lvl="1"/>
            <a:r>
              <a:rPr lang="en-US" altLang="en-US" dirty="0">
                <a:latin typeface="Arial"/>
              </a:rPr>
              <a:t>Act out movements on yourself</a:t>
            </a:r>
          </a:p>
          <a:p>
            <a:pPr lvl="2"/>
            <a:r>
              <a:rPr lang="en-US" altLang="en-US" dirty="0">
                <a:latin typeface="Arial"/>
              </a:rPr>
              <a:t>Feel for muscles contracting beneath skin</a:t>
            </a:r>
          </a:p>
        </p:txBody>
      </p:sp>
    </p:spTree>
    <p:extLst>
      <p:ext uri="{BB962C8B-B14F-4D97-AF65-F5344CB8AC3E}">
        <p14:creationId xmlns:p14="http://schemas.microsoft.com/office/powerpoint/2010/main" val="3699158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Superficial Muscles of the Body: Anterior View</a:t>
            </a:r>
            <a:endParaRPr lang="en-US" sz="3400" b="1" kern="1200" dirty="0">
              <a:solidFill>
                <a:srgbClr val="007FA3"/>
              </a:solidFill>
              <a:latin typeface="Times New Roman"/>
              <a:ea typeface="+mj-ea"/>
              <a:cs typeface="Times New Roman" panose="02020603050405020304" pitchFamily="18" charset="0"/>
            </a:endParaRPr>
          </a:p>
        </p:txBody>
      </p:sp>
      <p:pic>
        <p:nvPicPr>
          <p:cNvPr id="21506" name="Picture 2" descr="This figure is an anterior view of a diagram in anatomical position showing major superficial muscles of the body.  Abdominal surface has been partially dissected on right side of illustration to show somewhat deeper muscles.  Labeled are major muscles of the Head, Facial, Neck, Thorax, Abdomen, Thigh, Leg, Pelvis, Forearm, Arm and Should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49"/>
          <a:stretch/>
        </p:blipFill>
        <p:spPr bwMode="auto">
          <a:xfrm>
            <a:off x="2911397" y="1357702"/>
            <a:ext cx="3319618" cy="45203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10.4 </a:t>
            </a:r>
            <a:r>
              <a:rPr lang="en-IN" dirty="0"/>
              <a:t>Superficial muscles of the body: Anterior view.</a:t>
            </a:r>
            <a:endParaRPr lang="en-US" dirty="0"/>
          </a:p>
        </p:txBody>
      </p:sp>
    </p:spTree>
    <p:extLst>
      <p:ext uri="{BB962C8B-B14F-4D97-AF65-F5344CB8AC3E}">
        <p14:creationId xmlns:p14="http://schemas.microsoft.com/office/powerpoint/2010/main" val="1546786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Superficial Muscles of the Body: Posterior View</a:t>
            </a:r>
            <a:endParaRPr lang="en-US" sz="3400" b="1" kern="1200" dirty="0">
              <a:solidFill>
                <a:srgbClr val="007FA3"/>
              </a:solidFill>
              <a:latin typeface="Times New Roman"/>
              <a:ea typeface="+mj-ea"/>
              <a:cs typeface="Times New Roman" panose="02020603050405020304" pitchFamily="18" charset="0"/>
            </a:endParaRPr>
          </a:p>
        </p:txBody>
      </p:sp>
      <p:pic>
        <p:nvPicPr>
          <p:cNvPr id="22530" name="Picture 2" descr="This figure is an posterior view of a diagram in anatomical position showing major superficial muscles of the body.  Trapezius removed on left side to illustrate deeper muscles.  Labeled are major muscles of the Neck, Shoulder, Hip  Thigh, Leg, Forearm and Arm."/>
          <p:cNvPicPr>
            <a:picLocks noChangeAspect="1" noChangeArrowheads="1"/>
          </p:cNvPicPr>
          <p:nvPr/>
        </p:nvPicPr>
        <p:blipFill rotWithShape="1">
          <a:blip r:embed="rId3">
            <a:extLst>
              <a:ext uri="{28A0092B-C50C-407E-A947-70E740481C1C}">
                <a14:useLocalDpi xmlns:a14="http://schemas.microsoft.com/office/drawing/2010/main" val="0"/>
              </a:ext>
            </a:extLst>
          </a:blip>
          <a:srcRect b="2877"/>
          <a:stretch/>
        </p:blipFill>
        <p:spPr bwMode="auto">
          <a:xfrm>
            <a:off x="2911236" y="1447800"/>
            <a:ext cx="3321529" cy="43910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10.5 </a:t>
            </a:r>
            <a:r>
              <a:rPr lang="en-IN" dirty="0"/>
              <a:t>Superficial muscles of the body: Posterior view.</a:t>
            </a:r>
            <a:endParaRPr lang="en-US" dirty="0"/>
          </a:p>
        </p:txBody>
      </p:sp>
    </p:spTree>
    <p:extLst>
      <p:ext uri="{BB962C8B-B14F-4D97-AF65-F5344CB8AC3E}">
        <p14:creationId xmlns:p14="http://schemas.microsoft.com/office/powerpoint/2010/main" val="3721661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65586"/>
            <a:ext cx="8229600" cy="1046440"/>
          </a:xfrm>
        </p:spPr>
        <p:txBody>
          <a:bodyPr vert="horz" lIns="0" tIns="0" rIns="0" bIns="0" rtlCol="0" anchor="b">
            <a:spAutoFit/>
          </a:bodyPr>
          <a:lstStyle/>
          <a:p>
            <a:pPr indent="-746125"/>
            <a:r>
              <a:rPr lang="en-US" altLang="en-US" dirty="0">
                <a:latin typeface="Times New Roman"/>
              </a:rPr>
              <a:t>Table 10.1: </a:t>
            </a:r>
            <a:r>
              <a:rPr lang="en-US" dirty="0">
                <a:latin typeface="Times New Roman"/>
              </a:rPr>
              <a:t>Muscles of the Head, Part 1: Facial Expression</a:t>
            </a:r>
            <a:endParaRPr lang="en-US" b="0" dirty="0">
              <a:latin typeface="Times New Roman"/>
            </a:endParaRPr>
          </a:p>
        </p:txBody>
      </p:sp>
      <p:sp>
        <p:nvSpPr>
          <p:cNvPr id="4" name="Content Placeholder 3"/>
          <p:cNvSpPr>
            <a:spLocks noGrp="1"/>
          </p:cNvSpPr>
          <p:nvPr>
            <p:ph sz="quarter" idx="13"/>
          </p:nvPr>
        </p:nvSpPr>
        <p:spPr>
          <a:xfrm>
            <a:off x="457581" y="1643126"/>
            <a:ext cx="8229600" cy="2208297"/>
          </a:xfrm>
        </p:spPr>
        <p:txBody>
          <a:bodyPr vert="horz" lIns="0" tIns="0" rIns="0" bIns="0" rtlCol="0">
            <a:spAutoFit/>
          </a:bodyPr>
          <a:lstStyle/>
          <a:p>
            <a:r>
              <a:rPr lang="en-US" altLang="en-US" dirty="0">
                <a:latin typeface="Arial"/>
              </a:rPr>
              <a:t>Facial expression muscles are different because they insert into skin, not bone</a:t>
            </a:r>
          </a:p>
          <a:p>
            <a:r>
              <a:rPr lang="en-US" altLang="en-US" dirty="0">
                <a:latin typeface="Arial"/>
              </a:rPr>
              <a:t>Important in nonverbal communication</a:t>
            </a:r>
          </a:p>
          <a:p>
            <a:r>
              <a:rPr lang="en-US" altLang="en-US" dirty="0">
                <a:latin typeface="Arial"/>
              </a:rPr>
              <a:t>All innervated by cranial nerve VII (facial nerve)</a:t>
            </a:r>
          </a:p>
          <a:p>
            <a:r>
              <a:rPr lang="en-US" altLang="en-US" dirty="0">
                <a:latin typeface="Arial"/>
              </a:rPr>
              <a:t>Facial expression muscles consist of two groups:</a:t>
            </a:r>
          </a:p>
          <a:p>
            <a:pPr lvl="1"/>
            <a:r>
              <a:rPr lang="en-US" altLang="en-US" b="1" dirty="0">
                <a:latin typeface="Arial"/>
              </a:rPr>
              <a:t>Muscles of the scalp</a:t>
            </a:r>
          </a:p>
          <a:p>
            <a:pPr lvl="1"/>
            <a:r>
              <a:rPr lang="en-US" altLang="en-US" b="1" dirty="0">
                <a:latin typeface="Arial"/>
              </a:rPr>
              <a:t>Muscles of the face</a:t>
            </a:r>
          </a:p>
        </p:txBody>
      </p:sp>
    </p:spTree>
    <p:extLst>
      <p:ext uri="{BB962C8B-B14F-4D97-AF65-F5344CB8AC3E}">
        <p14:creationId xmlns:p14="http://schemas.microsoft.com/office/powerpoint/2010/main" val="3584002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10.1-1 Muscles of the Head, Part I: Facial Expression</a:t>
            </a:r>
            <a:endParaRPr lang="en-US" sz="3400" b="1" kern="1200" dirty="0">
              <a:solidFill>
                <a:srgbClr val="007FA3"/>
              </a:solidFill>
              <a:latin typeface="Times New Roman"/>
              <a:ea typeface="+mj-ea"/>
              <a:cs typeface="Times New Roman" panose="02020603050405020304" pitchFamily="18" charset="0"/>
            </a:endParaRPr>
          </a:p>
        </p:txBody>
      </p:sp>
      <p:sp>
        <p:nvSpPr>
          <p:cNvPr id="8" name="Content Placeholder 7"/>
          <p:cNvSpPr>
            <a:spLocks noGrp="1"/>
          </p:cNvSpPr>
          <p:nvPr>
            <p:ph sz="quarter" idx="14"/>
          </p:nvPr>
        </p:nvSpPr>
        <p:spPr>
          <a:xfrm>
            <a:off x="457200" y="5943600"/>
            <a:ext cx="8686800" cy="304800"/>
          </a:xfrm>
        </p:spPr>
        <p:txBody>
          <a:bodyPr/>
          <a:lstStyle/>
          <a:p>
            <a:r>
              <a:rPr lang="en-IN" b="1" dirty="0">
                <a:solidFill>
                  <a:srgbClr val="007FA3"/>
                </a:solidFill>
              </a:rPr>
              <a:t>Table 10.1-1 </a:t>
            </a:r>
            <a:r>
              <a:rPr lang="en-IN" dirty="0"/>
              <a:t>Muscles of the Head, Part I: Facial Expression</a:t>
            </a:r>
            <a:endParaRPr lang="en-US" dirty="0"/>
          </a:p>
        </p:txBody>
      </p:sp>
      <p:pic>
        <p:nvPicPr>
          <p:cNvPr id="4" name="Picture 3" descr="Table 10.1: Muscles of the Head, Part I: Facial Expression (Figures 10.6 and 10.7).&#10;The muscles that promote facial expression lie in the scalp and face just deep to the skin. They are thin and variable in shape and strength, and adjacent muscles tend to be fused. They are unusual muscles in that they insert into skin (or other muscles), not bones. &#10;In the scalp, the main muscle is the epicranius, which has distinct anterior and posterior parts. Muscles clothing the facial bones lift the eyebrows, flare the nostrils, open and close the eyes and mouth, and provide one of the best tools for influencing others — the smile (Figure 10.7). The tremendous importance of facial muscles in nonverbal communication becomes especially clear when they are paralyzed, as in some stroke victims and in the expressionless “mask” of patients with Parkinson’s disease. &#10;Cranial nerve VII, the facial nerve, innervates all muscles listed in this table (see Table 13.2). &#10;Chapter 15 describes the external muscles of the eyes, which direct the eyeballs, and the levator palpebrae superioris muscles, which raise the eyelids.&#10;Table with 3 rows and 5 columns. &#10;Column headers from left to right are Muscle, Description, Origin (O) and Insertion (I), Action and Nerve Supply.  Data from the table is as follows:&#10;Row 1: Merged header cell spanning across all five columns labelled: Muscles of the Scalp.&#10;Row 2: Muscle: Epicranius (occipitofrontalis) (ep”ĭ-kra’ne-us; ok-sip”ĭ -to-fron-ta’lis) (epi = over; cran = skull); Description: Two-part muscle consisting of the frontal and occipital bellies connected by the epicranial aponeurosis. The alternate actions of these two muscles pull scalp forward and backward.&#10;New line in same row, Bullet 1 of 2: Muscle: Frontal belly (fron’tal) (front = forehead); Description: Covers forehead and dome of skull; no bony attachments; Origin (O) and Insertion (I): O—epicranial aponeurosis, I—skin of eyebrows and root of nose; Action: With aponeurosis fixed, raises the eyebrows (as in surprise). Wrinkles forehead skin horizontally; Nerve Supply: Facial nerve (cranial VII).&#10;New line in same row, Bullet 2 of 2: Muscle: Occipital belly (ok-sip’ĭ-tal) (occipito = base of skull); Description: Overlies posterior occiput; by pulling on the epicranial aponeurosis, fixes origin of frontal belly; Origin (O) and Insertion (I): O—occipital and temporal bones, I—epicranial aponeurosis; Action: Fixes aponeurosis and pulls scalp posteriorly; Nerve Supply: Facial nerve."/>
          <p:cNvPicPr>
            <a:picLocks noChangeAspect="1"/>
          </p:cNvPicPr>
          <p:nvPr/>
        </p:nvPicPr>
        <p:blipFill rotWithShape="1">
          <a:blip r:embed="rId3">
            <a:extLst>
              <a:ext uri="{28A0092B-C50C-407E-A947-70E740481C1C}">
                <a14:useLocalDpi xmlns:a14="http://schemas.microsoft.com/office/drawing/2010/main" val="0"/>
              </a:ext>
            </a:extLst>
          </a:blip>
          <a:srcRect b="56606"/>
          <a:stretch/>
        </p:blipFill>
        <p:spPr>
          <a:xfrm>
            <a:off x="1168791" y="1719766"/>
            <a:ext cx="6806416" cy="3816461"/>
          </a:xfrm>
          <a:prstGeom prst="rect">
            <a:avLst/>
          </a:prstGeom>
        </p:spPr>
      </p:pic>
    </p:spTree>
    <p:extLst>
      <p:ext uri="{BB962C8B-B14F-4D97-AF65-F5344CB8AC3E}">
        <p14:creationId xmlns:p14="http://schemas.microsoft.com/office/powerpoint/2010/main" val="2631532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10.1-2 Muscles of the Head, Part I: Facial Expression</a:t>
            </a:r>
            <a:endParaRPr lang="en-US" sz="3400" b="1" kern="1200" dirty="0">
              <a:solidFill>
                <a:srgbClr val="007FA3"/>
              </a:solidFill>
              <a:latin typeface="Times New Roman"/>
              <a:ea typeface="+mj-ea"/>
              <a:cs typeface="Times New Roman" panose="02020603050405020304" pitchFamily="18" charset="0"/>
            </a:endParaRPr>
          </a:p>
        </p:txBody>
      </p:sp>
      <p:pic>
        <p:nvPicPr>
          <p:cNvPr id="24578" name="Picture 2" descr=" Table 10.1: Muscles of the Head, Part I: Facial Expression (Figures 10.6 and 10.7).&#10;The muscles that promote facial expression lie in the scalp and face just deep to the skin. They are thin and variable in shape and strength, and adjacent muscles tend to be fused. They are unusual muscles in that they insert into skin (or other muscles), not bones. &#10;In the scalp, the main muscle is the epicranius, which has distinct anterior and posterior parts. Muscles clothing the facial bones lift the eyebrows, flare the nostrils, open and close the eyes and mouth, and provide one of the best tools for influencing others — the smile (Figure 10.7). The tremendous importance of facial muscles in nonverbal communication becomes especially clear when they are paralyzed, as in some stroke victims and in the expressionless “mask” of patients with Parkinson’s disease. &#10;Cranial nerve VII, the facial nerve, innervates all muscles listed in this table (see Table 13.2). &#10;Chapter 15 describes the external muscles of the eyes, which direct the eyeballs, and the levator palpebrae superioris muscles, which raise the eyelids.&#10;Table with 6 rows and 5 columns. &#10;Column headers from left to right are Muscle, Description, Origin (O) and Insertion (I), Action and Nerve Supply.  Data from the table is as follows:&#10;Row 1: Merged header cell spanning across all five columns labelled: Muscles of the Face.&#10;Row 2: Muscle: Corrugator supercilii (kor’ah-ga-ter soo”per-sĭ‘le-i) (corrugo = wrinkle; supercilium = eyebrow); Description: Small muscle; acts with orbicularis oculi; Origin (O) and Insertion (I): O—arch of frontal bone above nasal bone, I—skin of eyebrow; Action: Pulls eyebrows medially and inferiorly; wrinkles skin of forehead vertically (as in frowning); Nerve Supply: Facial nerve.&#10;Row 3: Muscle: Orbicularis oculi (or-bik’ular-is ok’u-li) (orb = circular; ocul = eye); Description: Thin, flat sphincter muscle of eyelid; surrounds rim of the orbit; Origin (O) and Insertion (I): O—frontal and maxillary bones and ligaments around orbit, I—tissue of eyelid; Action: Closes eye; produces blinking and squinting; pulls eyebrows inferiorly; Nerve Supply: Facial nerve (cranial VII).&#10;Row 4: Muscle: Zygomaticus—major and minor (zi-go-mat’ĭ-kus) (zygomatic = cheekbone); Description: Muscle pair extending diagonally from cheekbone to corner of mouth; Origin (O) and Insertion (I): O—zygomatic bone I—skin and muscle at corner of mouth; Action: Raises lateral corners of mouth (smiling muscle); Nerve Supply: Facial nerve.&#10;Row 5: Muscle: Risorius (ri-zor’e-us) (risor = laughter); Description: Slender muscle inferior and lateral to zygomaticus; Origin (O) and Insertion (I): O—lateral fascia associated with masseter muscle, I—skin at angle of mouth; Action: Pulls corner of lip laterally; tenses lips; synergist of zygomaticus; Nerve Supply: Facial ner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098" y="1524801"/>
            <a:ext cx="6405095" cy="42620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943600"/>
            <a:ext cx="8686800" cy="246221"/>
          </a:xfrm>
        </p:spPr>
        <p:txBody>
          <a:bodyPr>
            <a:spAutoFit/>
          </a:bodyPr>
          <a:lstStyle/>
          <a:p>
            <a:r>
              <a:rPr lang="en-IN" b="1" dirty="0">
                <a:solidFill>
                  <a:srgbClr val="007FA3"/>
                </a:solidFill>
              </a:rPr>
              <a:t>Table 10.1-2 </a:t>
            </a:r>
            <a:r>
              <a:rPr lang="en-IN" dirty="0"/>
              <a:t>Muscles of the Head, Part I: Facial Expression </a:t>
            </a:r>
            <a:r>
              <a:rPr lang="en-IN" i="1" dirty="0"/>
              <a:t>(continued)</a:t>
            </a:r>
            <a:endParaRPr lang="en-US" dirty="0"/>
          </a:p>
        </p:txBody>
      </p:sp>
    </p:spTree>
    <p:extLst>
      <p:ext uri="{BB962C8B-B14F-4D97-AF65-F5344CB8AC3E}">
        <p14:creationId xmlns:p14="http://schemas.microsoft.com/office/powerpoint/2010/main" val="163949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746125" indent="-746125"/>
            <a:r>
              <a:rPr lang="en-US" dirty="0">
                <a:latin typeface="Times New Roman"/>
              </a:rPr>
              <a:t>Muscle Actions and Interactions </a:t>
            </a:r>
            <a:r>
              <a:rPr lang="en-US" sz="2800" dirty="0">
                <a:latin typeface="Times New Roman"/>
              </a:rPr>
              <a:t>(1 of 2)</a:t>
            </a:r>
          </a:p>
        </p:txBody>
      </p:sp>
      <p:sp>
        <p:nvSpPr>
          <p:cNvPr id="3" name="Content Placeholder 2"/>
          <p:cNvSpPr>
            <a:spLocks noGrp="1"/>
          </p:cNvSpPr>
          <p:nvPr>
            <p:ph sz="quarter" idx="13"/>
          </p:nvPr>
        </p:nvSpPr>
        <p:spPr>
          <a:xfrm>
            <a:off x="457581" y="1643126"/>
            <a:ext cx="8229600" cy="2985433"/>
          </a:xfrm>
        </p:spPr>
        <p:txBody>
          <a:bodyPr vert="horz" wrap="square" lIns="0" tIns="0" rIns="0" bIns="0" rtlCol="0">
            <a:spAutoFit/>
          </a:bodyPr>
          <a:lstStyle/>
          <a:p>
            <a:r>
              <a:rPr lang="en-US" altLang="en-US" dirty="0">
                <a:latin typeface="Arial"/>
              </a:rPr>
              <a:t>Muscles can only pull; never push</a:t>
            </a:r>
          </a:p>
          <a:p>
            <a:r>
              <a:rPr lang="en-US" altLang="en-US" dirty="0">
                <a:latin typeface="Arial"/>
              </a:rPr>
              <a:t>What one muscle group “does,” another “undoes</a:t>
            </a:r>
            <a:r>
              <a:rPr lang="en-US" altLang="ja-JP" dirty="0">
                <a:latin typeface="Arial"/>
              </a:rPr>
              <a:t>”</a:t>
            </a:r>
          </a:p>
          <a:p>
            <a:r>
              <a:rPr lang="en-US" altLang="en-US" dirty="0">
                <a:latin typeface="Arial"/>
              </a:rPr>
              <a:t>3 main functional groups:</a:t>
            </a:r>
          </a:p>
          <a:p>
            <a:pPr lvl="1"/>
            <a:r>
              <a:rPr lang="en-US" altLang="en-US" b="1" dirty="0">
                <a:latin typeface="Arial"/>
              </a:rPr>
              <a:t>Prime</a:t>
            </a:r>
            <a:r>
              <a:rPr lang="en-US" altLang="en-US" dirty="0">
                <a:latin typeface="Arial"/>
              </a:rPr>
              <a:t> </a:t>
            </a:r>
            <a:r>
              <a:rPr lang="en-US" altLang="en-US" b="1" dirty="0">
                <a:latin typeface="Arial"/>
              </a:rPr>
              <a:t>mover</a:t>
            </a:r>
            <a:r>
              <a:rPr lang="en-US" altLang="en-US" dirty="0">
                <a:latin typeface="Arial"/>
              </a:rPr>
              <a:t> (</a:t>
            </a:r>
            <a:r>
              <a:rPr lang="en-US" altLang="en-US" b="1" dirty="0">
                <a:latin typeface="Arial"/>
              </a:rPr>
              <a:t>agonist</a:t>
            </a:r>
            <a:r>
              <a:rPr lang="en-US" altLang="en-US" dirty="0">
                <a:latin typeface="Arial"/>
              </a:rPr>
              <a:t>)</a:t>
            </a:r>
          </a:p>
          <a:p>
            <a:pPr lvl="2"/>
            <a:r>
              <a:rPr lang="en-US" altLang="en-US" dirty="0">
                <a:latin typeface="Arial"/>
              </a:rPr>
              <a:t>Major responsibility for producing specific movement</a:t>
            </a:r>
          </a:p>
          <a:p>
            <a:pPr lvl="1"/>
            <a:r>
              <a:rPr lang="en-US" altLang="en-US" b="1" dirty="0">
                <a:latin typeface="Arial"/>
              </a:rPr>
              <a:t>Antagonist</a:t>
            </a:r>
          </a:p>
          <a:p>
            <a:pPr lvl="2"/>
            <a:r>
              <a:rPr lang="en-US" altLang="en-US" dirty="0">
                <a:latin typeface="Arial"/>
              </a:rPr>
              <a:t>Opposes or reverses particular movement</a:t>
            </a:r>
          </a:p>
          <a:p>
            <a:pPr lvl="1"/>
            <a:r>
              <a:rPr lang="en-US" altLang="en-US" dirty="0">
                <a:latin typeface="Arial"/>
              </a:rPr>
              <a:t>Prime mover and antagonist are located on opposite sides of joint across which they act</a:t>
            </a:r>
          </a:p>
        </p:txBody>
      </p:sp>
    </p:spTree>
    <p:extLst>
      <p:ext uri="{BB962C8B-B14F-4D97-AF65-F5344CB8AC3E}">
        <p14:creationId xmlns:p14="http://schemas.microsoft.com/office/powerpoint/2010/main" val="3555989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10.1-3 Muscles of the Head, Part I: Facial Expression</a:t>
            </a:r>
            <a:endParaRPr lang="en-US" sz="3400" b="1" kern="1200" dirty="0">
              <a:solidFill>
                <a:srgbClr val="007FA3"/>
              </a:solidFill>
              <a:latin typeface="Times New Roman"/>
              <a:ea typeface="+mj-ea"/>
              <a:cs typeface="Times New Roman" panose="02020603050405020304" pitchFamily="18" charset="0"/>
            </a:endParaRPr>
          </a:p>
        </p:txBody>
      </p:sp>
      <p:pic>
        <p:nvPicPr>
          <p:cNvPr id="25602" name="Picture 2" descr=" Table 10.1: Muscles of the Head, Part I: Facial Expression (Figures 10.6 and 10.7).&#10;The muscles that promote facial expression lie in the scalp and face just deep to the skin. They are thin and variable in shape and strength, and adjacent muscles tend to be fused. They are unusual muscles in that they insert into skin (or other muscles), not bones. &#10;In the scalp, the main muscle is the epicranius, which has distinct anterior and posterior parts. Muscles clothing the facial bones lift the eyebrows, flare the nostrils, open and close the eyes and mouth, and provide one of the best tools for influencing others — the smile (Figure 10.7). The tremendous importance of facial muscles in nonverbal communication becomes especially clear when they are paralyzed, as in some stroke victims and in the expressionless “mask” of patients with Parkinson’s disease. &#10;Cranial nerve VII, the facial nerve, innervates all muscles listed in this table (see Table 13.2). &#10;Chapter 15 describes the external muscles of the eyes, which direct the eyeballs, and the levator palpebrae superioris muscles, which raise the eyelids.&#10;Table with 6 rows and 5 columns. &#10;Column headers from left to right are Muscle, Description, Origin (O) and Insertion (I), Action and Nerve Supply.  Data from the table is as follows:&#10;Row 1: Merged header cell spanning across all five columns labelled: Muscles of the Face.&#10;Row 2: Muscle: Levator labii superioris (lĕva’tor la’be-i soo-per”e-or’is) (leva = raise; labi = lip; superior = above, over); Description: Thin muscle between orbicularis oris and inferior eye margin; Origin (O) and Insertion (I): O—zygomatic bone and infraorbital margin of maxilla, I—skin and muscle of upper lip; Action: Opens lips; raises and furrows upper lip; Nerve Supply: Facial nerve.&#10;Row 3: Muscle: Depressor labii inferioris (depres’or la’be-i in-fer”e-or’is) (depressor = depresses; infer = below); Description: Small muscle running from mandible to lower lip; Origin (O) and Insertion (I): O—body of mandible lateral to its midline, I—skin and muscle of lower lip; Action: Pulls lower lip inferiorly (as in a pout); Nerve Supply: Facial nerve.&#10;Row 4: Muscle: Depressor anguli oris (ang’gu-li or-is) (angul = angle, corner; or = mouth); Description: Small muscle lateral to depressor labii inferioris; Origin (O) and Insertion (I): O—body of mandible below incisors, I—skin and muscle at angle of mouth below insertion of zygomaticus; Action: Pulls corners of mouth down and laterally (a grimace); zygomaticus antagonist; Nerve Supply: Facial nerve.&#10;Row 5: Muscle: Orbicularis oris; Description: Multilayered muscle of the lips with fibers that run in many different directions; most run circularly; Origin (O) and Insertion (I): O—arises indirectly from maxilla and mandible; fibers blend with fibers of other facial muscles associated with the lips I—encircles mouth; inserts into muscle and skin at angles of mouth; Action: Closes lips; purses and protrudes lips; kissing and whistling; Nerve Supply: Facial nerv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2169" y="1416135"/>
            <a:ext cx="5880340" cy="44409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943600"/>
            <a:ext cx="8686800" cy="304800"/>
          </a:xfrm>
        </p:spPr>
        <p:txBody>
          <a:bodyPr/>
          <a:lstStyle/>
          <a:p>
            <a:r>
              <a:rPr lang="en-IN" b="1" dirty="0">
                <a:solidFill>
                  <a:srgbClr val="007FA3"/>
                </a:solidFill>
              </a:rPr>
              <a:t>Table 10.1-3 </a:t>
            </a:r>
            <a:r>
              <a:rPr lang="en-IN" dirty="0"/>
              <a:t>Muscles of the Head, Part I: Facial Expression </a:t>
            </a:r>
            <a:r>
              <a:rPr lang="en-IN" i="1" dirty="0"/>
              <a:t>(continued)</a:t>
            </a:r>
            <a:endParaRPr lang="en-US" dirty="0"/>
          </a:p>
        </p:txBody>
      </p:sp>
    </p:spTree>
    <p:extLst>
      <p:ext uri="{BB962C8B-B14F-4D97-AF65-F5344CB8AC3E}">
        <p14:creationId xmlns:p14="http://schemas.microsoft.com/office/powerpoint/2010/main" val="1639491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10.1-4 Muscles of the Head, Part I: Facial Expression</a:t>
            </a:r>
            <a:endParaRPr lang="en-US" sz="3400" b="1" kern="1200" dirty="0">
              <a:solidFill>
                <a:srgbClr val="007FA3"/>
              </a:solidFill>
              <a:latin typeface="Times New Roman"/>
              <a:ea typeface="+mj-ea"/>
              <a:cs typeface="Times New Roman" panose="02020603050405020304" pitchFamily="18" charset="0"/>
            </a:endParaRPr>
          </a:p>
        </p:txBody>
      </p:sp>
      <p:pic>
        <p:nvPicPr>
          <p:cNvPr id="26626" name="Picture 2" descr=" Table 10.1: Muscles of the Head, Part I: Facial Expression (Figures 10.6 and 10.7).&#10;The muscles that promote facial expression lie in the scalp and face just deep to the skin. They are thin and variable in shape and strength, and adjacent muscles tend to be fused. They are unusual muscles in that they insert into skin (or other muscles), not bones. &#10;In the scalp, the main muscle is the epicranius, which has distinct anterior and posterior parts. Muscles clothing the facial bones lift the eyebrows, flare the nostrils, open and close the eyes and mouth, and provide one of the best tools for influencing others — the smile (Figure 10.7). The tremendous importance of facial muscles in nonverbal communication becomes especially clear when they are paralyzed, as in some stroke victims and in the expressionless “mask” of patients with Parkinson’s disease. &#10;Cranial nerve VII, the facial nerve, innervates all muscles listed in this table (see Table 13.2). &#10;Chapter 15 describes the external muscles of the eyes, which direct the eyeballs, and the levator palpebrae superioris muscles, which raise the eyelids.&#10;Table with 5 rows and 5 columns. &#10;Column headers from left to right are Muscle, Description, Origin (O) and Insertion (I), Action and Nerve Supply.  Data from the table is as follows:&#10;Row 1: Merged header cell spanning across all five columns labelled: Muscles of the Face.&#10;Row 2: Muscle: Mentalis (men-ta’lis) (ment = chin); Description: One of the muscle pair forming a V-shaped muscle mass on chin; Origin (O) and Insertion (I): O—mandible below incisors, I—skin of chin; Action: Wrinkles chin; protrudes lower lip (as in a pout); Nerve Supply: Facial nerve.&#10;Row 3: Muscle: Buccinator (buk’sĭ-na”tor) (bucc = cheek or “trumpeter”); Description: Thin, horizontal cheek muscle; principal muscle of cheek; deep to masseter (see also Figure 10.8); Origin (O) and Insertion (I): O—molar region of maxilla and mandible, I—orbicularis oris; Action: Compresses cheek (as in whistling and sucking); holds food between teeth during chewing; pulls corner of mouth laterally; well developed in nursing infants; Nerve Supply: Facial nerve.&#10;Row 4: Muscle: Platysma (plah-tiz’mah) (platy = broad, flat); Description: Unpaired, thin, sheetlike superficial neck muscle; not strictly a head muscle, but plays a role in facial expression; Origin (O) and Insertion (I): O—fascia of chest (over pectoral muscles and deltoid), I—lower margin of mandible, and skin and muscle at corner of mouth; Action: Tenses skin of neck (as during shaving); helps depress mandible; pulls lower lip back and down, producing downward sag of mouth; Nerve Supply: Facial nerve. &#10;" tit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09" y="1736933"/>
            <a:ext cx="5927783" cy="39754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943600"/>
            <a:ext cx="8686800" cy="304800"/>
          </a:xfrm>
        </p:spPr>
        <p:txBody>
          <a:bodyPr/>
          <a:lstStyle/>
          <a:p>
            <a:r>
              <a:rPr lang="en-IN" b="1" dirty="0">
                <a:solidFill>
                  <a:srgbClr val="007FA3"/>
                </a:solidFill>
              </a:rPr>
              <a:t>Table 10.1-4 </a:t>
            </a:r>
            <a:r>
              <a:rPr lang="en-IN" dirty="0"/>
              <a:t>Muscles of the Head, Part I: Facial Expression </a:t>
            </a:r>
            <a:r>
              <a:rPr lang="en-IN" i="1" dirty="0"/>
              <a:t>(continued)</a:t>
            </a:r>
            <a:endParaRPr lang="en-US" dirty="0"/>
          </a:p>
        </p:txBody>
      </p:sp>
    </p:spTree>
    <p:extLst>
      <p:ext uri="{BB962C8B-B14F-4D97-AF65-F5344CB8AC3E}">
        <p14:creationId xmlns:p14="http://schemas.microsoft.com/office/powerpoint/2010/main" val="1639491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Lateral View of Muscles of the Scalp, Face, and Neck </a:t>
            </a:r>
            <a:r>
              <a:rPr lang="en-US" sz="2800" b="1" kern="1200" dirty="0">
                <a:solidFill>
                  <a:srgbClr val="007FA3"/>
                </a:solidFill>
                <a:latin typeface="Times New Roman"/>
                <a:ea typeface="+mj-ea"/>
                <a:cs typeface="Times New Roman" panose="02020603050405020304" pitchFamily="18" charset="0"/>
              </a:rPr>
              <a:t>(1 of 2)</a:t>
            </a:r>
          </a:p>
        </p:txBody>
      </p:sp>
      <p:pic>
        <p:nvPicPr>
          <p:cNvPr id="27650" name="Picture 2" descr="Part (a) is a photo of cadaver dissection of head showing major muscles of scalp, face and neck, including epicranius, sternocleidomastoid, platysma and corrugators supercilli."/>
          <p:cNvPicPr>
            <a:picLocks noChangeAspect="1" noChangeArrowheads="1"/>
          </p:cNvPicPr>
          <p:nvPr/>
        </p:nvPicPr>
        <p:blipFill rotWithShape="1">
          <a:blip r:embed="rId3">
            <a:extLst>
              <a:ext uri="{28A0092B-C50C-407E-A947-70E740481C1C}">
                <a14:useLocalDpi xmlns:a14="http://schemas.microsoft.com/office/drawing/2010/main" val="0"/>
              </a:ext>
            </a:extLst>
          </a:blip>
          <a:srcRect t="53650" r="19863" b="5379"/>
          <a:stretch/>
        </p:blipFill>
        <p:spPr bwMode="auto">
          <a:xfrm>
            <a:off x="1186437" y="1524000"/>
            <a:ext cx="6362467" cy="42165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10.6a </a:t>
            </a:r>
            <a:r>
              <a:rPr lang="en-IN" dirty="0"/>
              <a:t>Lateral view of muscles of the scalp, face, and neck. (a) Cadaver dissection. </a:t>
            </a:r>
            <a:endParaRPr lang="en-US" dirty="0"/>
          </a:p>
        </p:txBody>
      </p:sp>
    </p:spTree>
    <p:extLst>
      <p:ext uri="{BB962C8B-B14F-4D97-AF65-F5344CB8AC3E}">
        <p14:creationId xmlns:p14="http://schemas.microsoft.com/office/powerpoint/2010/main" val="28996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Lateral View of Muscles of the Scalp, Face, and Neck </a:t>
            </a:r>
            <a:r>
              <a:rPr lang="en-US" sz="2800" b="1" kern="1200" dirty="0">
                <a:solidFill>
                  <a:srgbClr val="007FA3"/>
                </a:solidFill>
                <a:latin typeface="Times New Roman"/>
                <a:ea typeface="+mj-ea"/>
                <a:cs typeface="Times New Roman" panose="02020603050405020304" pitchFamily="18" charset="0"/>
              </a:rPr>
              <a:t>(2 of 2)</a:t>
            </a:r>
          </a:p>
        </p:txBody>
      </p:sp>
      <p:pic>
        <p:nvPicPr>
          <p:cNvPr id="28674" name="Picture 2" descr="Part (b) is a diagram of left lateral view of superficial major muscles of scalp, face, including epicranius, temporalis, masseter, sternocleidomastoid, trapezius, splenius capitis, corrugators supercilli, orbicularis oculi, levator labii superioris, zygomaticus minor and major, buccinators, risorius, orbicularis oris, mentalis, depressor labii inferioris, depressor anguli oris and platysma."/>
          <p:cNvPicPr>
            <a:picLocks noChangeAspect="1" noChangeArrowheads="1"/>
          </p:cNvPicPr>
          <p:nvPr/>
        </p:nvPicPr>
        <p:blipFill rotWithShape="1">
          <a:blip r:embed="rId3">
            <a:extLst>
              <a:ext uri="{28A0092B-C50C-407E-A947-70E740481C1C}">
                <a14:useLocalDpi xmlns:a14="http://schemas.microsoft.com/office/drawing/2010/main" val="0"/>
              </a:ext>
            </a:extLst>
          </a:blip>
          <a:srcRect b="2361"/>
          <a:stretch/>
        </p:blipFill>
        <p:spPr bwMode="auto">
          <a:xfrm>
            <a:off x="1585860" y="1381913"/>
            <a:ext cx="5970693" cy="44848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10.6b </a:t>
            </a:r>
            <a:r>
              <a:rPr lang="en-IN" i="1" dirty="0"/>
              <a:t>(continued)  </a:t>
            </a:r>
            <a:r>
              <a:rPr lang="en-IN" dirty="0"/>
              <a:t>Lateral view of muscles of the scalp, face, and neck.</a:t>
            </a:r>
            <a:endParaRPr lang="en-US" dirty="0"/>
          </a:p>
        </p:txBody>
      </p:sp>
    </p:spTree>
    <p:extLst>
      <p:ext uri="{BB962C8B-B14F-4D97-AF65-F5344CB8AC3E}">
        <p14:creationId xmlns:p14="http://schemas.microsoft.com/office/powerpoint/2010/main" val="933836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14"/>
            <a:ext cx="8229600"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Muscles Used in Facial Expressions</a:t>
            </a:r>
            <a:endParaRPr lang="en-US" sz="3400" b="1" kern="1200" dirty="0">
              <a:solidFill>
                <a:srgbClr val="007FA3"/>
              </a:solidFill>
              <a:latin typeface="Times New Roman"/>
              <a:ea typeface="+mj-ea"/>
              <a:cs typeface="Times New Roman" panose="02020603050405020304" pitchFamily="18" charset="0"/>
            </a:endParaRPr>
          </a:p>
        </p:txBody>
      </p:sp>
      <p:pic>
        <p:nvPicPr>
          <p:cNvPr id="29698" name="Picture 2" descr="This figure shows seven photos. Each photo illustrates a specific facial expression and labels the muscle that enables us to produce that expression.&#10;&#10;Photo (1):  subject smiling. The muscle that enables us to smile is the zygomaticus major.&#10;Photo (2):  subject puckers her mouth as if for a kiss. This is made possible by the action of the orbicularis oris.&#10;Photo (3):  subject’s mouth is protruding in a pout. This is due to the action of the mentalis.&#10;Photo (4):  subject tenses and tightens her neck. This results from the action of the platysma.&#10;Photo (5):  subject is lowering her eyebrows as if frowning. Frowning is due to the action of the corrugator supercilii.&#10;Photo (6):  subject is blinking. Blinking is due to the action of the orbicularis oculi.&#10;Photo (7):  subject is raising her eyebrows, which wrinkles her forehead. This action is due to the frontal belly of the epicranius."/>
          <p:cNvPicPr>
            <a:picLocks noChangeAspect="1" noChangeArrowheads="1"/>
          </p:cNvPicPr>
          <p:nvPr/>
        </p:nvPicPr>
        <p:blipFill rotWithShape="1">
          <a:blip r:embed="rId3">
            <a:extLst>
              <a:ext uri="{28A0092B-C50C-407E-A947-70E740481C1C}">
                <a14:useLocalDpi xmlns:a14="http://schemas.microsoft.com/office/drawing/2010/main" val="0"/>
              </a:ext>
            </a:extLst>
          </a:blip>
          <a:srcRect b="3161"/>
          <a:stretch/>
        </p:blipFill>
        <p:spPr bwMode="auto">
          <a:xfrm>
            <a:off x="606233" y="1144465"/>
            <a:ext cx="7931533" cy="41895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IN" b="1" dirty="0">
                <a:solidFill>
                  <a:srgbClr val="007FA3"/>
                </a:solidFill>
              </a:rPr>
              <a:t>Figure 10.7 </a:t>
            </a:r>
            <a:r>
              <a:rPr lang="en-IN" dirty="0"/>
              <a:t>Muscles used in facial expressions.</a:t>
            </a:r>
            <a:endParaRPr lang="en-US" dirty="0"/>
          </a:p>
        </p:txBody>
      </p:sp>
    </p:spTree>
    <p:extLst>
      <p:ext uri="{BB962C8B-B14F-4D97-AF65-F5344CB8AC3E}">
        <p14:creationId xmlns:p14="http://schemas.microsoft.com/office/powerpoint/2010/main" val="1712570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61852"/>
            <a:ext cx="8229600" cy="1046440"/>
          </a:xfrm>
        </p:spPr>
        <p:txBody>
          <a:bodyPr vert="horz" lIns="0" tIns="0" rIns="0" bIns="0" rtlCol="0" anchor="b">
            <a:spAutoFit/>
          </a:bodyPr>
          <a:lstStyle/>
          <a:p>
            <a:pPr indent="-746125"/>
            <a:r>
              <a:rPr lang="en-US" altLang="en-US" dirty="0">
                <a:latin typeface="Times New Roman"/>
              </a:rPr>
              <a:t>Table 10.2: </a:t>
            </a:r>
            <a:r>
              <a:rPr lang="en-US" dirty="0">
                <a:latin typeface="Times New Roman"/>
              </a:rPr>
              <a:t>Muscles of the Head, Part 2: Mastication and Tongue Movement</a:t>
            </a:r>
          </a:p>
        </p:txBody>
      </p:sp>
      <p:sp>
        <p:nvSpPr>
          <p:cNvPr id="4" name="Content Placeholder 3"/>
          <p:cNvSpPr>
            <a:spLocks noGrp="1"/>
          </p:cNvSpPr>
          <p:nvPr>
            <p:ph sz="quarter" idx="13"/>
          </p:nvPr>
        </p:nvSpPr>
        <p:spPr>
          <a:xfrm>
            <a:off x="457581" y="1643126"/>
            <a:ext cx="8229600" cy="2623795"/>
          </a:xfrm>
        </p:spPr>
        <p:txBody>
          <a:bodyPr vert="horz" lIns="0" tIns="0" rIns="0" bIns="0" rtlCol="0">
            <a:spAutoFit/>
          </a:bodyPr>
          <a:lstStyle/>
          <a:p>
            <a:r>
              <a:rPr lang="en-US" altLang="en-US" b="1" dirty="0">
                <a:latin typeface="Arial"/>
              </a:rPr>
              <a:t>Muscles</a:t>
            </a:r>
            <a:r>
              <a:rPr lang="en-US" altLang="en-US" dirty="0">
                <a:latin typeface="Arial"/>
              </a:rPr>
              <a:t> </a:t>
            </a:r>
            <a:r>
              <a:rPr lang="en-US" altLang="en-US" b="1" dirty="0">
                <a:latin typeface="Arial"/>
              </a:rPr>
              <a:t>of</a:t>
            </a:r>
            <a:r>
              <a:rPr lang="en-US" altLang="en-US" dirty="0">
                <a:latin typeface="Arial"/>
              </a:rPr>
              <a:t> </a:t>
            </a:r>
            <a:r>
              <a:rPr lang="en-US" altLang="en-US" b="1" dirty="0">
                <a:latin typeface="Arial"/>
              </a:rPr>
              <a:t>mastication</a:t>
            </a:r>
          </a:p>
          <a:p>
            <a:pPr lvl="1"/>
            <a:r>
              <a:rPr lang="en-US" altLang="en-US" dirty="0">
                <a:latin typeface="Arial"/>
              </a:rPr>
              <a:t>Four pairs all innervated by cranial nerve V</a:t>
            </a:r>
          </a:p>
          <a:p>
            <a:pPr lvl="2"/>
            <a:r>
              <a:rPr lang="en-US" altLang="en-US" dirty="0">
                <a:latin typeface="Arial"/>
              </a:rPr>
              <a:t>Prime movers of jaw closure: </a:t>
            </a:r>
            <a:r>
              <a:rPr lang="en-US" altLang="en-US" b="1" dirty="0">
                <a:latin typeface="Arial"/>
              </a:rPr>
              <a:t>temporalis</a:t>
            </a:r>
            <a:r>
              <a:rPr lang="en-US" altLang="en-US" dirty="0">
                <a:latin typeface="Arial"/>
              </a:rPr>
              <a:t> and </a:t>
            </a:r>
            <a:r>
              <a:rPr lang="en-US" altLang="en-US" b="1" dirty="0">
                <a:latin typeface="Arial"/>
              </a:rPr>
              <a:t>masseter</a:t>
            </a:r>
          </a:p>
          <a:p>
            <a:pPr lvl="2"/>
            <a:r>
              <a:rPr lang="en-US" altLang="en-US" dirty="0">
                <a:latin typeface="Arial"/>
              </a:rPr>
              <a:t>Grinding movements: </a:t>
            </a:r>
            <a:r>
              <a:rPr lang="en-US" altLang="en-US" b="1" dirty="0">
                <a:latin typeface="Arial"/>
              </a:rPr>
              <a:t>pterygoids</a:t>
            </a:r>
          </a:p>
          <a:p>
            <a:pPr lvl="2"/>
            <a:r>
              <a:rPr lang="en-US" altLang="en-US" dirty="0">
                <a:latin typeface="Arial"/>
              </a:rPr>
              <a:t>Chewing role: </a:t>
            </a:r>
            <a:r>
              <a:rPr lang="en-US" altLang="en-US" b="1" dirty="0">
                <a:latin typeface="Arial"/>
              </a:rPr>
              <a:t>buccinator</a:t>
            </a:r>
          </a:p>
          <a:p>
            <a:r>
              <a:rPr lang="en-US" altLang="en-US" b="1" dirty="0">
                <a:latin typeface="Arial"/>
              </a:rPr>
              <a:t>Muscles promoting tongue movements</a:t>
            </a:r>
          </a:p>
          <a:p>
            <a:pPr lvl="1"/>
            <a:r>
              <a:rPr lang="en-US" altLang="en-US" dirty="0">
                <a:latin typeface="Arial"/>
              </a:rPr>
              <a:t>Three extrinsic muscles anchor and move tongue</a:t>
            </a:r>
          </a:p>
          <a:p>
            <a:pPr lvl="2"/>
            <a:r>
              <a:rPr lang="en-US" altLang="en-US" b="1" dirty="0">
                <a:latin typeface="Arial"/>
              </a:rPr>
              <a:t>Genioglossus</a:t>
            </a:r>
            <a:r>
              <a:rPr lang="en-US" altLang="en-US" dirty="0">
                <a:latin typeface="Arial"/>
              </a:rPr>
              <a:t>, </a:t>
            </a:r>
            <a:r>
              <a:rPr lang="en-US" altLang="en-US" b="1" dirty="0">
                <a:latin typeface="Arial"/>
              </a:rPr>
              <a:t>hyoglossus</a:t>
            </a:r>
            <a:r>
              <a:rPr lang="en-US" altLang="en-US" dirty="0">
                <a:latin typeface="Arial"/>
              </a:rPr>
              <a:t>, </a:t>
            </a:r>
            <a:r>
              <a:rPr lang="en-US" altLang="en-US" b="1" dirty="0">
                <a:latin typeface="Arial"/>
              </a:rPr>
              <a:t>styloglossus</a:t>
            </a:r>
          </a:p>
        </p:txBody>
      </p:sp>
    </p:spTree>
    <p:extLst>
      <p:ext uri="{BB962C8B-B14F-4D97-AF65-F5344CB8AC3E}">
        <p14:creationId xmlns:p14="http://schemas.microsoft.com/office/powerpoint/2010/main" val="614074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a:solidFill>
                  <a:srgbClr val="007FA3"/>
                </a:solidFill>
                <a:latin typeface="Times New Roman"/>
                <a:ea typeface="+mj-ea"/>
                <a:cs typeface="Times New Roman" panose="02020603050405020304" pitchFamily="18" charset="0"/>
              </a:rPr>
              <a:t>Table 10.2-1 Muscles of the Head, Part II: Mastication and Tongue Movement</a:t>
            </a:r>
            <a:endParaRPr lang="en-US" sz="3400" b="1" kern="1200" dirty="0">
              <a:solidFill>
                <a:srgbClr val="007FA3"/>
              </a:solidFill>
              <a:latin typeface="Times New Roman"/>
              <a:ea typeface="+mj-ea"/>
              <a:cs typeface="Times New Roman" panose="02020603050405020304" pitchFamily="18" charset="0"/>
            </a:endParaRPr>
          </a:p>
        </p:txBody>
      </p:sp>
      <p:pic>
        <p:nvPicPr>
          <p:cNvPr id="30722" name="Picture 2" descr="  Table 10.2 Muscles of the Head, Part II: Mastication and Tongue Movement (Figure 10.8).&#10;Four pairs of muscles are involved in mastication (chewing). All are innervated by the mandibular branch of cranial nerve V.&#10;The prime movers of jaw closure (and biting) are the powerful masseter and temporalis muscles, which are easily palpated when the teeth are clenched (Figure 10.8a). The pterygoid muscles produce side-to-side grinding (Figure 10.8b). The buccinator muscles (see Table 10.1) also play a role in chewing. Normally, gravity is sufficient to depress the mandible, but if there is resistance to jaw opening, neck muscles such as the digastric and mylohyoid muscles (see Table 10.3) are activated.&#10;The tongue is composed of muscle fibers that curl, squeeze, and fold the tongue during speaking and chewing. These intrinsic tongue muscles change the shape of the tongue and contribute to its exceptional nimbleness, but they do not really move the tongue. We discuss them in Chapter 23 with the digestive system.&#10;In this table, we consider only the extrinsic tongue muscles, which anchor and move the tongue (Figure 10.8c). Cranial nerve XII, the hypoglossal nerve, innervates all extrinsic tongue muscles (see Table 13.2).&#10;Table with 7 rows and 5 columns. &#10;Column headers from left to right are Muscle, Description, Origin (O) and Insertion (I), Action and Nerve Supply.  Data from the table is as follows:&#10;Row 1: Merged header cell spanning across all five columns labelled: Muscles of Mastication.&#10;Row 2: Muscle: Masseter (mah-se’ter) (maseter = chewer); Description: Powerful muscle that covers lateral aspect of mandibular ramus; Origin (O) and Insertion (I): O—zygomatic arch and zygomatic bone, I—angle and ramus of mandible; Action: Prime mover of jaw closure; elevates mandible; Nerve Supply: Trigeminal nerve (cranial V).&#10;Row 3: Muscle: Temporalis (tem”por-ă’lis) (tempora = time; pertaining to the temporal bone); Description: Fan-shaped muscle that covers parts of the temporal, frontal, and parietal bones; Origin (O) and Insertion (I): O—temporal fossa, I—coronoid process of mandible via a tendon that passes deep to zygomatic arch; Action: Closes jaw; elevates and retracts mandible; maintains position of the mandible at rest; deep anterior part may help protract mandible; Nerve Supply: Trigeminal nerve.&#10;Row 4: Muscle: Medial pterygoid (me’de-ul ter’ĭ-goid) (medial = toward median plane; pterygoid = winglike); Description: Deep two-headed muscle that runs along internal surface of mandible and is largely concealed by that bone; Origin (O) and Insertion (I): O—medial surface of lateral pterygoid plate of sphenoid bone, maxilla, and palatine bone, I—medial surface of mandible near its angle; Action: Acts with the lateral pterygoid muscle to protract (pull anteriorly) the mandible and promote side-to-side grinding movements; synergist of temporalis and masseter muscles in elevation of the mandible; Nerve Supply: Trigeminal nerve.&#10;Row 5: Muscle: Lateral pterygoid (lateral = away from median plane); Description: Deep two-headed muscle; lies superior to medial pterygoid muscle; Origin (O) and Insertion (I): O—greater wing and lateral pterygoid plate of sphenoid bone, I—condylar process of mandible and capsule of temporomandibular joint; Action: Provides side-to-side grinding movements and protracts mandible; Nerve Supply: Trigeminal nerve.&#10;Row 5: Muscle: Buccinator; Description: See Table 10.1; Origin (O) and Insertion (I): See Table 10.1; Action: Compresses the cheek; keeps food between grinding surfaces of teeth during chewing; Nerve Supply: Facial nerve (cranial V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095" y="1377944"/>
            <a:ext cx="4928872" cy="45012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4"/>
          </p:nvPr>
        </p:nvSpPr>
        <p:spPr>
          <a:xfrm>
            <a:off x="457200" y="5943600"/>
            <a:ext cx="8686800" cy="246221"/>
          </a:xfrm>
        </p:spPr>
        <p:txBody>
          <a:bodyPr>
            <a:spAutoFit/>
          </a:bodyPr>
          <a:lstStyle/>
          <a:p>
            <a:r>
              <a:rPr lang="en-IN" b="1" dirty="0">
                <a:solidFill>
                  <a:srgbClr val="007FA3"/>
                </a:solidFill>
              </a:rPr>
              <a:t>Table 10.2-1 </a:t>
            </a:r>
            <a:r>
              <a:rPr lang="en-IN" dirty="0"/>
              <a:t>Muscles of the Head, Part II: Mastication and Tongue Movement</a:t>
            </a:r>
            <a:endParaRPr lang="en-US" dirty="0"/>
          </a:p>
        </p:txBody>
      </p:sp>
    </p:spTree>
    <p:extLst>
      <p:ext uri="{BB962C8B-B14F-4D97-AF65-F5344CB8AC3E}">
        <p14:creationId xmlns:p14="http://schemas.microsoft.com/office/powerpoint/2010/main" val="2356941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Muscles Promoting Mastication and Tongue Movements </a:t>
            </a:r>
            <a:r>
              <a:rPr lang="en-US" sz="2800" b="1" kern="1200" dirty="0">
                <a:solidFill>
                  <a:srgbClr val="007FA3"/>
                </a:solidFill>
                <a:latin typeface="Times New Roman"/>
                <a:ea typeface="+mj-ea"/>
                <a:cs typeface="Times New Roman" panose="02020603050405020304" pitchFamily="18" charset="0"/>
              </a:rPr>
              <a:t>(1 of 3)</a:t>
            </a:r>
          </a:p>
        </p:txBody>
      </p:sp>
      <p:pic>
        <p:nvPicPr>
          <p:cNvPr id="31746" name="Picture 2" descr="Part (a) is a diagram of left lateral view of head showing superficial muscles of mastication, including temporalis, masseter, buccinators, and orbicularis oris."/>
          <p:cNvPicPr>
            <a:picLocks noChangeAspect="1" noChangeArrowheads="1"/>
          </p:cNvPicPr>
          <p:nvPr/>
        </p:nvPicPr>
        <p:blipFill rotWithShape="1">
          <a:blip r:embed="rId3">
            <a:extLst>
              <a:ext uri="{28A0092B-C50C-407E-A947-70E740481C1C}">
                <a14:useLocalDpi xmlns:a14="http://schemas.microsoft.com/office/drawing/2010/main" val="0"/>
              </a:ext>
            </a:extLst>
          </a:blip>
          <a:srcRect b="2907"/>
          <a:stretch/>
        </p:blipFill>
        <p:spPr bwMode="auto">
          <a:xfrm>
            <a:off x="2026602" y="1426356"/>
            <a:ext cx="5090795" cy="43317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10.8a </a:t>
            </a:r>
            <a:r>
              <a:rPr lang="en-IN" dirty="0"/>
              <a:t>Muscles of mastication and tongue movement.</a:t>
            </a:r>
            <a:endParaRPr lang="en-US" dirty="0"/>
          </a:p>
        </p:txBody>
      </p:sp>
    </p:spTree>
    <p:extLst>
      <p:ext uri="{BB962C8B-B14F-4D97-AF65-F5344CB8AC3E}">
        <p14:creationId xmlns:p14="http://schemas.microsoft.com/office/powerpoint/2010/main" val="3943364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Promoting Mastication and Tongue Movements </a:t>
            </a:r>
            <a:r>
              <a:rPr lang="en-US" sz="2800" b="1" kern="1200" dirty="0">
                <a:solidFill>
                  <a:srgbClr val="007FA3"/>
                </a:solidFill>
                <a:latin typeface="Times New Roman"/>
                <a:ea typeface="+mj-ea"/>
                <a:cs typeface="Times New Roman" panose="02020603050405020304" pitchFamily="18" charset="0"/>
              </a:rPr>
              <a:t>(2 of 3)</a:t>
            </a:r>
          </a:p>
        </p:txBody>
      </p:sp>
      <p:pic>
        <p:nvPicPr>
          <p:cNvPr id="32770" name="Picture 2" descr="Part (b) is a diagram of left lateral view of head showing deep muscles of mastication, with pulled away, with lateral and medial pterygoid labeled."/>
          <p:cNvPicPr>
            <a:picLocks noChangeAspect="1" noChangeArrowheads="1"/>
          </p:cNvPicPr>
          <p:nvPr/>
        </p:nvPicPr>
        <p:blipFill rotWithShape="1">
          <a:blip r:embed="rId3">
            <a:extLst>
              <a:ext uri="{28A0092B-C50C-407E-A947-70E740481C1C}">
                <a14:useLocalDpi xmlns:a14="http://schemas.microsoft.com/office/drawing/2010/main" val="0"/>
              </a:ext>
            </a:extLst>
          </a:blip>
          <a:srcRect b="2997"/>
          <a:stretch/>
        </p:blipFill>
        <p:spPr bwMode="auto">
          <a:xfrm>
            <a:off x="2415814" y="1528059"/>
            <a:ext cx="4517159" cy="41107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IN" b="1" dirty="0">
                <a:solidFill>
                  <a:srgbClr val="007FA3"/>
                </a:solidFill>
              </a:rPr>
              <a:t>Figure 10.8b </a:t>
            </a:r>
            <a:r>
              <a:rPr lang="en-IN" dirty="0"/>
              <a:t>Muscles of mastication and tongue movement.</a:t>
            </a:r>
            <a:endParaRPr lang="en-US" dirty="0"/>
          </a:p>
        </p:txBody>
      </p:sp>
    </p:spTree>
    <p:extLst>
      <p:ext uri="{BB962C8B-B14F-4D97-AF65-F5344CB8AC3E}">
        <p14:creationId xmlns:p14="http://schemas.microsoft.com/office/powerpoint/2010/main" val="1444989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10.2-2 Muscles of the Head, Part II: Mastication and Tongue Movement</a:t>
            </a:r>
            <a:endParaRPr lang="en-US" sz="3400" b="1" kern="1200" dirty="0">
              <a:solidFill>
                <a:srgbClr val="007FA3"/>
              </a:solidFill>
              <a:latin typeface="Times New Roman"/>
              <a:ea typeface="+mj-ea"/>
              <a:cs typeface="Times New Roman" panose="02020603050405020304" pitchFamily="18" charset="0"/>
            </a:endParaRPr>
          </a:p>
        </p:txBody>
      </p:sp>
      <p:pic>
        <p:nvPicPr>
          <p:cNvPr id="33794" name="Picture 2" descr="  Table 10.2 Muscles of the Head, Part II: Mastication and Tongue Movement (Figure 10.8).&#10;Four pairs of muscles are involved in mastication (chewing). All are innervated by the mandibular branch of cranial nerve V.&#10;The prime movers of jaw closure (and biting) are the powerful masseter and temporalis muscles, which are easily palpated when the teeth are clenched (Figure 10.8a). The pterygoid muscles produce side-to-side grinding (Figure 10.8b). The buccinator muscles (see Table 10.1) also play a role in chewing. Normally, gravity is sufficient to depress the mandible, but if there is resistance to jaw opening, neck muscles such as the digastric and mylohyoid muscles (see Table 10.3) are activated.&#10;The tongue is composed of muscle fibers that curl, squeeze, and fold the tongue during speaking and chewing. These intrinsic tongue muscles change the shape of the tongue and contribute to its exceptional nimbleness, but they do not really move the tongue. We discuss them in Chapter 23 with the digestive system.&#10;In this table, we consider only the extrinsic tongue muscles, which anchor and move the tongue (Figure 10.8c). Cranial nerve XII, the hypoglossal nerve, innervates all extrinsic tongue muscles (see Table 13.2).&#10;Table with 5 rows and 5 columns. &#10;Column headers from left to right are Muscle, Description, Origin (O) and Insertion (I), Action and Nerve Supply.  Data from the table is as follows:&#10;Row 1: Merged header cell spanning across all five columns labelled: Muscles Promoting Tongue Movements (Extrinsic Tongue Muscles).&#10;Row 2: Muscle: Genioglossus (je”ne-oglah’sus) (geni = chin; glossus = tongue); Description: Fan-shaped muscle; forms bulk of inferior part of tongue; its attachment to mandible prevents tongue from falling backward and obstructing breathing; Origin (O) and Insertion (I): O—internal surface of mandible near symphysis, I—inferior aspect of the tongue and body of hyoid bone; Action: Protracts tongue; can depress or act in synergy with other extrinsic muscles to retract tongue; Nerve Supply: Hypoglossal nerve (cranial XII).&#10;Row 3: Muscle: Hyoglossus (hi’o-glos”us) (hyo = pertaining to hyoid bone); Description: Flat, quadrilateral muscle; Origin (O) and Insertion (I): O—body and greater horn of hyoid bone, I—lateral inferior aspect of tongue; Action: Depresses tongue and pulls its sides inferiorly; Nerve Supply: Hypoglossal nerve.&#10;Row 4: Muscle: Styloglossus (sti-loglah’sus) (stylo = pertaining to styloid process); Description: Slender muscle running superiorly to and at right angles to hyoglossus; Origin (O) and Insertion (I): O—styloid process of temporal bone, I—lateral inferior aspect of tongue; Action: Retracts and elevates tongue; Nerve Supply: Hypoglossal ne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46" y="1412858"/>
            <a:ext cx="6934309" cy="4341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943600"/>
            <a:ext cx="8686800" cy="246221"/>
          </a:xfrm>
        </p:spPr>
        <p:txBody>
          <a:bodyPr>
            <a:spAutoFit/>
          </a:bodyPr>
          <a:lstStyle/>
          <a:p>
            <a:r>
              <a:rPr lang="en-IN" b="1" dirty="0">
                <a:solidFill>
                  <a:srgbClr val="007FA3"/>
                </a:solidFill>
              </a:rPr>
              <a:t>Table 10.2-2 </a:t>
            </a:r>
            <a:r>
              <a:rPr lang="en-IN" dirty="0"/>
              <a:t>Muscles of the Head, Part II: Mastication and Tongue Movement </a:t>
            </a:r>
            <a:r>
              <a:rPr lang="en-IN" i="1" dirty="0"/>
              <a:t>(continued)</a:t>
            </a:r>
            <a:endParaRPr lang="en-US" dirty="0"/>
          </a:p>
        </p:txBody>
      </p:sp>
    </p:spTree>
    <p:extLst>
      <p:ext uri="{BB962C8B-B14F-4D97-AF65-F5344CB8AC3E}">
        <p14:creationId xmlns:p14="http://schemas.microsoft.com/office/powerpoint/2010/main" val="2862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Muscle Actions and Interactions </a:t>
            </a:r>
            <a:r>
              <a:rPr lang="en-US" sz="2800" dirty="0">
                <a:latin typeface="Times New Roman"/>
              </a:rPr>
              <a:t>(2 of 2)</a:t>
            </a:r>
          </a:p>
        </p:txBody>
      </p:sp>
      <p:sp>
        <p:nvSpPr>
          <p:cNvPr id="4" name="Content Placeholder 3"/>
          <p:cNvSpPr>
            <a:spLocks noGrp="1"/>
          </p:cNvSpPr>
          <p:nvPr>
            <p:ph idx="4294967295"/>
          </p:nvPr>
        </p:nvSpPr>
        <p:spPr>
          <a:xfrm>
            <a:off x="457581" y="1643126"/>
            <a:ext cx="8229600" cy="1785104"/>
          </a:xfrm>
        </p:spPr>
        <p:txBody>
          <a:bodyPr>
            <a:spAutoFit/>
          </a:bodyPr>
          <a:lstStyle/>
          <a:p>
            <a:pPr>
              <a:buSzPct val="100000"/>
            </a:pPr>
            <a:r>
              <a:rPr lang="en-US" altLang="en-US" b="1" dirty="0">
                <a:latin typeface="Arial"/>
              </a:rPr>
              <a:t>Synergist </a:t>
            </a:r>
            <a:r>
              <a:rPr lang="en-US" altLang="en-US" dirty="0">
                <a:latin typeface="Arial"/>
              </a:rPr>
              <a:t>helps prime movers</a:t>
            </a:r>
          </a:p>
          <a:p>
            <a:pPr marL="742950" lvl="1" indent="-285750">
              <a:spcBef>
                <a:spcPts val="600"/>
              </a:spcBef>
            </a:pPr>
            <a:r>
              <a:rPr lang="en-US" altLang="en-US" dirty="0">
                <a:latin typeface="Arial"/>
              </a:rPr>
              <a:t>Adds extra force to same movement</a:t>
            </a:r>
          </a:p>
          <a:p>
            <a:pPr marL="742950" lvl="1" indent="-285750">
              <a:spcBef>
                <a:spcPts val="600"/>
              </a:spcBef>
            </a:pPr>
            <a:r>
              <a:rPr lang="en-US" altLang="en-US" dirty="0">
                <a:latin typeface="Arial"/>
              </a:rPr>
              <a:t>Reduces undesirable or unnecessary movement</a:t>
            </a:r>
          </a:p>
          <a:p>
            <a:pPr marL="742950" lvl="1" indent="-285750">
              <a:spcBef>
                <a:spcPts val="600"/>
              </a:spcBef>
            </a:pPr>
            <a:r>
              <a:rPr lang="en-US" altLang="en-US" b="1" dirty="0">
                <a:latin typeface="Arial"/>
              </a:rPr>
              <a:t>Fixators</a:t>
            </a:r>
            <a:r>
              <a:rPr lang="en-US" altLang="en-US" dirty="0">
                <a:latin typeface="Arial"/>
              </a:rPr>
              <a:t>:  type of synergist that immobilizes bone or muscle’s origin rather than enhancing movement of prime movers</a:t>
            </a:r>
          </a:p>
          <a:p>
            <a:pPr marL="1143000" lvl="2">
              <a:spcBef>
                <a:spcPts val="600"/>
              </a:spcBef>
            </a:pPr>
            <a:r>
              <a:rPr lang="en-US" altLang="en-US" dirty="0">
                <a:latin typeface="Arial"/>
              </a:rPr>
              <a:t>Gives prime mover stable base on which to act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6"/>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Promoting Mastication and Tongue Movements </a:t>
            </a:r>
            <a:r>
              <a:rPr lang="en-US" sz="2800" b="1" kern="1200" dirty="0">
                <a:solidFill>
                  <a:srgbClr val="007FA3"/>
                </a:solidFill>
                <a:latin typeface="Times New Roman"/>
                <a:ea typeface="+mj-ea"/>
                <a:cs typeface="Times New Roman" panose="02020603050405020304" pitchFamily="18" charset="0"/>
              </a:rPr>
              <a:t>(3 of 3)</a:t>
            </a:r>
          </a:p>
        </p:txBody>
      </p:sp>
      <p:pic>
        <p:nvPicPr>
          <p:cNvPr id="34818" name="Picture 2" descr="Part (c) is a diagram of left lateral view of head showing extrinsic muscles of the tongue and associated suprahyoid muscles of the throat.  Labels include tongue, genioglossus, mandibular symphysis, geniohyoid, thyroid cartilage, styloid process, styloglossus, hyoglossus, stylohyoid, hyoid bone and thyrohyoid."/>
          <p:cNvPicPr>
            <a:picLocks noChangeAspect="1" noChangeArrowheads="1"/>
          </p:cNvPicPr>
          <p:nvPr/>
        </p:nvPicPr>
        <p:blipFill rotWithShape="1">
          <a:blip r:embed="rId3">
            <a:extLst>
              <a:ext uri="{28A0092B-C50C-407E-A947-70E740481C1C}">
                <a14:useLocalDpi xmlns:a14="http://schemas.microsoft.com/office/drawing/2010/main" val="0"/>
              </a:ext>
            </a:extLst>
          </a:blip>
          <a:srcRect b="3144"/>
          <a:stretch/>
        </p:blipFill>
        <p:spPr bwMode="auto">
          <a:xfrm>
            <a:off x="1933903" y="1451289"/>
            <a:ext cx="5276195" cy="42907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IN" b="1" dirty="0">
                <a:solidFill>
                  <a:srgbClr val="007FA3"/>
                </a:solidFill>
              </a:rPr>
              <a:t>Figure 10.8c </a:t>
            </a:r>
            <a:r>
              <a:rPr lang="en-IN" dirty="0"/>
              <a:t>Muscles of mastication and tongue movement.</a:t>
            </a:r>
          </a:p>
        </p:txBody>
      </p:sp>
    </p:spTree>
    <p:extLst>
      <p:ext uri="{BB962C8B-B14F-4D97-AF65-F5344CB8AC3E}">
        <p14:creationId xmlns:p14="http://schemas.microsoft.com/office/powerpoint/2010/main" val="1070117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A&amp;P Flix: Temporalis</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IN" sz="1400" b="1" dirty="0"/>
              <a:t>A&amp;P Flix: Temporalis</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temporalis"/>
              </a:rPr>
              <a:t>https://mediaplayer.pearsoncmg.com/assets/apf-temporalis</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6082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A&amp;P Flix: Masseter</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IN" sz="1400" b="1" dirty="0"/>
              <a:t>A&amp;P Flix: Masseter</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masseter"/>
              </a:rPr>
              <a:t>https://mediaplayer.pearsoncmg.com/assets/apf-masseter</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0626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A&amp;P Flix: Buccinator</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IN" sz="1400" b="1" dirty="0"/>
              <a:t>A&amp;P Flix: Buccinator</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buccinator"/>
              </a:rPr>
              <a:t>https://mediaplayer.pearsoncmg.com/assets/apf-buccinator</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5395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36913"/>
            <a:ext cx="8229600" cy="1077218"/>
          </a:xfrm>
        </p:spPr>
        <p:txBody>
          <a:bodyPr vert="horz" lIns="0" tIns="0" rIns="0" bIns="0" rtlCol="0" anchor="b">
            <a:spAutoFit/>
          </a:bodyPr>
          <a:lstStyle/>
          <a:p>
            <a:pPr indent="-746125"/>
            <a:r>
              <a:rPr lang="en-US" altLang="en-US" dirty="0">
                <a:latin typeface="Times New Roman"/>
              </a:rPr>
              <a:t>Table 10.3: </a:t>
            </a:r>
            <a:r>
              <a:rPr lang="en-US" dirty="0">
                <a:latin typeface="Times New Roman"/>
              </a:rPr>
              <a:t>Muscles of the Anterior Neck and Throat: Swallowing </a:t>
            </a:r>
            <a:r>
              <a:rPr lang="en-US" sz="2800" dirty="0">
                <a:latin typeface="Times New Roman"/>
              </a:rPr>
              <a:t>(1 of 3)</a:t>
            </a:r>
          </a:p>
        </p:txBody>
      </p:sp>
      <p:sp>
        <p:nvSpPr>
          <p:cNvPr id="4" name="Content Placeholder 3"/>
          <p:cNvSpPr>
            <a:spLocks noGrp="1"/>
          </p:cNvSpPr>
          <p:nvPr>
            <p:ph sz="quarter" idx="13"/>
          </p:nvPr>
        </p:nvSpPr>
        <p:spPr>
          <a:xfrm>
            <a:off x="457581" y="1643126"/>
            <a:ext cx="8229600" cy="2185214"/>
          </a:xfrm>
        </p:spPr>
        <p:txBody>
          <a:bodyPr vert="horz" lIns="0" tIns="0" rIns="0" bIns="0" rtlCol="0">
            <a:spAutoFit/>
          </a:bodyPr>
          <a:lstStyle/>
          <a:p>
            <a:r>
              <a:rPr lang="en-US" altLang="en-US" dirty="0">
                <a:latin typeface="Arial"/>
              </a:rPr>
              <a:t>Sternocleidomastoid muscle divides neck into two triangles (anterior and posterior)</a:t>
            </a:r>
          </a:p>
          <a:p>
            <a:pPr lvl="1"/>
            <a:r>
              <a:rPr lang="en-US" altLang="en-US" dirty="0">
                <a:latin typeface="Arial"/>
              </a:rPr>
              <a:t>Anterior muscles are divided based on location to the hyoid bone: </a:t>
            </a:r>
            <a:r>
              <a:rPr lang="en-US" altLang="en-US" b="1" dirty="0">
                <a:latin typeface="Arial"/>
              </a:rPr>
              <a:t>suprahyoid</a:t>
            </a:r>
            <a:r>
              <a:rPr lang="en-US" altLang="en-US" dirty="0">
                <a:latin typeface="Arial"/>
              </a:rPr>
              <a:t> and </a:t>
            </a:r>
            <a:r>
              <a:rPr lang="en-US" altLang="en-US" b="1" dirty="0">
                <a:latin typeface="Arial"/>
              </a:rPr>
              <a:t>infrahyoid</a:t>
            </a:r>
          </a:p>
          <a:p>
            <a:r>
              <a:rPr lang="en-US" altLang="en-US" dirty="0">
                <a:latin typeface="Arial"/>
              </a:rPr>
              <a:t>Tongue and buccinator muscles push food back towards pharynx, where muscles in posterior mouth and pharynx complete swallowing process</a:t>
            </a:r>
          </a:p>
          <a:p>
            <a:r>
              <a:rPr lang="en-US" altLang="en-US" dirty="0">
                <a:latin typeface="Arial"/>
              </a:rPr>
              <a:t>Epiglottis closes over larynx while muscles in walls of pharynx propel food forward to stomach</a:t>
            </a:r>
          </a:p>
        </p:txBody>
      </p:sp>
    </p:spTree>
    <p:extLst>
      <p:ext uri="{BB962C8B-B14F-4D97-AF65-F5344CB8AC3E}">
        <p14:creationId xmlns:p14="http://schemas.microsoft.com/office/powerpoint/2010/main" val="1258626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36913"/>
            <a:ext cx="8229600" cy="1077218"/>
          </a:xfrm>
        </p:spPr>
        <p:txBody>
          <a:bodyPr vert="horz" lIns="0" tIns="0" rIns="0" bIns="0" rtlCol="0" anchor="b">
            <a:spAutoFit/>
          </a:bodyPr>
          <a:lstStyle/>
          <a:p>
            <a:pPr indent="-746125"/>
            <a:r>
              <a:rPr lang="en-US" altLang="en-US" dirty="0">
                <a:latin typeface="Times New Roman"/>
              </a:rPr>
              <a:t>Table 10.3: </a:t>
            </a:r>
            <a:r>
              <a:rPr lang="en-US" dirty="0">
                <a:latin typeface="Times New Roman"/>
              </a:rPr>
              <a:t>Muscles of the Anterior Neck and Throat: Swallowing </a:t>
            </a:r>
            <a:r>
              <a:rPr lang="en-US" sz="2800" dirty="0">
                <a:latin typeface="Times New Roman"/>
              </a:rPr>
              <a:t>(2 of 3)</a:t>
            </a:r>
          </a:p>
        </p:txBody>
      </p:sp>
      <p:sp>
        <p:nvSpPr>
          <p:cNvPr id="4" name="Content Placeholder 3"/>
          <p:cNvSpPr>
            <a:spLocks noGrp="1"/>
          </p:cNvSpPr>
          <p:nvPr>
            <p:ph sz="quarter" idx="13"/>
          </p:nvPr>
        </p:nvSpPr>
        <p:spPr>
          <a:xfrm>
            <a:off x="457581" y="1643126"/>
            <a:ext cx="8229600" cy="1862048"/>
          </a:xfrm>
        </p:spPr>
        <p:txBody>
          <a:bodyPr vert="horz" lIns="0" tIns="0" rIns="0" bIns="0" rtlCol="0">
            <a:spAutoFit/>
          </a:bodyPr>
          <a:lstStyle/>
          <a:p>
            <a:r>
              <a:rPr lang="en-US" altLang="en-US" b="1" dirty="0">
                <a:latin typeface="Arial"/>
              </a:rPr>
              <a:t>Suprahyoid muscles</a:t>
            </a:r>
            <a:r>
              <a:rPr lang="en-US" altLang="en-US" dirty="0">
                <a:latin typeface="Arial"/>
              </a:rPr>
              <a:t> </a:t>
            </a:r>
          </a:p>
          <a:p>
            <a:pPr lvl="1"/>
            <a:r>
              <a:rPr lang="en-US" altLang="en-US" dirty="0">
                <a:latin typeface="Arial"/>
              </a:rPr>
              <a:t>Four deep muscles involved in swallowing (move hyoid bone and larynx) </a:t>
            </a:r>
          </a:p>
          <a:p>
            <a:pPr lvl="2"/>
            <a:r>
              <a:rPr lang="en-US" altLang="en-US" dirty="0">
                <a:latin typeface="Arial"/>
              </a:rPr>
              <a:t>Form floor of oral cavity</a:t>
            </a:r>
          </a:p>
          <a:p>
            <a:pPr lvl="2"/>
            <a:r>
              <a:rPr lang="en-US" altLang="en-US" dirty="0">
                <a:latin typeface="Arial"/>
              </a:rPr>
              <a:t>Anchor tongue</a:t>
            </a:r>
          </a:p>
          <a:p>
            <a:pPr lvl="2"/>
            <a:r>
              <a:rPr lang="en-US" altLang="en-US" dirty="0">
                <a:latin typeface="Arial"/>
              </a:rPr>
              <a:t>Elevate hyoid bone</a:t>
            </a:r>
          </a:p>
          <a:p>
            <a:pPr lvl="2"/>
            <a:r>
              <a:rPr lang="en-US" altLang="en-US" dirty="0">
                <a:latin typeface="Arial"/>
              </a:rPr>
              <a:t>Move larynx during swallowing</a:t>
            </a:r>
          </a:p>
        </p:txBody>
      </p:sp>
    </p:spTree>
    <p:extLst>
      <p:ext uri="{BB962C8B-B14F-4D97-AF65-F5344CB8AC3E}">
        <p14:creationId xmlns:p14="http://schemas.microsoft.com/office/powerpoint/2010/main" val="1666072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10.3-1 Muscles of the Anterior Neck and Throat: Swallowing</a:t>
            </a:r>
            <a:endParaRPr lang="en-US" sz="3400" b="1" kern="1200" dirty="0">
              <a:solidFill>
                <a:srgbClr val="007FA3"/>
              </a:solidFill>
              <a:latin typeface="Times New Roman"/>
              <a:ea typeface="+mj-ea"/>
              <a:cs typeface="Times New Roman" panose="02020603050405020304" pitchFamily="18" charset="0"/>
            </a:endParaRPr>
          </a:p>
        </p:txBody>
      </p:sp>
      <p:pic>
        <p:nvPicPr>
          <p:cNvPr id="35842" name="Picture 2" descr=" Table 10.3 Muscles of the Anterior Neck and Throat: Swallowing (Figure 10.9).&#10;The sternocleidomastoid muscle divides the neck into two triangles (anterior and posterior; Figure 10.9a). The muscles of the anterior triangle are divided into suprahyoid and infrahyoid muscles (above and below the hyoid bone, respectively). Most of these muscles, with the pharyngeal constrictor muscles, participate in swallowing.&#10;Swallowing begins when the tongue and buccinator muscles of the cheeks squeeze the food back along the roof of the mouth toward the pharynx. A rapid series of sequential muscular movements in the posterior mouth and pharynx complete the process:&#10;1. The suprahyoid muscles pull the hyoid bone superiorly and anteriorly toward the mandible, which widens the pharynx to receive the food (Figure 10.9c). The larynx is also pulled superiorly and anteriorly under the cover of the flaplike epiglottis, a maneuver that closes off the respiratory passageway (larynx) so that food is not inhaled into the lungs.&#10;2. Small muscles that elevate the soft palate close off the nasal passages to prevent food from entering the superior nasal cavity. (These muscles, the tensor and levator veli palatini, are not described in the table but are illustrated in Figure 10.9c.)&#10;3. The pharyngeal constrictor muscles in the wall of the pharynx propel food inferiorly into the esophagus.&#10;4. The infrahyoid muscles pull the hyoid bone and larynx to their more inferior positions as swallowing ends.&#10;Table with 6 rows and 5 columns. &#10;Column headers from left to right are Muscle, Description, Origin (O) and Insertion (I), Action and Nerve Supply.  Data from the table is as follows:&#10;Row 1: Merged header cell spanning across all five columns labelled: Suprahyoid Muscles (soo”prah-hi’oid):  Muscles that help form floor of oral cavity, anchor tongue, elevate hyoid, and move larynx superiorly during swallowing; lie superior to hyoid bone.&#10;Row 2: Muscle: Digastric (di-gas’trik) (di = two; gaster = belly); Description: Consists of two bellies united by an intermediate tendon, forming a V shape under the chin; Origin (O) and Insertion (I): O—lower margin of mandible (anterior belly) and mastoid process of temporal bone (posterior belly), I—by a connective tissue loop to hyoid bone; Action: Open mouth and depress mandible; acting in synergy, the digastric muscles elevate hyoid bone and steady it during swallowing and speech; Nerve Supply: Mandibular branch of trigeminal nerve (cranial V) for anterior belly; facial nerve (cranial VII) for posterior belly.  &#10;Row 3: Muscle: Stylohyoid (sti”lo-hi’oid) (also see Figure 10.8c); Description: Slender muscle below angle of jaw; parallels posterior belly of digastric muscle; Origin (O) and Insertion (I): O—styloid process of temporal bone I—hyoid bone; Action: Elevates and retracts hyoid, thereby elongating floor of mouth during swallowing; Nerve Supply: Facial nerve.&#10;Row 4: Muscle: Mylohyoid (mi”lo-hi’oid) (myle = molar); Description: Flat, triangular muscle just deep to digastric muscle; this muscle pair makes a sling that forms the floor of the anterior mouth; Origin (O) and Insertion (I): O—medial surface of mandible, I—hyoid bone and median raphe (a median strip of connective tissue between the mylohyoid muscles); Action: Elevates hyoid bone and floor of mouth, enabling tongue to exert backward and upward pressure that forces food into pharynx; Nerve Supply: Mandibular branch of trigeminal nerve.&#10;Row 5: Muscle: Geniohyoid (je’ne-o-hi”oid) (geni = chin) (also see Figure 10.8c); Description: Narrow muscle in contact with its partner medially; runs from chin to hyoid bone deep to mylohyoid; Origin (O) and Insertion (I): O—inner surface of mandibular symphysis, I—hyoid bone; Action: Elevates and protracts the hyoid, shortening floor of mouth and widening pharynx to receive food; Nerve Supply: First cervical spinal nerve via hypoglossal nerve (cranial XI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103" y="1385174"/>
            <a:ext cx="5277794" cy="44747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943600"/>
            <a:ext cx="8686800" cy="246221"/>
          </a:xfrm>
        </p:spPr>
        <p:txBody>
          <a:bodyPr>
            <a:spAutoFit/>
          </a:bodyPr>
          <a:lstStyle/>
          <a:p>
            <a:r>
              <a:rPr lang="en-IN" b="1" dirty="0">
                <a:solidFill>
                  <a:srgbClr val="007FA3"/>
                </a:solidFill>
              </a:rPr>
              <a:t>Table 10.3-1 </a:t>
            </a:r>
            <a:r>
              <a:rPr lang="en-IN" dirty="0"/>
              <a:t>Muscles of the Anterior Neck and Throat: Swallowing</a:t>
            </a:r>
            <a:endParaRPr lang="en-US" dirty="0"/>
          </a:p>
        </p:txBody>
      </p:sp>
    </p:spTree>
    <p:extLst>
      <p:ext uri="{BB962C8B-B14F-4D97-AF65-F5344CB8AC3E}">
        <p14:creationId xmlns:p14="http://schemas.microsoft.com/office/powerpoint/2010/main" val="3585091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36913"/>
            <a:ext cx="8229600" cy="1077218"/>
          </a:xfrm>
        </p:spPr>
        <p:txBody>
          <a:bodyPr vert="horz" lIns="0" tIns="0" rIns="0" bIns="0" rtlCol="0" anchor="b">
            <a:spAutoFit/>
          </a:bodyPr>
          <a:lstStyle/>
          <a:p>
            <a:pPr indent="-746125"/>
            <a:r>
              <a:rPr lang="en-US" altLang="en-US" dirty="0">
                <a:latin typeface="Times New Roman"/>
              </a:rPr>
              <a:t>Table 10.3: </a:t>
            </a:r>
            <a:r>
              <a:rPr lang="en-US" dirty="0">
                <a:latin typeface="Times New Roman"/>
              </a:rPr>
              <a:t>Muscles of the Anterior Neck and Throat: Swallowing </a:t>
            </a:r>
            <a:r>
              <a:rPr lang="en-US" sz="2800" dirty="0">
                <a:latin typeface="Times New Roman"/>
              </a:rPr>
              <a:t>(3 of 3)</a:t>
            </a:r>
          </a:p>
        </p:txBody>
      </p:sp>
      <p:sp>
        <p:nvSpPr>
          <p:cNvPr id="4" name="Content Placeholder 3"/>
          <p:cNvSpPr>
            <a:spLocks noGrp="1"/>
          </p:cNvSpPr>
          <p:nvPr>
            <p:ph sz="quarter" idx="13"/>
          </p:nvPr>
        </p:nvSpPr>
        <p:spPr>
          <a:xfrm>
            <a:off x="457581" y="1643126"/>
            <a:ext cx="8229600" cy="892552"/>
          </a:xfrm>
        </p:spPr>
        <p:txBody>
          <a:bodyPr vert="horz" lIns="0" tIns="0" rIns="0" bIns="0" rtlCol="0">
            <a:spAutoFit/>
          </a:bodyPr>
          <a:lstStyle/>
          <a:p>
            <a:r>
              <a:rPr lang="en-US" altLang="en-US" b="1" dirty="0">
                <a:latin typeface="Arial"/>
              </a:rPr>
              <a:t>Infrahyoid</a:t>
            </a:r>
            <a:r>
              <a:rPr lang="en-US" altLang="en-US" dirty="0">
                <a:latin typeface="Arial"/>
              </a:rPr>
              <a:t> </a:t>
            </a:r>
            <a:r>
              <a:rPr lang="en-US" altLang="en-US" b="1" dirty="0">
                <a:latin typeface="Arial"/>
              </a:rPr>
              <a:t>muscles</a:t>
            </a:r>
            <a:r>
              <a:rPr lang="en-US" altLang="en-US" dirty="0">
                <a:latin typeface="Arial"/>
              </a:rPr>
              <a:t> </a:t>
            </a:r>
          </a:p>
          <a:p>
            <a:pPr lvl="1"/>
            <a:r>
              <a:rPr lang="en-US" altLang="en-US" dirty="0">
                <a:latin typeface="Arial"/>
              </a:rPr>
              <a:t>Four straplike muscles</a:t>
            </a:r>
          </a:p>
          <a:p>
            <a:pPr lvl="1"/>
            <a:r>
              <a:rPr lang="en-US" altLang="en-US" dirty="0">
                <a:latin typeface="Arial"/>
              </a:rPr>
              <a:t>Depress hyoid bone and larynx during swallowing and speaking</a:t>
            </a:r>
          </a:p>
        </p:txBody>
      </p:sp>
    </p:spTree>
    <p:extLst>
      <p:ext uri="{BB962C8B-B14F-4D97-AF65-F5344CB8AC3E}">
        <p14:creationId xmlns:p14="http://schemas.microsoft.com/office/powerpoint/2010/main" val="1253492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10.3-2 Muscles of the Anterior Neck and Throat: Swallowing</a:t>
            </a:r>
            <a:endParaRPr lang="en-US" sz="3400" b="1" kern="1200" dirty="0">
              <a:solidFill>
                <a:srgbClr val="007FA3"/>
              </a:solidFill>
              <a:latin typeface="Times New Roman"/>
              <a:ea typeface="+mj-ea"/>
              <a:cs typeface="Times New Roman" panose="02020603050405020304" pitchFamily="18" charset="0"/>
            </a:endParaRPr>
          </a:p>
        </p:txBody>
      </p:sp>
      <p:pic>
        <p:nvPicPr>
          <p:cNvPr id="36866" name="Picture 2" descr="  Table 10.3 Muscles of the Anterior Neck and Throat: Swallowing (Figure 10.9).&#10;The sternocleidomastoid muscle divides the neck into two triangles (anterior and posterior; Figure 10.9a). The muscles of the anterior triangle are divided into suprahyoid and infrahyoid muscles (above and below the hyoid bone, respectively). Most of these muscles, with the pharyngeal constrictor muscles, participate in swallowing.&#10;Swallowing begins when the tongue and buccinator muscles of the cheeks squeeze the food back along the roof of the mouth toward the pharynx. A rapid series of sequential muscular movements in the posterior mouth and pharynx complete the process:&#10;1. The suprahyoid muscles pull the hyoid bone superiorly and anteriorly toward the mandible, which widens the pharynx to receive the food (Figure 10.9c). The larynx is also pulled superiorly and anteriorly under the cover of the flaplike epiglottis, a maneuver that closes off the respiratory passageway (larynx) so that food is not inhaled into the lungs.&#10;2. Small muscles that elevate the soft palate close off the nasal passages to prevent food from entering the superior nasal cavity. (These muscles, the tensor and levator veli palatini, are not described in the table but are illustrated in Figure 10.9c.)&#10;3. The pharyngeal constrictor muscles in the wall of the pharynx propel food inferiorly into the esophagus.&#10;4. The infrahyoid muscles pull the hyoid bone and larynx to their more inferior positions as swallowing ends.&#10;Table with 8 rows and 5 columns. &#10;Column headers from left to right are Muscle, Description, Origin (O) and Insertion (I), Action and Nerve Supply.  Data from the table is as follows:&#10;Row 1: Merged header cell spanning across all five columns labelled: Infrahyoid Muscles: Straplike muscles that depress the hyoid bone and larynx during swallowing and speaking (see also Figure 10.10c).&#10;Row 2: Muscle: Sternohyoid (ster”no-hi’oid) (sterno = sternum); Description: Most medial muscle of the neck: thin; superficial except inferiorly, where covered by sternocleidomastoid; Origin (O) and Insertion (I): O—manubrium and medial end of clavicle, I—lower margin of hyoid bone; Action: Depresses larynx and hyoid bone if mandible is fixed; Nerve Supply: Cervical spinal nerves 1–3 (C1–C3) through ansa cervicalis (slender nerve root in cervical plexus).&#10;Row 3: Muscle: Sternothyroid (ster’no-thi’roid) (thyro = thyroid cartilage); Description: Lateral and deep to sternohyoid; Origin (O) and Insertion (I): O—posterior surface of manubrium of sternum, I—thyroid cartilage; Action: Depresses larynx and hyoid bone; Nerve Supply: As for sternohyoid.&#10;Row 4: Muscle: Omohyoid (o”mo-hi’oid) (omo = shoulder); Description: Straplike muscle with two bellies united by an intermediate tendon; lateral to sternohyoid; Origin (O) and Insertion (I): O—superior surface of scapula, I—hyoid bone, lower border; Action: Depresses and retracts hyoid bone; Nerve Supply: As for sternohyoid.&#10;Row 5: Muscle: Thyrohyoid (thi”ro-hi’oid) (also see Figure 10.8c); Description: Appears as a superior continuation of sternothyroid muscle; Origin (O) and Insertion (I): O—thyroid cartilage, I—hyoid bone; Action: Depresses hyoid bone or elevates larynx if hyoid is fixed; Nerve Supply: First cervical nerve via hypoglossal nerve.&#10;Row 6: Merged header cell spanning across all five columns labelled: Pharyngeal Constrictor Muscles (far-rin’je-al).&#10;Row 7: Muscle: Superior, middle, and inferior pharyngeal constrictor muscles; Description: Three paired muscles whose fibers run circularly in pharynx wall; superior muscle is innermost and inferior one is outermost; substantial overlap; Origin (O) and Insertion (I): O—attached anteriorly to mandible and medial pterygoid plate (superior), hyoid bone (middle), and laryngeal cartilages (inferior), I—posterior median raphe of pharynx; Action: Constrict pharynx during swallowing, which propels food to esophagus (via a wavelike squeezing action called peristalsis); Nerve Supply: Pharyngeal plexus [branches of vagus nerve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039" y="1404272"/>
            <a:ext cx="5003920" cy="44715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943600"/>
            <a:ext cx="8686800" cy="246221"/>
          </a:xfrm>
        </p:spPr>
        <p:txBody>
          <a:bodyPr>
            <a:spAutoFit/>
          </a:bodyPr>
          <a:lstStyle/>
          <a:p>
            <a:r>
              <a:rPr lang="en-IN" b="1" dirty="0">
                <a:solidFill>
                  <a:srgbClr val="007FA3"/>
                </a:solidFill>
              </a:rPr>
              <a:t>Table 10.3-2 </a:t>
            </a:r>
            <a:r>
              <a:rPr lang="en-IN" dirty="0"/>
              <a:t>Muscles of the Anterior Neck and Throat: Swallowing </a:t>
            </a:r>
            <a:r>
              <a:rPr lang="en-IN" i="1" dirty="0"/>
              <a:t>(continued)</a:t>
            </a:r>
            <a:endParaRPr lang="en-US" dirty="0"/>
          </a:p>
        </p:txBody>
      </p:sp>
    </p:spTree>
    <p:extLst>
      <p:ext uri="{BB962C8B-B14F-4D97-AF65-F5344CB8AC3E}">
        <p14:creationId xmlns:p14="http://schemas.microsoft.com/office/powerpoint/2010/main" val="4035379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Muscles of the Anterior Neck and Throat Used in Swallowing </a:t>
            </a:r>
            <a:r>
              <a:rPr lang="en-US" sz="2800" b="1" kern="1200" dirty="0">
                <a:solidFill>
                  <a:srgbClr val="007FA3"/>
                </a:solidFill>
                <a:latin typeface="Times New Roman"/>
                <a:ea typeface="+mj-ea"/>
                <a:cs typeface="Times New Roman" panose="02020603050405020304" pitchFamily="18" charset="0"/>
              </a:rPr>
              <a:t>(1 of 3)</a:t>
            </a:r>
          </a:p>
        </p:txBody>
      </p:sp>
      <p:pic>
        <p:nvPicPr>
          <p:cNvPr id="37890" name="Picture 2" descr="Part (a) shows an anterior view of the suprahyoid and infrahyoid muscles.  The sternocleidomastoid muscle is shown on right side of the illustration to provide an anatomical landmark.  Deeper neck muscles are illustrated on left side.  Muscle labels include diagastric, thyrohyoid, mylohyoid, omohyoid (superior and inferior belly), sternohyoid, sternothyroid, as well as median raphe (seam of fibrous tissue)."/>
          <p:cNvPicPr>
            <a:picLocks noChangeAspect="1" noChangeArrowheads="1"/>
          </p:cNvPicPr>
          <p:nvPr/>
        </p:nvPicPr>
        <p:blipFill rotWithShape="1">
          <a:blip r:embed="rId3">
            <a:extLst>
              <a:ext uri="{28A0092B-C50C-407E-A947-70E740481C1C}">
                <a14:useLocalDpi xmlns:a14="http://schemas.microsoft.com/office/drawing/2010/main" val="0"/>
              </a:ext>
            </a:extLst>
          </a:blip>
          <a:srcRect b="3872"/>
          <a:stretch/>
        </p:blipFill>
        <p:spPr bwMode="auto">
          <a:xfrm>
            <a:off x="1635638" y="1513757"/>
            <a:ext cx="5872723" cy="42441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10.9a </a:t>
            </a:r>
            <a:r>
              <a:rPr lang="en-IN" dirty="0"/>
              <a:t>Muscles of the anterior neck and throat used in swallowing.</a:t>
            </a:r>
            <a:endParaRPr lang="en-US" dirty="0"/>
          </a:p>
        </p:txBody>
      </p:sp>
    </p:spTree>
    <p:extLst>
      <p:ext uri="{BB962C8B-B14F-4D97-AF65-F5344CB8AC3E}">
        <p14:creationId xmlns:p14="http://schemas.microsoft.com/office/powerpoint/2010/main" val="54626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594"/>
            <a:ext cx="8229600" cy="2092881"/>
          </a:xfrm>
        </p:spPr>
        <p:txBody>
          <a:bodyPr wrap="square">
            <a:spAutoFit/>
          </a:bodyPr>
          <a:lstStyle/>
          <a:p>
            <a:pPr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The Action of a Muscle can be Inferred by the Position of the Muscle Relative to the Joint it Crosses. (Examples Given Relate to the Shoulder Joint.) </a:t>
            </a:r>
            <a:r>
              <a:rPr lang="en-IN" sz="2800" b="1" kern="1200" dirty="0">
                <a:solidFill>
                  <a:srgbClr val="007FA3"/>
                </a:solidFill>
                <a:latin typeface="Times New Roman"/>
                <a:ea typeface="+mj-ea"/>
                <a:cs typeface="Times New Roman" panose="02020603050405020304" pitchFamily="18" charset="0"/>
              </a:rPr>
              <a:t>(1 of 4)</a:t>
            </a:r>
            <a:endParaRPr lang="en-US" sz="2800" b="1" kern="1200" dirty="0">
              <a:solidFill>
                <a:srgbClr val="007FA3"/>
              </a:solidFill>
              <a:latin typeface="Times New Roman"/>
              <a:ea typeface="+mj-ea"/>
              <a:cs typeface="Times New Roman" panose="02020603050405020304" pitchFamily="18" charset="0"/>
            </a:endParaRPr>
          </a:p>
        </p:txBody>
      </p:sp>
      <p:pic>
        <p:nvPicPr>
          <p:cNvPr id="1026" name="Picture 2" descr="We can infer the action of a muscle by looking at its position relative to the joint it crosses. This figure presents four examples of the shoulder joint showing how action of a muscle is relative to way in which it crosses a joint.&#10;Part (a): A muscle that crosses on the anterior side of a joint produces flexion. For example: the pectoralis major of the shoulder joint. (Note that this generalization does not apply to the knee and ankle joints, because the lower limb is rotated during development. The muscles that cross these joints posteriorly produce flexion)."/>
          <p:cNvPicPr>
            <a:picLocks noChangeAspect="1" noChangeArrowheads="1"/>
          </p:cNvPicPr>
          <p:nvPr/>
        </p:nvPicPr>
        <p:blipFill rotWithShape="1">
          <a:blip r:embed="rId3">
            <a:extLst>
              <a:ext uri="{28A0092B-C50C-407E-A947-70E740481C1C}">
                <a14:useLocalDpi xmlns:a14="http://schemas.microsoft.com/office/drawing/2010/main" val="0"/>
              </a:ext>
            </a:extLst>
          </a:blip>
          <a:srcRect b="6460"/>
          <a:stretch/>
        </p:blipFill>
        <p:spPr bwMode="auto">
          <a:xfrm>
            <a:off x="536390" y="2591063"/>
            <a:ext cx="8071220" cy="26696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5943600"/>
            <a:ext cx="8229600" cy="246221"/>
          </a:xfrm>
        </p:spPr>
        <p:txBody>
          <a:bodyPr/>
          <a:lstStyle/>
          <a:p>
            <a:r>
              <a:rPr lang="fr-FR" b="1" dirty="0">
                <a:solidFill>
                  <a:srgbClr val="007FA3"/>
                </a:solidFill>
              </a:rPr>
              <a:t>FOCUS FIGURE 10.1a </a:t>
            </a:r>
            <a:r>
              <a:rPr lang="fr-FR" dirty="0"/>
              <a:t>Muscle Action.</a:t>
            </a:r>
            <a:endParaRPr lang="en-US" dirty="0"/>
          </a:p>
        </p:txBody>
      </p:sp>
    </p:spTree>
    <p:extLst>
      <p:ext uri="{BB962C8B-B14F-4D97-AF65-F5344CB8AC3E}">
        <p14:creationId xmlns:p14="http://schemas.microsoft.com/office/powerpoint/2010/main" val="2505374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of the Anterior Neck and Throat Used in Swallowing </a:t>
            </a:r>
            <a:r>
              <a:rPr lang="en-US" sz="2800" b="1" kern="1200" dirty="0">
                <a:solidFill>
                  <a:srgbClr val="007FA3"/>
                </a:solidFill>
                <a:latin typeface="Times New Roman"/>
                <a:ea typeface="+mj-ea"/>
                <a:cs typeface="Times New Roman" panose="02020603050405020304" pitchFamily="18" charset="0"/>
              </a:rPr>
              <a:t>(2 of 3)</a:t>
            </a:r>
          </a:p>
        </p:txBody>
      </p:sp>
      <p:pic>
        <p:nvPicPr>
          <p:cNvPr id="38914" name="Picture 2" descr="Part (b) is a photo of cadaver dissection of suprahyoid and infrahyoid muscles."/>
          <p:cNvPicPr>
            <a:picLocks noChangeAspect="1" noChangeArrowheads="1"/>
          </p:cNvPicPr>
          <p:nvPr/>
        </p:nvPicPr>
        <p:blipFill rotWithShape="1">
          <a:blip r:embed="rId3">
            <a:extLst>
              <a:ext uri="{28A0092B-C50C-407E-A947-70E740481C1C}">
                <a14:useLocalDpi xmlns:a14="http://schemas.microsoft.com/office/drawing/2010/main" val="0"/>
              </a:ext>
            </a:extLst>
          </a:blip>
          <a:srcRect b="3470"/>
          <a:stretch/>
        </p:blipFill>
        <p:spPr bwMode="auto">
          <a:xfrm>
            <a:off x="2103482" y="1454537"/>
            <a:ext cx="4937036" cy="43299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10.9b </a:t>
            </a:r>
            <a:r>
              <a:rPr lang="en-IN" dirty="0"/>
              <a:t>Muscles of the anterior neck and throat used in swallowing.</a:t>
            </a:r>
            <a:endParaRPr lang="en-US" dirty="0"/>
          </a:p>
        </p:txBody>
      </p:sp>
    </p:spTree>
    <p:extLst>
      <p:ext uri="{BB962C8B-B14F-4D97-AF65-F5344CB8AC3E}">
        <p14:creationId xmlns:p14="http://schemas.microsoft.com/office/powerpoint/2010/main" val="19923741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of the Anterior Neck and Throat Used in Swallowing </a:t>
            </a:r>
            <a:r>
              <a:rPr lang="en-US" sz="2800" b="1" kern="1200" dirty="0">
                <a:solidFill>
                  <a:srgbClr val="007FA3"/>
                </a:solidFill>
                <a:latin typeface="Times New Roman"/>
                <a:ea typeface="+mj-ea"/>
                <a:cs typeface="Times New Roman" panose="02020603050405020304" pitchFamily="18" charset="0"/>
              </a:rPr>
              <a:t>(3 of 3)</a:t>
            </a:r>
          </a:p>
        </p:txBody>
      </p:sp>
      <p:pic>
        <p:nvPicPr>
          <p:cNvPr id="39938" name="Picture 2" descr="Part (c) is an illustration of a lateral view of the constrictor muscles of the pharynx shown in relationship to the buccinators and the hyoglossus muscle (which moves the tongue).  Labels include tensor and levator veli palantini, superior, middle and inferior pharyngeal constrictors, and geniohyoid."/>
          <p:cNvPicPr>
            <a:picLocks noChangeAspect="1" noChangeArrowheads="1"/>
          </p:cNvPicPr>
          <p:nvPr/>
        </p:nvPicPr>
        <p:blipFill rotWithShape="1">
          <a:blip r:embed="rId3">
            <a:extLst>
              <a:ext uri="{28A0092B-C50C-407E-A947-70E740481C1C}">
                <a14:useLocalDpi xmlns:a14="http://schemas.microsoft.com/office/drawing/2010/main" val="0"/>
              </a:ext>
            </a:extLst>
          </a:blip>
          <a:srcRect b="2420"/>
          <a:stretch/>
        </p:blipFill>
        <p:spPr bwMode="auto">
          <a:xfrm>
            <a:off x="2209746" y="1481880"/>
            <a:ext cx="4722918" cy="42752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IN" b="1" dirty="0">
                <a:solidFill>
                  <a:srgbClr val="007FA3"/>
                </a:solidFill>
              </a:rPr>
              <a:t>Figure 10.9c </a:t>
            </a:r>
            <a:r>
              <a:rPr lang="en-IN" dirty="0"/>
              <a:t>Muscles of the anterior neck and throat used in swallowing.</a:t>
            </a:r>
            <a:endParaRPr lang="en-US" dirty="0"/>
          </a:p>
        </p:txBody>
      </p:sp>
    </p:spTree>
    <p:extLst>
      <p:ext uri="{BB962C8B-B14F-4D97-AF65-F5344CB8AC3E}">
        <p14:creationId xmlns:p14="http://schemas.microsoft.com/office/powerpoint/2010/main" val="1532848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Animation: Rotating Model: Head</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t>
            </a:r>
            <a:r>
              <a:rPr lang="en-US" altLang="en-US" sz="1400" b="1" dirty="0"/>
              <a:t>Animation: </a:t>
            </a:r>
          </a:p>
          <a:p>
            <a:pPr marL="0" indent="0" algn="ctr">
              <a:spcBef>
                <a:spcPts val="0"/>
              </a:spcBef>
              <a:buNone/>
            </a:pPr>
            <a:r>
              <a:rPr lang="en-US" altLang="en-US" sz="1400" b="1" dirty="0"/>
              <a:t>Rotating Model: Head</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rotating-model-head"/>
              </a:rPr>
              <a:t>https://mediaplayer.pearsoncmg.com/assets/rotating-model-head</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3287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Animation: Rotating Model: Face</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t>
            </a:r>
            <a:r>
              <a:rPr lang="en-US" altLang="en-US" sz="1400" b="1" dirty="0"/>
              <a:t>Animation: </a:t>
            </a:r>
          </a:p>
          <a:p>
            <a:pPr marL="0" indent="0" algn="ctr">
              <a:spcBef>
                <a:spcPts val="0"/>
              </a:spcBef>
              <a:buNone/>
            </a:pPr>
            <a:r>
              <a:rPr lang="en-US" altLang="en-US" sz="1400" b="1" dirty="0"/>
              <a:t>Rotating Model: Face</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rotating-model-face"/>
              </a:rPr>
              <a:t>https://mediaplayer.pearsoncmg.com/assets/rotating-model-face</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92730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6200"/>
            <a:ext cx="8229600" cy="1569660"/>
          </a:xfrm>
        </p:spPr>
        <p:txBody>
          <a:bodyPr vert="horz" lIns="0" tIns="0" rIns="0" bIns="0" rtlCol="0" anchor="b">
            <a:spAutoFit/>
          </a:bodyPr>
          <a:lstStyle/>
          <a:p>
            <a:pPr indent="-746125"/>
            <a:r>
              <a:rPr lang="en-US" altLang="en-US" dirty="0">
                <a:latin typeface="Times New Roman"/>
              </a:rPr>
              <a:t>Table 10.4: </a:t>
            </a:r>
            <a:r>
              <a:rPr lang="en-US" dirty="0">
                <a:latin typeface="Times New Roman"/>
              </a:rPr>
              <a:t>Muscles of the Neck and Vertebral Column: Head Movements and Trunk Extension</a:t>
            </a:r>
          </a:p>
        </p:txBody>
      </p:sp>
      <p:sp>
        <p:nvSpPr>
          <p:cNvPr id="4" name="Content Placeholder 3"/>
          <p:cNvSpPr>
            <a:spLocks noGrp="1"/>
          </p:cNvSpPr>
          <p:nvPr>
            <p:ph sz="quarter" idx="13"/>
          </p:nvPr>
        </p:nvSpPr>
        <p:spPr>
          <a:xfrm>
            <a:off x="457581" y="2079248"/>
            <a:ext cx="8229600" cy="892552"/>
          </a:xfrm>
        </p:spPr>
        <p:txBody>
          <a:bodyPr vert="horz" lIns="0" tIns="0" rIns="0" bIns="0" rtlCol="0">
            <a:spAutoFit/>
          </a:bodyPr>
          <a:lstStyle/>
          <a:p>
            <a:r>
              <a:rPr lang="en-US" altLang="en-US" dirty="0">
                <a:latin typeface="Arial"/>
              </a:rPr>
              <a:t>Two functional groups</a:t>
            </a:r>
          </a:p>
          <a:p>
            <a:pPr lvl="1"/>
            <a:r>
              <a:rPr lang="en-US" altLang="en-US" b="1" dirty="0">
                <a:latin typeface="Arial"/>
              </a:rPr>
              <a:t>Anterolateral</a:t>
            </a:r>
            <a:r>
              <a:rPr lang="en-US" altLang="en-US" dirty="0">
                <a:latin typeface="Arial"/>
              </a:rPr>
              <a:t> </a:t>
            </a:r>
            <a:r>
              <a:rPr lang="en-US" altLang="en-US" b="1" dirty="0">
                <a:latin typeface="Arial"/>
              </a:rPr>
              <a:t>neck</a:t>
            </a:r>
            <a:r>
              <a:rPr lang="en-US" altLang="en-US" dirty="0">
                <a:latin typeface="Arial"/>
              </a:rPr>
              <a:t> </a:t>
            </a:r>
            <a:r>
              <a:rPr lang="en-US" altLang="en-US" b="1" dirty="0">
                <a:latin typeface="Arial"/>
              </a:rPr>
              <a:t>muscles</a:t>
            </a:r>
            <a:r>
              <a:rPr lang="en-US" altLang="en-US" dirty="0">
                <a:latin typeface="Arial"/>
              </a:rPr>
              <a:t>: move head</a:t>
            </a:r>
          </a:p>
          <a:p>
            <a:pPr lvl="1"/>
            <a:r>
              <a:rPr lang="en-US" altLang="en-US" b="1" dirty="0">
                <a:latin typeface="Arial"/>
              </a:rPr>
              <a:t>Intrinsic</a:t>
            </a:r>
            <a:r>
              <a:rPr lang="en-US" altLang="en-US" dirty="0">
                <a:latin typeface="Arial"/>
              </a:rPr>
              <a:t> </a:t>
            </a:r>
            <a:r>
              <a:rPr lang="en-US" altLang="en-US" b="1" dirty="0">
                <a:latin typeface="Arial"/>
              </a:rPr>
              <a:t>muscles</a:t>
            </a:r>
            <a:r>
              <a:rPr lang="en-US" altLang="en-US" dirty="0">
                <a:latin typeface="Arial"/>
              </a:rPr>
              <a:t> </a:t>
            </a:r>
            <a:r>
              <a:rPr lang="en-US" altLang="en-US" b="1" dirty="0">
                <a:latin typeface="Arial"/>
              </a:rPr>
              <a:t>of</a:t>
            </a:r>
            <a:r>
              <a:rPr lang="en-US" altLang="en-US" dirty="0">
                <a:latin typeface="Arial"/>
              </a:rPr>
              <a:t> </a:t>
            </a:r>
            <a:r>
              <a:rPr lang="en-US" altLang="en-US" b="1" dirty="0">
                <a:latin typeface="Arial"/>
              </a:rPr>
              <a:t>the</a:t>
            </a:r>
            <a:r>
              <a:rPr lang="en-US" altLang="en-US" dirty="0">
                <a:latin typeface="Arial"/>
              </a:rPr>
              <a:t> </a:t>
            </a:r>
            <a:r>
              <a:rPr lang="en-US" altLang="en-US" b="1" dirty="0">
                <a:latin typeface="Arial"/>
              </a:rPr>
              <a:t>back</a:t>
            </a:r>
            <a:r>
              <a:rPr lang="en-US" altLang="en-US" dirty="0">
                <a:latin typeface="Arial"/>
              </a:rPr>
              <a:t>: extend trunk and maintain posture</a:t>
            </a:r>
          </a:p>
        </p:txBody>
      </p:sp>
    </p:spTree>
    <p:extLst>
      <p:ext uri="{BB962C8B-B14F-4D97-AF65-F5344CB8AC3E}">
        <p14:creationId xmlns:p14="http://schemas.microsoft.com/office/powerpoint/2010/main" val="879787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10.4-1 Muscles of the Neck and Vertebral Column: Head Movements and Trunk Extension </a:t>
            </a:r>
            <a:r>
              <a:rPr lang="en-US" sz="2800" b="1" kern="1200" dirty="0">
                <a:solidFill>
                  <a:srgbClr val="007FA3"/>
                </a:solidFill>
                <a:latin typeface="Times New Roman"/>
                <a:ea typeface="+mj-ea"/>
                <a:cs typeface="Times New Roman" panose="02020603050405020304" pitchFamily="18" charset="0"/>
              </a:rPr>
              <a:t>(1 of 2)</a:t>
            </a:r>
          </a:p>
        </p:txBody>
      </p:sp>
      <p:pic>
        <p:nvPicPr>
          <p:cNvPr id="40962" name="Picture 2" descr="  Table 10.4 Muscles of the Neck and Vertebral Column: Head Movements and Trunk Extension (Figure 10.10).&#10;Head movements&#10;Muscles originating from the axial skeleton move the head. The major head flexors are the sternocleidomastoid muscles (Figure 10.10a, c), with help from the suprahyoid and infrahyoid muscles described in Table 10.3. Lateral head movements (rotating or tilting the head) result when the muscles on only one side of the neck contract. These actions are produced by the sternocleidomastoids and a number of deeper neck muscles, considered in this table. Head extension is aided by the trapezius muscles of the back, but the main extensors of the head are the splenius muscles deep to the trapezius muscles (Figure 10.10b).&#10;Trunk extension&#10;Trunk extension is brought about by the deep or intrinsic back muscles associated with the vertebral column. These muscles also maintain the normal curvatures of the spine, acting as postural muscles. As you consider these back muscles, keep in mind that they are deep. The superficial back muscles that cover them are concerned primarily with moving the shoulder girdle and upper limbs (see Tables 10.8 and 10.9).&#10;The deep muscles of the back form a broad, thick column extending from the sacrum to the skull. Many muscles of varying length contribute to this mass. Think of each muscle as a string that when pulled causes one or several vertebrae to extend or to rotate on the vertebrae below. The largest deep back muscle group is the erector spinae group (Figure 10.10d). Because the origins and insertions of the different muscle groups overlap extensively, and many of these muscles are long, large regions of the vertebral column can be moved simultaneously and smoothly. Acting together, the deep back muscles extend (or hyperextend) the spine, but muscle contraction on only one side causes the spine to bend laterally (flex). Lateral flexion is automatically accompanied by some degree of rotation of the vertebral column. During vertebral movements, the articular facets of the vertebrae glide on each other.&#10;In addition to the long back muscles, there are a number of short muscles that extend from one vertebra to the next. These small muscles act primarily as synergists in extending and rotating the spine and as spine stabilizers. They are not described in the table but you can deduce their actions by examining their origins and insertions in Figure 10.10e.&#10;The trunk muscles that we consider in this table are extensors. The more superficial muscles, which have other functions, are considered in subsequent tables. &#10;Table with 6 rows and 5 columns. &#10;Column headers from left to right are Muscle, Description, Origin (O) and Insertion (I), Action and Nerve Supply.  Data from the table is as follows:&#10;Row 1: Merged header cell spanning across all five columns labelled: Anterolateral Neck Muscles (Figure 10.10a and c).&#10;Row 2: Muscle: Sternocleidomastoid (ster”no-kli”do-mas’toid) (sterno = breastbone; cleido = clavicle; mastoid = mastoid process); Description: Two-headed muscle located deep to platysma on anterolateral surface of neck; fleshy parts on either side of neck delineate limits of anterior and posterior triangles; key muscular landmark in neck; Origin (O) and Insertion (I): O—manubrium of sternum and medial portion of clavicle, I—mastoid process of temporal bone and superior nuchal line of occipital bone; Action: Flexes and laterally rotates the head; simultaneous contraction of both muscles flexes neck, as when raising head when lying on back; acting alone, each muscle rotates head toward shoulder on opposite side and tilts or laterally flexes head to its own side; Nerve Supply: Accessory nerve (cranial nerve XI) and branches of cervical spinal nerves C subscript 2 and C subscript 3 (ventral rami).&#10;Row 3: Muscle: Scalenes (ska’lēnz)— anterior, middle, and posterior (scalene = uneven); Description: Located more laterally than anteriorly on neck; deep to platysma and sternocleidomastoid; Origin (O) and Insertion (I): O—transverse processes of cervical vertebrae, I—anterolaterally on first two ribs; Action: Elevate first two ribs (aid in inspiration); flex and rotate neck; Nerve Supply: Cervical spinal nerves.&#10;Row 4: Merged header cell spanning across all five columns labelled: Intrinsic Muscles of the Back (Figure 10.10b, d, e)&#10;Row 5: Muscle: Splenius (sple’ne-us)—capitis and cervicis portions (kă’pĭ-tis; ser-vis’us) (splenion = bandage; caput = head; cervi = neck) (Figures 10.10b and 10.6b); Description: Broad two-part superficial muscle (capitis and cervicis parts) extending from upper thoracic vertebrae to skull; capitis portion known as “bandage muscle” because it covers and holds down deeper neck muscles; Origin (O) and Insertion (I): O—ligamentum nuchae,* spinous processes of vertebrae C subscript 7 – T subscript 6, I—mastoid process of temporal bone and occipital bone (capitis); transverse processes of C subscript 2 – C subscript 4 vertebrae (cervicis); Action: Extend or hyperextend head; when splenius muscles on one side are activated, head rotates and bends laterally toward same side; Nerve Supply: Cervical spinal nerves (dorsal rami).&#10;Table Note: *The ligamentum nuchae (lig”ah-men’tum noo’ke) is a strong, elastic ligament extending from the occipital bone of the skull along the tips of the spinous processes of the cervical vertebrae (Figure 10.10d). It binds the cervical vertebrae together and inhibits excessive head and neck flexion, thus preventing damage to the spinal cord in the vertebral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824" y="1762125"/>
            <a:ext cx="3280352" cy="38908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715000"/>
            <a:ext cx="7696200" cy="492443"/>
          </a:xfrm>
        </p:spPr>
        <p:txBody>
          <a:bodyPr>
            <a:spAutoFit/>
          </a:bodyPr>
          <a:lstStyle/>
          <a:p>
            <a:r>
              <a:rPr lang="en-IN" b="1" dirty="0">
                <a:solidFill>
                  <a:srgbClr val="007FA3"/>
                </a:solidFill>
              </a:rPr>
              <a:t>Table 10.4-1 </a:t>
            </a:r>
            <a:r>
              <a:rPr lang="en-IN" dirty="0"/>
              <a:t>Muscles of the Neck and Vertebral Column: Head Movements and Trunk Extension</a:t>
            </a:r>
            <a:endParaRPr lang="en-US" dirty="0"/>
          </a:p>
        </p:txBody>
      </p:sp>
    </p:spTree>
    <p:extLst>
      <p:ext uri="{BB962C8B-B14F-4D97-AF65-F5344CB8AC3E}">
        <p14:creationId xmlns:p14="http://schemas.microsoft.com/office/powerpoint/2010/main" val="3916665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Muscles of the Neck and Vertebral Column That Move the Head and Trunk </a:t>
            </a:r>
            <a:r>
              <a:rPr lang="en-US" sz="2800" b="1" kern="1200" dirty="0">
                <a:solidFill>
                  <a:srgbClr val="007FA3"/>
                </a:solidFill>
                <a:latin typeface="Times New Roman"/>
                <a:ea typeface="+mj-ea"/>
                <a:cs typeface="Times New Roman" panose="02020603050405020304" pitchFamily="18" charset="0"/>
              </a:rPr>
              <a:t>(1 of 5)</a:t>
            </a:r>
          </a:p>
        </p:txBody>
      </p:sp>
      <p:pic>
        <p:nvPicPr>
          <p:cNvPr id="41986" name="Picture 2" descr="Part (a) is an illustration of muscles of the anterolateral neck with platysma and deeper neck muscles removed.  Major labels include sternocleidomastoid, middle anterior and posterior scalene."/>
          <p:cNvPicPr>
            <a:picLocks noChangeAspect="1" noChangeArrowheads="1"/>
          </p:cNvPicPr>
          <p:nvPr/>
        </p:nvPicPr>
        <p:blipFill rotWithShape="1">
          <a:blip r:embed="rId3">
            <a:extLst>
              <a:ext uri="{28A0092B-C50C-407E-A947-70E740481C1C}">
                <a14:useLocalDpi xmlns:a14="http://schemas.microsoft.com/office/drawing/2010/main" val="0"/>
              </a:ext>
            </a:extLst>
          </a:blip>
          <a:srcRect b="4152"/>
          <a:stretch/>
        </p:blipFill>
        <p:spPr bwMode="auto">
          <a:xfrm>
            <a:off x="1785649" y="1511644"/>
            <a:ext cx="5572702" cy="42322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10.10a </a:t>
            </a:r>
            <a:r>
              <a:rPr lang="en-IN" dirty="0"/>
              <a:t>Muscles of the neck and vertebral column that move the head and trunk.</a:t>
            </a:r>
            <a:endParaRPr lang="en-US" dirty="0"/>
          </a:p>
        </p:txBody>
      </p:sp>
    </p:spTree>
    <p:extLst>
      <p:ext uri="{BB962C8B-B14F-4D97-AF65-F5344CB8AC3E}">
        <p14:creationId xmlns:p14="http://schemas.microsoft.com/office/powerpoint/2010/main" val="763661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10.4-1 Muscles of the Neck and Vertebral Column: Head Movements and Trunk Extension </a:t>
            </a:r>
            <a:r>
              <a:rPr lang="en-US" sz="2800" b="1" kern="1200" dirty="0">
                <a:solidFill>
                  <a:srgbClr val="007FA3"/>
                </a:solidFill>
                <a:latin typeface="Times New Roman"/>
                <a:ea typeface="+mj-ea"/>
                <a:cs typeface="Times New Roman" panose="02020603050405020304" pitchFamily="18" charset="0"/>
              </a:rPr>
              <a:t>(2 of 2)</a:t>
            </a:r>
          </a:p>
        </p:txBody>
      </p:sp>
      <p:pic>
        <p:nvPicPr>
          <p:cNvPr id="43010" name="Picture 2" descr="Table 10.4 Muscles of the Neck and Vertebral Column: Head Movements and Trunk Extension (Figure 10.10).&#10;Head movements&#10;Muscles originating from the axial skeleton move the head. The major head flexors are the sternocleidomastoid muscles (Figure 10.10a, c), with help from the suprahyoid and infrahyoid muscles described in Table 10.3. Lateral head movements (rotating or tilting the head) result when the muscles on only one side of the neck contract. These actions are produced by the sternocleidomastoids and a number of deeper neck muscles, considered in this table. Head extension is aided by the trapezius muscles of the back, but the main extensors of the head are the splenius muscles deep to the trapezius muscles (Figure 10.10b).&#10;Trunk extension&#10;Trunk extension is brought about by the deep or intrinsic back muscles associated with the vertebral column. These muscles also maintain the normal curvatures of the spine, acting as postural muscles. As you consider these back muscles, keep in mind that they are deep. The superficial back muscles that cover them are concerned primarily with moving the shoulder girdle and upper limbs (see Tables 10.8 and 10.9).&#10;The deep muscles of the back form a broad, thick column extending from the sacrum to the skull. Many muscles of varying length contribute to this mass. Think of each muscle as a string that when pulled causes one or several vertebrae to extend or to rotate on the vertebrae below. The largest deep back muscle group is the erector spinae group (Figure 10.10d). Because the origins and insertions of the different muscle groups overlap extensively, and many of these muscles are long, large regions of the vertebral column can be moved simultaneously and smoothly. Acting together, the deep back muscles extend (or hyperextend) the spine, but muscle contraction on only one side causes the spine to bend laterally (flex). Lateral flexion is automatically accompanied by some degree of rotation of the vertebral column. During vertebral movements, the articular facets of the vertebrae glide on each other.&#10;In addition to the long back muscles, there are a number of short muscles that extend from one vertebra to the next. These small muscles act primarily as synergists in extending and rotating the spine and as spine stabilizers. They are not described in the table but you can deduce their actions by examining their origins and insertions in Figure 10.10e.&#10;The trunk muscles that we consider in this table are extensors. The more superficial muscles, which have other functions, are considered in subsequent tables. &#10;Table with 6 rows and 5 columns. &#10;Column headers from left to right are Muscle, Description, Origin (O) and Insertion (I), Action and Nerve Supply.  Data from the table is as follows:&#10;Row 1: Merged header cell spanning across all five columns labelled: Anterolateral Neck Muscles (Figure 10.10a and c).&#10;Row 2: Muscle: Sternocleidomastoid (ster”no-kli”do-mas’toid) (sterno = breastbone; cleido = clavicle; mastoid = mastoid process); Description: Two-headed muscle located deep to platysma on anterolateral surface of neck; fleshy parts on either side of neck delineate limits of anterior and posterior triangles; key muscular landmark in neck; Origin (O) and Insertion (I): O—manubrium of sternum and medial portion of clavicle, I—mastoid process of temporal bone and superior nuchal line of occipital bone; Action: Flexes and laterally rotates the head; simultaneous contraction of both muscles flexes neck, as when raising head when lying on back; acting alone, each muscle rotates head toward shoulder on opposite side and tilts or laterally flexes head to its own side; Nerve Supply: Accessory nerve (cranial nerve XI) and branches of cervical spinal nerves C subscript 2 and C subscript 3 (ventral rami).&#10;Row 3: Muscle: Scalenes (ska’lēnz)— anterior, middle, and posterior (scalene = uneven); Description: Located more laterally than anteriorly on neck; deep to platysma and sternocleidomastoid; Origin (O) and Insertion (I): O—transverse processes of cervical vertebrae, I—anterolaterally on first two ribs; Action: Elevate first two ribs (aid in inspiration); flex and rotate neck; Nerve Supply: Cervical spinal nerves.&#10;Row 4: Merged header cell spanning across all five columns labelled: Intrinsic Muscles of the Back (Figure 10.10b, d, e)&#10;Row 5: Muscle: Splenius (sple’ne-us)—capitis and cervicis portions (kă’pĭ-tis; ser-vis’us) (splenion = bandage; caput = head; cervi = neck) (Figures 10.10b and 10.6b); Description: Broad two-part superficial muscle (capitis and cervicis parts) extending from upper thoracic vertebrae to skull; capitis portion known as “bandage muscle” because it covers and holds down deeper neck muscles; Origin (O) and Insertion (I): O—ligamentum nuchae,* spinous processes of vertebrae C subscript 7 – T subscript 6, I—mastoid process of temporal bone and occipital bone (capitis); transverse processes of C subscript 2 – C subscript 4 vertebrae (cervicis); Action: Extend or hyperextend head; when splenius muscles on one side are activated, head rotates and bends laterally toward same side; Nerve Supply: Cervical spinal nerves (dorsal rami).&#10;Table Note: *The ligamentum nuchae (lig”ah-men’tum noo’ke) is a strong, elastic ligament extending from the occipital bone of the skull along the tips of the spinous processes of the cervical vertebrae (Figure 10.10d). It binds the cervical vertebrae together and inhibits excessive head and neck flexion, thus preventing damage to the spinal cord in the vertebral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824" y="1762125"/>
            <a:ext cx="3280352" cy="38908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715000"/>
            <a:ext cx="7543800" cy="492443"/>
          </a:xfrm>
        </p:spPr>
        <p:txBody>
          <a:bodyPr>
            <a:spAutoFit/>
          </a:bodyPr>
          <a:lstStyle/>
          <a:p>
            <a:r>
              <a:rPr lang="en-IN" b="1" dirty="0">
                <a:solidFill>
                  <a:srgbClr val="007FA3"/>
                </a:solidFill>
              </a:rPr>
              <a:t>Table 10.4-1 </a:t>
            </a:r>
            <a:r>
              <a:rPr lang="en-IN" dirty="0"/>
              <a:t>Muscles of the Neck and Vertebral Column: Head Movements and Trunk Extension</a:t>
            </a:r>
            <a:endParaRPr lang="en-US" dirty="0"/>
          </a:p>
        </p:txBody>
      </p:sp>
    </p:spTree>
    <p:extLst>
      <p:ext uri="{BB962C8B-B14F-4D97-AF65-F5344CB8AC3E}">
        <p14:creationId xmlns:p14="http://schemas.microsoft.com/office/powerpoint/2010/main" val="31341857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pt-BR" altLang="en-US" dirty="0"/>
              <a:t>A&amp;P Flix: Splenius Capitas</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pt-BR" altLang="en-US" sz="1400" b="1" dirty="0"/>
              <a:t>A&amp;P Flix: Splenius Capitas</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splenius-capitis"/>
              </a:rPr>
              <a:t>https://mediaplayer.pearsoncmg.com/assets/apf-splenius-capitis</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56903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pt-BR" altLang="en-US" dirty="0"/>
              <a:t>A&amp;P Flix: Semispinalis Capitis</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pt-BR" altLang="en-US" sz="1400" b="1" dirty="0"/>
              <a:t>A&amp;P Flix: Semispinalis Capitis</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semispinalis-capitis"/>
              </a:rPr>
              <a:t>https://mediaplayer.pearsoncmg.com/assets/apf-semispinalis-capitis</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5226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95"/>
            <a:ext cx="8229600" cy="2092881"/>
          </a:xfrm>
        </p:spPr>
        <p:txBody>
          <a:bodyPr wrap="square">
            <a:spAutoFit/>
          </a:bodyPr>
          <a:lstStyle/>
          <a:p>
            <a:pPr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The Action of a Muscle can be Inferred by the Position of the Muscle Relative to the Joint it Crosses. (Examples Given Relate to the Shoulder Joint.) </a:t>
            </a:r>
            <a:r>
              <a:rPr lang="en-IN" sz="2800" b="1" kern="1200" dirty="0">
                <a:solidFill>
                  <a:srgbClr val="007FA3"/>
                </a:solidFill>
                <a:latin typeface="Times New Roman"/>
                <a:ea typeface="+mj-ea"/>
                <a:cs typeface="Times New Roman" panose="02020603050405020304" pitchFamily="18" charset="0"/>
              </a:rPr>
              <a:t>(2 of 4)</a:t>
            </a:r>
            <a:endParaRPr lang="en-US" sz="2800" b="1" kern="1200" dirty="0">
              <a:solidFill>
                <a:srgbClr val="007FA3"/>
              </a:solidFill>
              <a:latin typeface="Times New Roman"/>
              <a:ea typeface="+mj-ea"/>
              <a:cs typeface="Times New Roman" panose="02020603050405020304" pitchFamily="18" charset="0"/>
            </a:endParaRPr>
          </a:p>
        </p:txBody>
      </p:sp>
      <p:pic>
        <p:nvPicPr>
          <p:cNvPr id="2050" name="Picture 2" descr="We can infer the action of a muscle by looking at its position relative to the joint it crosses. This figure presents four examples of the shoulder joint showing how action of a muscle is relative to way in which it crosses a joint.&#10;Part (b): A muscle that crosses on the posterior side of a joint produces extension. For example: the latissimus dorsi, which is the antagonist of the pectoralis major at the shoulder joint. (Note that this generalization does not apply to the knee and ankle joints, because the lower limb is rotated during development. The muscles that cross these joints anteriorly produce extension)."/>
          <p:cNvPicPr>
            <a:picLocks noChangeAspect="1" noChangeArrowheads="1"/>
          </p:cNvPicPr>
          <p:nvPr/>
        </p:nvPicPr>
        <p:blipFill rotWithShape="1">
          <a:blip r:embed="rId3">
            <a:extLst>
              <a:ext uri="{28A0092B-C50C-407E-A947-70E740481C1C}">
                <a14:useLocalDpi xmlns:a14="http://schemas.microsoft.com/office/drawing/2010/main" val="0"/>
              </a:ext>
            </a:extLst>
          </a:blip>
          <a:srcRect b="6345"/>
          <a:stretch/>
        </p:blipFill>
        <p:spPr bwMode="auto">
          <a:xfrm>
            <a:off x="545310" y="2545644"/>
            <a:ext cx="8053381" cy="27176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43600"/>
            <a:ext cx="8229600" cy="246221"/>
          </a:xfrm>
        </p:spPr>
        <p:txBody>
          <a:bodyPr/>
          <a:lstStyle/>
          <a:p>
            <a:r>
              <a:rPr lang="fr-FR" b="1" dirty="0">
                <a:solidFill>
                  <a:srgbClr val="007FA3"/>
                </a:solidFill>
              </a:rPr>
              <a:t>FOCUS FIGURE 10.1b </a:t>
            </a:r>
            <a:r>
              <a:rPr lang="fr-FR" dirty="0"/>
              <a:t>Muscle Action.</a:t>
            </a:r>
            <a:endParaRPr lang="en-US" dirty="0"/>
          </a:p>
        </p:txBody>
      </p:sp>
    </p:spTree>
    <p:extLst>
      <p:ext uri="{BB962C8B-B14F-4D97-AF65-F5344CB8AC3E}">
        <p14:creationId xmlns:p14="http://schemas.microsoft.com/office/powerpoint/2010/main" val="3989431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10.4-2 Muscles of the Neck and Vertebral Column: Head Movements and Trunk Extension</a:t>
            </a:r>
            <a:endParaRPr lang="en-US" sz="3400" b="1" kern="1200" dirty="0">
              <a:solidFill>
                <a:srgbClr val="007FA3"/>
              </a:solidFill>
              <a:latin typeface="Times New Roman"/>
              <a:ea typeface="+mj-ea"/>
              <a:cs typeface="Times New Roman" panose="02020603050405020304" pitchFamily="18" charset="0"/>
            </a:endParaRPr>
          </a:p>
        </p:txBody>
      </p:sp>
      <p:pic>
        <p:nvPicPr>
          <p:cNvPr id="5" name="Picture 2" descr="  Table 10.4 Muscles of the Neck and Vertebral Column: Head Movements and Trunk Extension (Figure 10.10).&#10;Head movements&#10;Muscles originating from the axial skeleton move the head. The major head flexors are the sternocleidomastoid muscles (Figure 10.10a, c), with help from the suprahyoid and infrahyoid muscles described in Table 10.3. Lateral head movements (rotating or tilting the head) result when the muscles on only one side of the neck contract. These actions are produced by the sternocleidomastoids and a number of deeper neck muscles, considered in this table. Head extension is aided by the trapezius muscles of the back, but the main extensors of the head are the splenius muscles deep to the trapezius muscles (Figure 10.10b).&#10;Trunk extension&#10;Trunk extension is brought about by the deep or intrinsic back muscles associated with the vertebral column. These muscles also maintain the normal curvatures of the spine, acting as postural muscles. As you consider these back muscles, keep in mind that they are deep. The superficial back muscles that cover them are concerned primarily with moving the shoulder girdle and upper limbs (see Tables 10.8 and 10.9).&#10;The deep muscles of the back form a broad, thick column extending from the sacrum to the skull. Many muscles of varying length contribute to this mass. Think of each muscle as a string that when pulled causes one or several vertebrae to extend or to rotate on the vertebrae below. The largest deep back muscle group is the erector spinae group (Figure 10.10d). Because the origins and insertions of the different muscle groups overlap extensively, and many of these muscles are long, large regions of the vertebral column can be moved simultaneously and smoothly. Acting together, the deep back muscles extend (or hyperextend) the spine, but muscle contraction on only one side causes the spine to bend laterally (flex). Lateral flexion is automatically accompanied by some degree of rotation of the vertebral column. During vertebral movements, the articular facets of the vertebrae glide on each other.&#10;In addition to the long back muscles, there are a number of short muscles that extend from one vertebra to the next. These small muscles act primarily as synergists in extending and rotating the spine and as spine stabilizers. They are not described in the table but you can deduce their actions by examining their origins and insertions in Figure 10.10e.&#10;The trunk muscles that we consider in this table are extensors. The more superficial muscles, which have other functions, are considered in subsequent tables. &#10;Table with 3 rows and 5 columns. &#10;Column headers from left to right are Muscle, Description, Origin (O) and Insertion (I), Action and Nerve Supply.  Data from the table is as follows:&#10;Row 1: Merged header cell spanning across all five columns labelled: Anterolateral Neck Muscles (Figure 10.10a and c).&#10;Row 2: Muscle: Erector spinae (e-rek’tor spi’ne) (Figure 10.10d, left side); Description: Prime mover of back extension. Each side consists of three columns—the iliocostalis, longissimus, and spinalis muscles—forming the intermediate layer of intrinsic back muscles. Erector spinae provide resistance that helps control action of bending forward at the waist and act as powerful extensors to promote return to erect position. During full flexion (i.e., when touching fingertips to floor), erector spinae are relaxed and strain is borne entirely by ligaments of back. On reversing the movement, these muscles are initially inactive, and extension is initiated by hamstring muscles of thighs and gluteus maximus muscles of buttocks. As a result of this peculiarity, lifting a load or moving suddenly from a bent-over position can injure muscles and ligaments of back and intervertebral discs. Erector spinae muscles readily go into painful spasms following injury to back structures.&#10;New line in same row, Bullet 1 of 2: Muscle: Iliocostalis (il”e-o-kostă’lis)— lumborum, thoracis, and cervicis portions (lum’bor-um; tho-ra’sis) (ilio = ilium; cost = rib; thorac = thorax); Description: Most lateral muscle group of erector spinae muscles; extend from pelvis to neck; Origin (O) and Insertion (I): O—iliac crests (lumborum); inferior 6 ribs (thoracis); ribs 3 to 6 (cervicis), I—angles of ribs (lumborum and thoracis); transverse processes of cervical vertebrae C subscript 4 – C subscript 6 (cervicis); Action: Acting together, extend the vertebral column (maintain erect posture); acting on one side, laterally flex the vertebral column toward same side; Nerve Supply: Spinal nerves (dorsal rami).&#10;New line in same row, Bullet 2 of 2: Muscle: Longissimus (lon-jis’ĭ- mus)—thoracis, cervicis, and capitis parts (longissimus = longest); Description: Intermediate three-part muscle group of erector spinae; extend by many muscle slips from lumbar region to skull; mainly pass between transverse processes of vertebrae; Origin (O) and Insertion (I): O—transverse processes of lumbar through cervical vertebrae, I—transverse processes of thoracic or cervical vertebrae and to ribs superior to origin as indicated by name; capitis inserts into mastoid process of temporal bone; Action: Acting together, extend the vertebral column; acting on one side, laterally flex the vertebral column toward the same side; capitis extends and rotates the head toward the same side; Nerve Supply: Spinal nerves (dorsal r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296" y="1749237"/>
            <a:ext cx="3577133" cy="39447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715000"/>
            <a:ext cx="7620000" cy="492443"/>
          </a:xfrm>
        </p:spPr>
        <p:txBody>
          <a:bodyPr>
            <a:spAutoFit/>
          </a:bodyPr>
          <a:lstStyle/>
          <a:p>
            <a:r>
              <a:rPr lang="en-IN" b="1" dirty="0">
                <a:solidFill>
                  <a:srgbClr val="007FA3"/>
                </a:solidFill>
              </a:rPr>
              <a:t>Table 10.4-2 </a:t>
            </a:r>
            <a:r>
              <a:rPr lang="en-IN" dirty="0"/>
              <a:t>Muscles of the Neck and Vertebral Column: Head Movements and Trunk Extension </a:t>
            </a:r>
            <a:r>
              <a:rPr lang="en-IN" i="1" dirty="0"/>
              <a:t>(continued)</a:t>
            </a:r>
            <a:endParaRPr lang="en-US" dirty="0"/>
          </a:p>
        </p:txBody>
      </p:sp>
    </p:spTree>
    <p:extLst>
      <p:ext uri="{BB962C8B-B14F-4D97-AF65-F5344CB8AC3E}">
        <p14:creationId xmlns:p14="http://schemas.microsoft.com/office/powerpoint/2010/main" val="956180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10.4-3 Muscles of the Neck and Vertebral Column: Head Movements and Trunk Extension </a:t>
            </a:r>
            <a:r>
              <a:rPr lang="en-IN" sz="2800" b="1" kern="1200" dirty="0">
                <a:solidFill>
                  <a:srgbClr val="007FA3"/>
                </a:solidFill>
                <a:latin typeface="Times New Roman"/>
                <a:ea typeface="+mj-ea"/>
                <a:cs typeface="Times New Roman" panose="02020603050405020304" pitchFamily="18" charset="0"/>
              </a:rPr>
              <a:t>(1 of 2)</a:t>
            </a:r>
            <a:endParaRPr lang="en-US" sz="2800" b="1" kern="1200" dirty="0">
              <a:solidFill>
                <a:srgbClr val="007FA3"/>
              </a:solidFill>
              <a:latin typeface="Times New Roman"/>
              <a:ea typeface="+mj-ea"/>
              <a:cs typeface="Times New Roman" panose="02020603050405020304" pitchFamily="18" charset="0"/>
            </a:endParaRPr>
          </a:p>
        </p:txBody>
      </p:sp>
      <p:pic>
        <p:nvPicPr>
          <p:cNvPr id="5" name="Picture 2" descr=" Table 10.4 Muscles of the Neck and Vertebral Column: Head Movements and Trunk Extension (Figure 10.10).&#10;Head movements&#10;Muscles originating from the axial skeleton move the head. The major head flexors are the sternocleidomastoid muscles (Figure 10.10a, c), with help from the suprahyoid and infrahyoid muscles described in Table 10.3. Lateral head movements (rotating or tilting the head) result when the muscles on only one side of the neck contract. These actions are produced by the sternocleidomastoids and a number of deeper neck muscles, considered in this table. Head extension is aided by the trapezius muscles of the back, but the main extensors of the head are the splenius muscles deep to the trapezius muscles (Figure 10.10b).&#10;Trunk extension&#10;Trunk extension is brought about by the deep or intrinsic back muscles associated with the vertebral column. These muscles also maintain the normal curvatures of the spine, acting as postural muscles. As you consider these back muscles, keep in mind that they are deep. The superficial back muscles that cover them are concerned primarily with moving the shoulder girdle and upper limbs (see Tables 10.8 and 10.9).&#10;The deep muscles of the back form a broad, thick column extending from the sacrum to the skull. Many muscles of varying length contribute to this mass. Think of each muscle as a string that when pulled causes one or several vertebrae to extend or to rotate on the vertebrae below. The largest deep back muscle group is the erector spinae group (Figure 10.10d). Because the origins and insertions of the different muscle groups overlap extensively, and many of these muscles are long, large regions of the vertebral column can be moved simultaneously and smoothly. Acting together, the deep back muscles extend (or hyperextend) the spine, but muscle contraction on only one side causes the spine to bend laterally (flex). Lateral flexion is automatically accompanied by some degree of rotation of the vertebral column. During vertebral movements, the articular facets of the vertebrae glide on each other.&#10;In addition to the long back muscles, there are a number of short muscles that extend from one vertebra to the next. These small muscles act primarily as synergists in extending and rotating the spine and as spine stabilizers. They are not described in the table but you can deduce their actions by examining their origins and insertions in Figure 10.10e.&#10;The trunk muscles that we consider in this table are extensors. The more superficial muscles, which have other functions, are considered in subsequent tables. &#10;Table with 5 rows and 5 columns. &#10;Column headers from left to right are Muscle, Description, Origin (O) and Insertion (I), Action and Nerve Supply.  Data from the table is as follows:&#10;Row 1: Merged header cell spanning across all five columns labelled: Anterolateral Neck Muscles (Figure 10.10a and c).&#10;Row 2: Third side of the Erector spinae muscle, continued from previous table. Muscle: Spinalis (spi-nă’lis)— thoracis and cervicis parts (spin = vertebral column, spine); Description: Most medial muscle column of erector spinae; cervicis usually rudimentary and poorly defined; Origin (O) and Insertion (I): O—spinous process of upper lumbar and lower thoracic vertebrae,  I—spinous process of upper thoracic and cervical vertebrae; Action: Extends vertebral column; Nerve Supply: Spinal nerves (dorsal rami).&#10;Row 3: Muscle: Semispinalis (sem’e-spĭ-nă’lis)—thoracis, cervicis, and capitis regions (semi = half) (Figure 10.10d, right side); Description: Composite muscle forming part of deep layer of intrinsic back muscles; extends from thoracic region to head. Origin (O) and Insertion (I): O—transverse processes of C subscript 7 – T subscript 12, I—occipital bone (capitis) and spinous processes of cervical (cervicis) and thoracic vertebrae T subscript 1 – T subscript 4 (thoracis); Action: Extends vertebral column and head and rotates them to opposite side; acts synergistically with sternocleidomastoid muscle of opposite side; Nerve Supply: Spinal nerves (dorsal rami).&#10;Row 4: Muscle: Quadratus lumborum (kwod-ra’tus lum-bor’um) (quad = four-sided; lumb = lumbar region) (See also Figure 10.20a); Description: Fleshy muscle forming part of posterior abdominal wall; Origin (O) and Insertion (I): O—iliac crest and lumbar fascia, I—transverse processes of lumbar vertebrae L subscript 1 – L subscript 4 and lower margin of 12th rib; Action: Laterally flexes vertebral column when acting separately; when pair acts jointly, lumbar spine is extended and 12th rib is fixed; maintains upright posture; assists in forced inspiration; Nerve Supply: T subscript 12 and upper lumbar spinal nerves (ventral r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333" y="1735974"/>
            <a:ext cx="3895334" cy="38627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a:off x="457200" y="5715000"/>
            <a:ext cx="7467600" cy="492443"/>
          </a:xfrm>
        </p:spPr>
        <p:txBody>
          <a:bodyPr wrap="square">
            <a:spAutoFit/>
          </a:bodyPr>
          <a:lstStyle/>
          <a:p>
            <a:r>
              <a:rPr lang="en-IN" b="1" dirty="0">
                <a:solidFill>
                  <a:srgbClr val="007FA3"/>
                </a:solidFill>
              </a:rPr>
              <a:t>Table 10.4-3 </a:t>
            </a:r>
            <a:r>
              <a:rPr lang="en-IN" dirty="0"/>
              <a:t>Muscles of the Neck and Vertebral Column: Head Movements and Trunk Extension </a:t>
            </a:r>
            <a:r>
              <a:rPr lang="en-IN" i="1" dirty="0"/>
              <a:t>(continued)</a:t>
            </a:r>
            <a:endParaRPr lang="en-US" dirty="0"/>
          </a:p>
        </p:txBody>
      </p:sp>
    </p:spTree>
    <p:extLst>
      <p:ext uri="{BB962C8B-B14F-4D97-AF65-F5344CB8AC3E}">
        <p14:creationId xmlns:p14="http://schemas.microsoft.com/office/powerpoint/2010/main" val="956180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pt-BR" altLang="en-US" dirty="0"/>
              <a:t>A&amp;P Flix: Iliocostalis</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pt-BR" altLang="en-US" sz="1400" b="1" dirty="0"/>
              <a:t>A&amp;P Flix: Iliocostalis</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iliocostalis"/>
              </a:rPr>
              <a:t>https://mediaplayer.pearsoncmg.com/assets/apf-iliocostalis</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2522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pt-BR" altLang="en-US" dirty="0"/>
              <a:t>A&amp;P Flix: Longissimus</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pt-BR" altLang="en-US" sz="1400" b="1" dirty="0"/>
              <a:t>A&amp;P Flix: Longissimus</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longissimus"/>
              </a:rPr>
              <a:t>https://mediaplayer.pearsoncmg.com/assets/apf-longissimus</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0192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pt-BR" altLang="en-US" dirty="0"/>
              <a:t>A&amp;P Flix: Spinalis</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pt-BR" altLang="en-US" sz="1400" b="1" dirty="0"/>
              <a:t>A&amp;P Flix: Spinalis</a:t>
            </a:r>
          </a:p>
          <a:p>
            <a:pPr marL="0" indent="0" algn="ctr">
              <a:spcBef>
                <a:spcPts val="0"/>
              </a:spcBef>
              <a:buNone/>
            </a:pPr>
            <a:endParaRPr lang="en-IN" sz="1400" b="1" dirty="0"/>
          </a:p>
          <a:p>
            <a:pPr marL="0" indent="0" algn="ctr">
              <a:spcBef>
                <a:spcPts val="0"/>
              </a:spcBef>
              <a:buNone/>
            </a:pPr>
            <a:r>
              <a:rPr lang="en-IN" sz="1200" b="0" i="0" u="sng" strike="noStrike" dirty="0">
                <a:solidFill>
                  <a:srgbClr val="0563C1"/>
                </a:solidFill>
                <a:effectLst/>
                <a:hlinkClick r:id="rId2" tooltip="https://mediaplayer.pearsoncmg.com/assets/apf-spinalis"/>
              </a:rPr>
              <a:t>https://mediaplayer.pearsoncmg.com/assets/apf-spinalis</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65162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10.4-3 Muscles of the Neck and Vertebral Column: Head Movements and Trunk Extension </a:t>
            </a:r>
            <a:r>
              <a:rPr lang="en-IN" sz="2800" b="1" kern="1200" dirty="0">
                <a:solidFill>
                  <a:srgbClr val="007FA3"/>
                </a:solidFill>
                <a:latin typeface="Times New Roman"/>
                <a:ea typeface="+mj-ea"/>
                <a:cs typeface="Times New Roman" panose="02020603050405020304" pitchFamily="18" charset="0"/>
              </a:rPr>
              <a:t>(2 of 2)</a:t>
            </a:r>
            <a:endParaRPr lang="en-US" sz="2800" b="1" kern="1200" dirty="0">
              <a:solidFill>
                <a:srgbClr val="007FA3"/>
              </a:solidFill>
              <a:latin typeface="Times New Roman"/>
              <a:ea typeface="+mj-ea"/>
              <a:cs typeface="Times New Roman" panose="02020603050405020304" pitchFamily="18" charset="0"/>
            </a:endParaRPr>
          </a:p>
        </p:txBody>
      </p:sp>
      <p:pic>
        <p:nvPicPr>
          <p:cNvPr id="5" name="Picture 2" descr=" Table 10.4 Muscles of the Neck and Vertebral Column: Head Movements and Trunk Extension (Figure 10.10).&#10;Head movements&#10;Muscles originating from the axial skeleton move the head. The major head flexors are the sternocleidomastoid muscles (Figure 10.10a, c), with help from the suprahyoid and infrahyoid muscles described in Table 10.3. Lateral head movements (rotating or tilting the head) result when the muscles on only one side of the neck contract. These actions are produced by the sternocleidomastoids and a number of deeper neck muscles, considered in this table. Head extension is aided by the trapezius muscles of the back, but the main extensors of the head are the splenius muscles deep to the trapezius muscles (Figure 10.10b).&#10;Trunk extension&#10;Trunk extension is brought about by the deep or intrinsic back muscles associated with the vertebral column. These muscles also maintain the normal curvatures of the spine, acting as postural muscles. As you consider these back muscles, keep in mind that they are deep. The superficial back muscles that cover them are concerned primarily with moving the shoulder girdle and upper limbs (see Tables 10.8 and 10.9).&#10;The deep muscles of the back form a broad, thick column extending from the sacrum to the skull. Many muscles of varying length contribute to this mass. Think of each muscle as a string that when pulled causes one or several vertebrae to extend or to rotate on the vertebrae below. The largest deep back muscle group is the erector spinae group (Figure 10.10d). Because the origins and insertions of the different muscle groups overlap extensively, and many of these muscles are long, large regions of the vertebral column can be moved simultaneously and smoothly. Acting together, the deep back muscles extend (or hyperextend) the spine, but muscle contraction on only one side causes the spine to bend laterally (flex). Lateral flexion is automatically accompanied by some degree of rotation of the vertebral column. During vertebral movements, the articular facets of the vertebrae glide on each other.&#10;In addition to the long back muscles, there are a number of short muscles that extend from one vertebra to the next. These small muscles act primarily as synergists in extending and rotating the spine and as spine stabilizers. They are not described in the table but you can deduce their actions by examining their origins and insertions in Figure 10.10e.&#10;The trunk muscles that we consider in this table are extensors. The more superficial muscles, which have other functions, are considered in subsequent tables. &#10;Table with 5 rows and 5 columns. &#10;Column headers from left to right are Muscle, Description, Origin (O) and Insertion (I), Action and Nerve Supply.  Data from the table is as follows:&#10;Row 1: Merged header cell spanning across all five columns labelled: Anterolateral Neck Muscles (Figure 10.10a and c).&#10;Row 2: Third side of the Erector spinae muscle, continued from previous table. Muscle: Spinalis (spi-nă’lis)— thoracis and cervicis parts (spin = vertebral column, spine); Description: Most medial muscle column of erector spinae; cervicis usually rudimentary and poorly defined; Origin (O) and Insertion (I): O—spinous process of upper lumbar and lower thoracic vertebrae,  I—spinous process of upper thoracic and cervical vertebrae; Action: Extends vertebral column; Nerve Supply: Spinal nerves (dorsal rami).&#10;Row 3: Muscle: Semispinalis (sem’e-spĭ-nă’lis)—thoracis, cervicis, and capitis regions (semi = half) (Figure 10.10d, right side); Description: Composite muscle forming part of deep layer of intrinsic back muscles; extends from thoracic region to head. Origin (O) and Insertion (I): O—transverse processes of C subscript 7 – T subscript 12, I—occipital bone (capitis) and spinous processes of cervical (cervicis) and thoracic vertebrae T subscript 1 – T subscript 4 (thoracis); Action: Extends vertebral column and head and rotates them to opposite side; acts synergistically with sternocleidomastoid muscle of opposite side; Nerve Supply: Spinal nerves (dorsal rami).&#10;Row 4: Muscle: Quadratus lumborum (kwod-ra’tus lum-bor’um) (quad = four-sided; lumb = lumbar region) (See also Figure 10.20a); Description: Fleshy muscle forming part of posterior abdominal wall; Origin (O) and Insertion (I): O—iliac crest and lumbar fascia, I—transverse processes of lumbar vertebrae L subscript 1 – L subscript 4 and lower margin of 12th rib; Action: Laterally flexes vertebral column when acting separately; when pair acts jointly, lumbar spine is extended and 12th rib is fixed; maintains upright posture; assists in forced inspiration; Nerve Supply: T subscript 12 and upper lumbar spinal nerves (ventral r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597" y="1760559"/>
            <a:ext cx="3866807" cy="383445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4"/>
          </p:nvPr>
        </p:nvSpPr>
        <p:spPr>
          <a:xfrm>
            <a:off x="457200" y="5715000"/>
            <a:ext cx="7620000" cy="492443"/>
          </a:xfrm>
        </p:spPr>
        <p:txBody>
          <a:bodyPr wrap="square">
            <a:spAutoFit/>
          </a:bodyPr>
          <a:lstStyle/>
          <a:p>
            <a:r>
              <a:rPr lang="en-IN" b="1" dirty="0">
                <a:solidFill>
                  <a:srgbClr val="007FA3"/>
                </a:solidFill>
              </a:rPr>
              <a:t>Table 10.4-3 </a:t>
            </a:r>
            <a:r>
              <a:rPr lang="en-IN" dirty="0"/>
              <a:t>Muscles of the Neck and Vertebral Column: Head Movements and Trunk Extension </a:t>
            </a:r>
            <a:r>
              <a:rPr lang="en-IN" i="1" dirty="0"/>
              <a:t>(continued)</a:t>
            </a:r>
            <a:endParaRPr lang="en-US" dirty="0"/>
          </a:p>
        </p:txBody>
      </p:sp>
    </p:spTree>
    <p:extLst>
      <p:ext uri="{BB962C8B-B14F-4D97-AF65-F5344CB8AC3E}">
        <p14:creationId xmlns:p14="http://schemas.microsoft.com/office/powerpoint/2010/main" val="16213596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of the Neck and Vertebral Column That Move the Head and Trunk </a:t>
            </a:r>
            <a:r>
              <a:rPr lang="en-US" sz="2800" b="1" kern="1200" dirty="0">
                <a:solidFill>
                  <a:srgbClr val="007FA3"/>
                </a:solidFill>
                <a:latin typeface="Times New Roman"/>
                <a:ea typeface="+mj-ea"/>
                <a:cs typeface="Times New Roman" panose="02020603050405020304" pitchFamily="18" charset="0"/>
              </a:rPr>
              <a:t>(2 of 5)</a:t>
            </a:r>
          </a:p>
        </p:txBody>
      </p:sp>
      <p:pic>
        <p:nvPicPr>
          <p:cNvPr id="47106" name="Picture 2" descr="Part (b) is an illustration of deep muscles of the posterior neck with superficial muscles removed.  Major labels include splenius capitis and splenius cervicis."/>
          <p:cNvPicPr>
            <a:picLocks noChangeAspect="1" noChangeArrowheads="1"/>
          </p:cNvPicPr>
          <p:nvPr/>
        </p:nvPicPr>
        <p:blipFill rotWithShape="1">
          <a:blip r:embed="rId3">
            <a:extLst>
              <a:ext uri="{28A0092B-C50C-407E-A947-70E740481C1C}">
                <a14:useLocalDpi xmlns:a14="http://schemas.microsoft.com/office/drawing/2010/main" val="0"/>
              </a:ext>
            </a:extLst>
          </a:blip>
          <a:srcRect b="4000"/>
          <a:stretch/>
        </p:blipFill>
        <p:spPr bwMode="auto">
          <a:xfrm>
            <a:off x="2546702" y="1456141"/>
            <a:ext cx="4050596" cy="43267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IN" b="1" dirty="0">
                <a:solidFill>
                  <a:srgbClr val="007FA3"/>
                </a:solidFill>
              </a:rPr>
              <a:t>Figure 10.10b </a:t>
            </a:r>
            <a:r>
              <a:rPr lang="en-IN" dirty="0"/>
              <a:t>Muscles of the neck and vertebral column that move the head and trunk.</a:t>
            </a:r>
            <a:endParaRPr lang="en-US" dirty="0"/>
          </a:p>
        </p:txBody>
      </p:sp>
    </p:spTree>
    <p:extLst>
      <p:ext uri="{BB962C8B-B14F-4D97-AF65-F5344CB8AC3E}">
        <p14:creationId xmlns:p14="http://schemas.microsoft.com/office/powerpoint/2010/main" val="32071147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of the Neck and Vertebral Column That Move the Head and Trunk </a:t>
            </a:r>
            <a:r>
              <a:rPr lang="en-US" sz="2800" b="1" kern="1200" dirty="0">
                <a:solidFill>
                  <a:srgbClr val="007FA3"/>
                </a:solidFill>
                <a:latin typeface="Times New Roman"/>
                <a:ea typeface="+mj-ea"/>
                <a:cs typeface="Times New Roman" panose="02020603050405020304" pitchFamily="18" charset="0"/>
              </a:rPr>
              <a:t>(3 of 5)</a:t>
            </a:r>
          </a:p>
        </p:txBody>
      </p:sp>
      <p:pic>
        <p:nvPicPr>
          <p:cNvPr id="48130" name="Picture 2" descr="Part (c) is a photo of cadaver dissection of the anterior and lateral regions of the neck.  Major labels include sternocleidomastoid, omohyoid, sternohyoid, and sternothyroid."/>
          <p:cNvPicPr>
            <a:picLocks noChangeAspect="1" noChangeArrowheads="1"/>
          </p:cNvPicPr>
          <p:nvPr/>
        </p:nvPicPr>
        <p:blipFill rotWithShape="1">
          <a:blip r:embed="rId3">
            <a:extLst>
              <a:ext uri="{28A0092B-C50C-407E-A947-70E740481C1C}">
                <a14:useLocalDpi xmlns:a14="http://schemas.microsoft.com/office/drawing/2010/main" val="0"/>
              </a:ext>
            </a:extLst>
          </a:blip>
          <a:srcRect b="3968"/>
          <a:stretch/>
        </p:blipFill>
        <p:spPr bwMode="auto">
          <a:xfrm>
            <a:off x="1094518" y="1501829"/>
            <a:ext cx="6954964" cy="42813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IN" b="1" dirty="0">
                <a:solidFill>
                  <a:srgbClr val="007FA3"/>
                </a:solidFill>
              </a:rPr>
              <a:t>Figure 10.10c </a:t>
            </a:r>
            <a:r>
              <a:rPr lang="en-IN" dirty="0"/>
              <a:t>Muscles of the neck and vertebral column that move the head and trunk.</a:t>
            </a:r>
            <a:endParaRPr lang="en-US" dirty="0"/>
          </a:p>
        </p:txBody>
      </p:sp>
    </p:spTree>
    <p:extLst>
      <p:ext uri="{BB962C8B-B14F-4D97-AF65-F5344CB8AC3E}">
        <p14:creationId xmlns:p14="http://schemas.microsoft.com/office/powerpoint/2010/main" val="1943937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of the Neck and Vertebral Column That Move the Head and Trunk </a:t>
            </a:r>
            <a:r>
              <a:rPr lang="en-US" sz="2800" b="1" kern="1200" dirty="0">
                <a:solidFill>
                  <a:srgbClr val="007FA3"/>
                </a:solidFill>
                <a:latin typeface="Times New Roman"/>
                <a:ea typeface="+mj-ea"/>
                <a:cs typeface="Times New Roman" panose="02020603050405020304" pitchFamily="18" charset="0"/>
              </a:rPr>
              <a:t>(4 of 5)</a:t>
            </a:r>
          </a:p>
        </p:txBody>
      </p:sp>
      <p:pic>
        <p:nvPicPr>
          <p:cNvPr id="49154" name="Picture 2" descr="Part (d) is an illustration of deep muscles of the back with superficial, intermediate and splenius muscles removed.  Erector spinae muscles are shown on left, deeper semispinalis muscles are shown on right.  Major muscles labeled include longissimus capitis, iliocostalis cervicis, longissimus cervicis, ilocostalis thoracis, longissimus thoracis, spinalis thoracis, erector spinae, ligamentum nuchae, semispinalis capitis, cervicis and thoracis, multifidus and quadrates lumborum."/>
          <p:cNvPicPr>
            <a:picLocks noChangeAspect="1" noChangeArrowheads="1"/>
          </p:cNvPicPr>
          <p:nvPr/>
        </p:nvPicPr>
        <p:blipFill rotWithShape="1">
          <a:blip r:embed="rId3">
            <a:extLst>
              <a:ext uri="{28A0092B-C50C-407E-A947-70E740481C1C}">
                <a14:useLocalDpi xmlns:a14="http://schemas.microsoft.com/office/drawing/2010/main" val="0"/>
              </a:ext>
            </a:extLst>
          </a:blip>
          <a:srcRect b="3262"/>
          <a:stretch/>
        </p:blipFill>
        <p:spPr bwMode="auto">
          <a:xfrm>
            <a:off x="2498313" y="1422299"/>
            <a:ext cx="4147373" cy="44207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IN" b="1" dirty="0">
                <a:solidFill>
                  <a:srgbClr val="007FA3"/>
                </a:solidFill>
              </a:rPr>
              <a:t>Figure 10.10d </a:t>
            </a:r>
            <a:r>
              <a:rPr lang="en-IN" dirty="0"/>
              <a:t>Muscles of the neck and vertebral column that move the head and trunk.</a:t>
            </a:r>
            <a:endParaRPr lang="en-US" dirty="0"/>
          </a:p>
        </p:txBody>
      </p:sp>
    </p:spTree>
    <p:extLst>
      <p:ext uri="{BB962C8B-B14F-4D97-AF65-F5344CB8AC3E}">
        <p14:creationId xmlns:p14="http://schemas.microsoft.com/office/powerpoint/2010/main" val="20515736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12"/>
            <a:ext cx="8229600" cy="1046440"/>
          </a:xfrm>
        </p:spPr>
        <p:txBody>
          <a:bodyPr wrap="square">
            <a:spAutoFit/>
          </a:bodyPr>
          <a:lstStyle/>
          <a:p>
            <a:pPr lvl="1" algn="l" rtl="0">
              <a:spcBef>
                <a:spcPct val="0"/>
              </a:spcBef>
            </a:pPr>
            <a:r>
              <a:rPr lang="en-IN" sz="3400" b="1" kern="1200" dirty="0">
                <a:solidFill>
                  <a:srgbClr val="007FA3"/>
                </a:solidFill>
                <a:latin typeface="Times New Roman"/>
                <a:cs typeface="Times New Roman" panose="02020603050405020304" pitchFamily="18" charset="0"/>
              </a:rPr>
              <a:t>Muscles of the Neck and Vertebral Column That Move the Head and Trunk </a:t>
            </a:r>
            <a:r>
              <a:rPr lang="en-US" sz="2800" b="1" kern="1200" dirty="0">
                <a:solidFill>
                  <a:srgbClr val="007FA3"/>
                </a:solidFill>
                <a:latin typeface="Times New Roman"/>
                <a:ea typeface="+mj-ea"/>
                <a:cs typeface="Times New Roman" panose="02020603050405020304" pitchFamily="18" charset="0"/>
              </a:rPr>
              <a:t>(5 of 5)</a:t>
            </a:r>
          </a:p>
        </p:txBody>
      </p:sp>
      <p:pic>
        <p:nvPicPr>
          <p:cNvPr id="50178" name="Picture 2" descr="Part (e) is an illustration of the deepest muscles of the back associated with the vertebral column.  Labels include intertransversarius, rotators, multifidus, and interspinales."/>
          <p:cNvPicPr>
            <a:picLocks noChangeAspect="1" noChangeArrowheads="1"/>
          </p:cNvPicPr>
          <p:nvPr/>
        </p:nvPicPr>
        <p:blipFill rotWithShape="1">
          <a:blip r:embed="rId3">
            <a:extLst>
              <a:ext uri="{28A0092B-C50C-407E-A947-70E740481C1C}">
                <a14:useLocalDpi xmlns:a14="http://schemas.microsoft.com/office/drawing/2010/main" val="0"/>
              </a:ext>
            </a:extLst>
          </a:blip>
          <a:srcRect b="3236"/>
          <a:stretch/>
        </p:blipFill>
        <p:spPr bwMode="auto">
          <a:xfrm>
            <a:off x="1937369" y="1668437"/>
            <a:ext cx="5269260" cy="38259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5979"/>
            <a:ext cx="8229600" cy="246221"/>
          </a:xfrm>
        </p:spPr>
        <p:txBody>
          <a:bodyPr/>
          <a:lstStyle/>
          <a:p>
            <a:r>
              <a:rPr lang="en-IN" b="1" dirty="0">
                <a:solidFill>
                  <a:srgbClr val="007FA3"/>
                </a:solidFill>
              </a:rPr>
              <a:t>Figure 10.10e </a:t>
            </a:r>
            <a:r>
              <a:rPr lang="en-IN" dirty="0"/>
              <a:t>Muscles of the neck and vertebral column that move the head and trunk.</a:t>
            </a:r>
            <a:endParaRPr lang="en-US" dirty="0"/>
          </a:p>
        </p:txBody>
      </p:sp>
    </p:spTree>
    <p:extLst>
      <p:ext uri="{BB962C8B-B14F-4D97-AF65-F5344CB8AC3E}">
        <p14:creationId xmlns:p14="http://schemas.microsoft.com/office/powerpoint/2010/main" val="307489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95"/>
            <a:ext cx="8229600" cy="2092881"/>
          </a:xfrm>
        </p:spPr>
        <p:txBody>
          <a:bodyPr wrap="square">
            <a:spAutoFit/>
          </a:bodyPr>
          <a:lstStyle/>
          <a:p>
            <a:pPr lvl="1" indent="-746125" algn="l" rtl="0">
              <a:spcBef>
                <a:spcPct val="0"/>
              </a:spcBef>
            </a:pPr>
            <a:r>
              <a:rPr lang="en-IN" sz="3400" b="1" kern="1200" dirty="0">
                <a:solidFill>
                  <a:srgbClr val="007FA3"/>
                </a:solidFill>
                <a:latin typeface="Times New Roman"/>
                <a:cs typeface="Times New Roman" panose="02020603050405020304" pitchFamily="18" charset="0"/>
              </a:rPr>
              <a:t>The Action of a Muscle can be Inferred by the Position of the Muscle Relative to the Joint it Crosses. (Examples Given Relate to the Shoulder Joint.) </a:t>
            </a:r>
            <a:r>
              <a:rPr lang="en-IN" sz="2800" b="1" kern="1200" dirty="0">
                <a:solidFill>
                  <a:srgbClr val="007FA3"/>
                </a:solidFill>
                <a:latin typeface="Times New Roman"/>
                <a:cs typeface="Times New Roman" panose="02020603050405020304" pitchFamily="18" charset="0"/>
              </a:rPr>
              <a:t>(3 of 4)</a:t>
            </a:r>
            <a:endParaRPr lang="en-US" sz="2800" b="1" kern="1200" dirty="0">
              <a:solidFill>
                <a:srgbClr val="007FA3"/>
              </a:solidFill>
              <a:latin typeface="Times New Roman"/>
              <a:ea typeface="+mj-ea"/>
              <a:cs typeface="Times New Roman" panose="02020603050405020304" pitchFamily="18" charset="0"/>
            </a:endParaRPr>
          </a:p>
        </p:txBody>
      </p:sp>
      <p:pic>
        <p:nvPicPr>
          <p:cNvPr id="3074" name="Picture 2" descr="We can infer the action of a muscle by looking at its position relative to the joint it crosses. This figure presents four examples of the shoulder joint showing how action of a muscle is relative to way in which it crosses a joint.&#10;Part (c): A muscle that crosses on the lateral side of a joint produces abduction. For example: the deltoid middle fibers at the shoulder joint."/>
          <p:cNvPicPr>
            <a:picLocks noChangeAspect="1" noChangeArrowheads="1"/>
          </p:cNvPicPr>
          <p:nvPr/>
        </p:nvPicPr>
        <p:blipFill rotWithShape="1">
          <a:blip r:embed="rId3">
            <a:extLst>
              <a:ext uri="{28A0092B-C50C-407E-A947-70E740481C1C}">
                <a14:useLocalDpi xmlns:a14="http://schemas.microsoft.com/office/drawing/2010/main" val="0"/>
              </a:ext>
            </a:extLst>
          </a:blip>
          <a:srcRect b="7025"/>
          <a:stretch/>
        </p:blipFill>
        <p:spPr bwMode="auto">
          <a:xfrm>
            <a:off x="556710" y="2775496"/>
            <a:ext cx="8031214" cy="21848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43600"/>
            <a:ext cx="8229600" cy="246221"/>
          </a:xfrm>
        </p:spPr>
        <p:txBody>
          <a:bodyPr/>
          <a:lstStyle/>
          <a:p>
            <a:r>
              <a:rPr lang="fr-FR" b="1" dirty="0">
                <a:solidFill>
                  <a:srgbClr val="007FA3"/>
                </a:solidFill>
              </a:rPr>
              <a:t>FOCUS FIGURE 10.1c </a:t>
            </a:r>
            <a:r>
              <a:rPr lang="fr-FR" dirty="0"/>
              <a:t>Muscle Action.</a:t>
            </a:r>
            <a:endParaRPr lang="en-US" dirty="0"/>
          </a:p>
        </p:txBody>
      </p:sp>
    </p:spTree>
    <p:extLst>
      <p:ext uri="{BB962C8B-B14F-4D97-AF65-F5344CB8AC3E}">
        <p14:creationId xmlns:p14="http://schemas.microsoft.com/office/powerpoint/2010/main" val="12512700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362200"/>
            <a:ext cx="8051824" cy="2589840"/>
          </a:xfrm>
          <a:prstGeom prst="rect">
            <a:avLst/>
          </a:prstGeom>
        </p:spPr>
      </p:pic>
    </p:spTree>
    <p:extLst>
      <p:ext uri="{BB962C8B-B14F-4D97-AF65-F5344CB8AC3E}">
        <p14:creationId xmlns:p14="http://schemas.microsoft.com/office/powerpoint/2010/main" val="149718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df4285e6cdc5b194ee95037cb16f731eac71c8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13468</TotalTime>
  <Words>3181</Words>
  <Application>Microsoft Office PowerPoint</Application>
  <PresentationFormat>On-screen Show (4:3)</PresentationFormat>
  <Paragraphs>401</Paragraphs>
  <Slides>90</Slides>
  <Notes>78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Calibri</vt:lpstr>
      <vt:lpstr>Cambria Math</vt:lpstr>
      <vt:lpstr>Tahoma</vt:lpstr>
      <vt:lpstr>Times New Roman</vt:lpstr>
      <vt:lpstr>Verdana</vt:lpstr>
      <vt:lpstr>Wingdings</vt:lpstr>
      <vt:lpstr>508 Lecture</vt:lpstr>
      <vt:lpstr>Human Anatomy and Physiology</vt:lpstr>
      <vt:lpstr>Why This Matters</vt:lpstr>
      <vt:lpstr>Video: Why This Matters (Career Connection)</vt:lpstr>
      <vt:lpstr>10.1  Muscle Actions and Interactions </vt:lpstr>
      <vt:lpstr>Muscle Actions and Interactions (1 of 2)</vt:lpstr>
      <vt:lpstr>Muscle Actions and Interactions (2 of 2)</vt:lpstr>
      <vt:lpstr>The Action of a Muscle can be Inferred by the Position of the Muscle Relative to the Joint it Crosses. (Examples Given Relate to the Shoulder Joint.) (1 of 4)</vt:lpstr>
      <vt:lpstr>The Action of a Muscle can be Inferred by the Position of the Muscle Relative to the Joint it Crosses. (Examples Given Relate to the Shoulder Joint.) (2 of 4)</vt:lpstr>
      <vt:lpstr>The Action of a Muscle can be Inferred by the Position of the Muscle Relative to the Joint it Crosses. (Examples Given Relate to the Shoulder Joint.) (3 of 4)</vt:lpstr>
      <vt:lpstr>The Action of a Muscle can be Inferred by the Position of the Muscle Relative to the Joint it Crosses. (Examples Given Relate to the Shoulder Joint.) (4 of 4)</vt:lpstr>
      <vt:lpstr>Skeletal Muscles: Functional Groups</vt:lpstr>
      <vt:lpstr>10.2  Naming Skeletal Muscles (1 of 3)</vt:lpstr>
      <vt:lpstr>10.2  Naming Skeletal Muscles (2 of 3)</vt:lpstr>
      <vt:lpstr>10.2  Naming Skeletal Muscles (3 of 3)</vt:lpstr>
      <vt:lpstr>10.3  Fascicle Arrangements</vt:lpstr>
      <vt:lpstr>Patterns of Fascicle Arrangement in Muscles (1 of 8)</vt:lpstr>
      <vt:lpstr>Fascicle Arrangements (1 of 4)</vt:lpstr>
      <vt:lpstr>Patterns of Fascicle Arrangement in Muscles (2 of 8)</vt:lpstr>
      <vt:lpstr>Patterns of Fascicle Arrangement in Muscles (3 of 8)</vt:lpstr>
      <vt:lpstr>Fascicle Arrangements (2 of 4)</vt:lpstr>
      <vt:lpstr>Patterns of Fascicle Arrangement in Muscles (4 of 8)</vt:lpstr>
      <vt:lpstr>Patterns of Fascicle Arrangement in Muscles (5 of 8)</vt:lpstr>
      <vt:lpstr>Fascicle Arrangements (3 of 4)</vt:lpstr>
      <vt:lpstr>Patterns of Fascicle Arrangement in Muscles (6 of 8)</vt:lpstr>
      <vt:lpstr>Patterns of Fascicle Arrangement in Muscles (7 of 8)</vt:lpstr>
      <vt:lpstr>Patterns of Fascicle Arrangement in Muscles (8 of 8)</vt:lpstr>
      <vt:lpstr>Fascicle Arrangements (4 of 4)</vt:lpstr>
      <vt:lpstr>10.4  Lever Systems</vt:lpstr>
      <vt:lpstr>Levers: Power Versus Speed (1 of 2) </vt:lpstr>
      <vt:lpstr>Levers: Power Versus Speed (2 of 2)</vt:lpstr>
      <vt:lpstr>Lever Systems Operating at a Mechanical Advantage and a Mechanical Disadvantage  (1 of 2)</vt:lpstr>
      <vt:lpstr>Lever Systems Operating at a Mechanical Advantage and a Mechanical Disadvantage (2 of 2)</vt:lpstr>
      <vt:lpstr>Classes of Lever Systems (1 of 4)</vt:lpstr>
      <vt:lpstr>Lever Systems (1 of 6)</vt:lpstr>
      <vt:lpstr>Lever Systems (2 of 6)</vt:lpstr>
      <vt:lpstr>Classes of Lever Systems (2 of 4)</vt:lpstr>
      <vt:lpstr>Lever Systems (3 of 6)</vt:lpstr>
      <vt:lpstr>Lever Systems (4 of 6)</vt:lpstr>
      <vt:lpstr>Classes of Lever Systems (3 of 4)</vt:lpstr>
      <vt:lpstr>Lever Systems (5 of 6)</vt:lpstr>
      <vt:lpstr>Lever Systems (6 of 6)</vt:lpstr>
      <vt:lpstr>Classes of Lever Systems (4 of 4)</vt:lpstr>
      <vt:lpstr>10.5  Major Skeletal Muscles of the Body  (1 of 2)</vt:lpstr>
      <vt:lpstr>10.5  Major Skeletal Muscles of the Body  (2 of 2)</vt:lpstr>
      <vt:lpstr>Superficial Muscles of the Body: Anterior View</vt:lpstr>
      <vt:lpstr>Superficial Muscles of the Body: Posterior View</vt:lpstr>
      <vt:lpstr>Table 10.1: Muscles of the Head, Part 1: Facial Expression</vt:lpstr>
      <vt:lpstr>Table 10.1-1 Muscles of the Head, Part I: Facial Expression</vt:lpstr>
      <vt:lpstr>Table 10.1-2 Muscles of the Head, Part I: Facial Expression</vt:lpstr>
      <vt:lpstr>Table 10.1-3 Muscles of the Head, Part I: Facial Expression</vt:lpstr>
      <vt:lpstr>Table 10.1-4 Muscles of the Head, Part I: Facial Expression</vt:lpstr>
      <vt:lpstr>Lateral View of Muscles of the Scalp, Face, and Neck (1 of 2)</vt:lpstr>
      <vt:lpstr>Lateral View of Muscles of the Scalp, Face, and Neck (2 of 2)</vt:lpstr>
      <vt:lpstr>Muscles Used in Facial Expressions</vt:lpstr>
      <vt:lpstr>Table 10.2: Muscles of the Head, Part 2: Mastication and Tongue Movement</vt:lpstr>
      <vt:lpstr>Table 10.2-1 Muscles of the Head, Part II: Mastication and Tongue Movement</vt:lpstr>
      <vt:lpstr>Muscles Promoting Mastication and Tongue Movements (1 of 3)</vt:lpstr>
      <vt:lpstr>Muscles Promoting Mastication and Tongue Movements (2 of 3)</vt:lpstr>
      <vt:lpstr>Table 10.2-2 Muscles of the Head, Part II: Mastication and Tongue Movement</vt:lpstr>
      <vt:lpstr>Muscles Promoting Mastication and Tongue Movements (3 of 3)</vt:lpstr>
      <vt:lpstr>A&amp;P Flix: Temporalis</vt:lpstr>
      <vt:lpstr>A&amp;P Flix: Masseter</vt:lpstr>
      <vt:lpstr>A&amp;P Flix: Buccinator</vt:lpstr>
      <vt:lpstr>Table 10.3: Muscles of the Anterior Neck and Throat: Swallowing (1 of 3)</vt:lpstr>
      <vt:lpstr>Table 10.3: Muscles of the Anterior Neck and Throat: Swallowing (2 of 3)</vt:lpstr>
      <vt:lpstr>Table 10.3-1 Muscles of the Anterior Neck and Throat: Swallowing</vt:lpstr>
      <vt:lpstr>Table 10.3: Muscles of the Anterior Neck and Throat: Swallowing (3 of 3)</vt:lpstr>
      <vt:lpstr>Table 10.3-2 Muscles of the Anterior Neck and Throat: Swallowing</vt:lpstr>
      <vt:lpstr>Muscles of the Anterior Neck and Throat Used in Swallowing (1 of 3)</vt:lpstr>
      <vt:lpstr>Muscles of the Anterior Neck and Throat Used in Swallowing (2 of 3)</vt:lpstr>
      <vt:lpstr>Muscles of the Anterior Neck and Throat Used in Swallowing (3 of 3)</vt:lpstr>
      <vt:lpstr>Animation: Rotating Model: Head</vt:lpstr>
      <vt:lpstr>Animation: Rotating Model: Face</vt:lpstr>
      <vt:lpstr>Table 10.4: Muscles of the Neck and Vertebral Column: Head Movements and Trunk Extension</vt:lpstr>
      <vt:lpstr>Table 10.4-1 Muscles of the Neck and Vertebral Column: Head Movements and Trunk Extension (1 of 2)</vt:lpstr>
      <vt:lpstr>Muscles of the Neck and Vertebral Column That Move the Head and Trunk (1 of 5)</vt:lpstr>
      <vt:lpstr>Table 10.4-1 Muscles of the Neck and Vertebral Column: Head Movements and Trunk Extension (2 of 2)</vt:lpstr>
      <vt:lpstr>A&amp;P Flix: Splenius Capitas</vt:lpstr>
      <vt:lpstr>A&amp;P Flix: Semispinalis Capitis</vt:lpstr>
      <vt:lpstr>Table 10.4-2 Muscles of the Neck and Vertebral Column: Head Movements and Trunk Extension</vt:lpstr>
      <vt:lpstr>Table 10.4-3 Muscles of the Neck and Vertebral Column: Head Movements and Trunk Extension (1 of 2)</vt:lpstr>
      <vt:lpstr>A&amp;P Flix: Iliocostalis</vt:lpstr>
      <vt:lpstr>A&amp;P Flix: Longissimus</vt:lpstr>
      <vt:lpstr>A&amp;P Flix: Spinalis</vt:lpstr>
      <vt:lpstr>Table 10.4-3 Muscles of the Neck and Vertebral Column: Head Movements and Trunk Extension (2 of 2)</vt:lpstr>
      <vt:lpstr>Muscles of the Neck and Vertebral Column That Move the Head and Trunk (2 of 5)</vt:lpstr>
      <vt:lpstr>Muscles of the Neck and Vertebral Column That Move the Head and Trunk (3 of 5)</vt:lpstr>
      <vt:lpstr>Muscles of the Neck and Vertebral Column That Move the Head and Trunk (4 of 5)</vt:lpstr>
      <vt:lpstr>Muscles of the Neck and Vertebral Column That Move the Head and Trunk (5 of 5)</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&amp; Physiology</dc:subject>
  <dc:creator>Elaine N.Marieb and Katja Hoehn</dc:creator>
  <cp:keywords>Anatomy, Physiology</cp:keywords>
  <cp:lastModifiedBy>Chiranjeevi, Kumar</cp:lastModifiedBy>
  <cp:revision>838</cp:revision>
  <dcterms:created xsi:type="dcterms:W3CDTF">2000-11-24T17:02:06Z</dcterms:created>
  <dcterms:modified xsi:type="dcterms:W3CDTF">2021-06-29T07:35:32Z</dcterms:modified>
  <cp:version>1.0</cp:version>
</cp:coreProperties>
</file>