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462" r:id="rId2"/>
    <p:sldId id="305" r:id="rId3"/>
    <p:sldId id="465" r:id="rId4"/>
    <p:sldId id="306" r:id="rId5"/>
    <p:sldId id="457" r:id="rId6"/>
    <p:sldId id="420" r:id="rId7"/>
    <p:sldId id="458" r:id="rId8"/>
    <p:sldId id="466" r:id="rId9"/>
    <p:sldId id="351" r:id="rId10"/>
    <p:sldId id="423" r:id="rId11"/>
    <p:sldId id="424" r:id="rId12"/>
    <p:sldId id="425" r:id="rId13"/>
    <p:sldId id="308" r:id="rId14"/>
    <p:sldId id="353" r:id="rId15"/>
    <p:sldId id="352" r:id="rId16"/>
    <p:sldId id="426" r:id="rId17"/>
    <p:sldId id="309" r:id="rId18"/>
    <p:sldId id="354" r:id="rId19"/>
    <p:sldId id="427" r:id="rId20"/>
    <p:sldId id="428" r:id="rId21"/>
    <p:sldId id="429" r:id="rId22"/>
    <p:sldId id="430" r:id="rId23"/>
    <p:sldId id="311" r:id="rId24"/>
    <p:sldId id="461" r:id="rId25"/>
    <p:sldId id="361" r:id="rId26"/>
    <p:sldId id="431" r:id="rId27"/>
    <p:sldId id="362" r:id="rId28"/>
    <p:sldId id="363" r:id="rId29"/>
    <p:sldId id="364" r:id="rId30"/>
    <p:sldId id="365" r:id="rId31"/>
    <p:sldId id="366" r:id="rId32"/>
    <p:sldId id="377" r:id="rId33"/>
    <p:sldId id="378" r:id="rId34"/>
    <p:sldId id="379" r:id="rId35"/>
    <p:sldId id="380" r:id="rId36"/>
    <p:sldId id="382" r:id="rId37"/>
    <p:sldId id="383" r:id="rId38"/>
    <p:sldId id="385" r:id="rId39"/>
    <p:sldId id="386" r:id="rId40"/>
    <p:sldId id="387" r:id="rId41"/>
    <p:sldId id="388" r:id="rId42"/>
    <p:sldId id="389" r:id="rId43"/>
    <p:sldId id="432" r:id="rId44"/>
    <p:sldId id="433" r:id="rId45"/>
    <p:sldId id="390" r:id="rId46"/>
    <p:sldId id="391" r:id="rId47"/>
    <p:sldId id="392" r:id="rId48"/>
    <p:sldId id="393" r:id="rId49"/>
    <p:sldId id="394" r:id="rId50"/>
    <p:sldId id="395" r:id="rId51"/>
    <p:sldId id="397" r:id="rId52"/>
    <p:sldId id="434" r:id="rId53"/>
    <p:sldId id="435" r:id="rId54"/>
    <p:sldId id="398" r:id="rId55"/>
    <p:sldId id="399" r:id="rId56"/>
    <p:sldId id="401" r:id="rId57"/>
    <p:sldId id="403" r:id="rId58"/>
    <p:sldId id="405" r:id="rId59"/>
    <p:sldId id="436" r:id="rId60"/>
    <p:sldId id="406" r:id="rId61"/>
    <p:sldId id="408" r:id="rId62"/>
    <p:sldId id="409" r:id="rId63"/>
    <p:sldId id="437" r:id="rId64"/>
    <p:sldId id="410" r:id="rId65"/>
    <p:sldId id="411" r:id="rId66"/>
    <p:sldId id="414" r:id="rId67"/>
    <p:sldId id="438" r:id="rId68"/>
    <p:sldId id="439" r:id="rId69"/>
    <p:sldId id="464" r:id="rId70"/>
    <p:sldId id="440" r:id="rId71"/>
    <p:sldId id="441" r:id="rId72"/>
    <p:sldId id="442" r:id="rId73"/>
    <p:sldId id="446" r:id="rId74"/>
    <p:sldId id="447" r:id="rId75"/>
    <p:sldId id="448" r:id="rId76"/>
    <p:sldId id="443" r:id="rId77"/>
    <p:sldId id="444" r:id="rId78"/>
    <p:sldId id="449" r:id="rId79"/>
    <p:sldId id="445" r:id="rId80"/>
    <p:sldId id="450" r:id="rId81"/>
    <p:sldId id="460" r:id="rId82"/>
    <p:sldId id="451" r:id="rId83"/>
    <p:sldId id="452" r:id="rId84"/>
    <p:sldId id="453" r:id="rId85"/>
    <p:sldId id="454" r:id="rId86"/>
    <p:sldId id="455" r:id="rId87"/>
    <p:sldId id="418"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888">
          <p15:clr>
            <a:srgbClr val="A4A3A4"/>
          </p15:clr>
        </p15:guide>
        <p15:guide id="4" orient="horz" pos="432">
          <p15:clr>
            <a:srgbClr val="A4A3A4"/>
          </p15:clr>
        </p15:guide>
        <p15:guide id="5" orient="horz" pos="1008">
          <p15:clr>
            <a:srgbClr val="A4A3A4"/>
          </p15:clr>
        </p15:guide>
        <p15:guide id="6" orient="horz" pos="720">
          <p15:clr>
            <a:srgbClr val="A4A3A4"/>
          </p15:clr>
        </p15:guide>
        <p15:guide id="7" orient="horz" pos="1248">
          <p15:clr>
            <a:srgbClr val="A4A3A4"/>
          </p15:clr>
        </p15:guide>
        <p15:guide id="8" pos="288">
          <p15:clr>
            <a:srgbClr val="A4A3A4"/>
          </p15:clr>
        </p15:guide>
        <p15:guide id="9" pos="5472">
          <p15:clr>
            <a:srgbClr val="A4A3A4"/>
          </p15:clr>
        </p15:guide>
        <p15:guide id="10" orient="horz" pos="225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44" autoAdjust="0"/>
    <p:restoredTop sz="90976" autoAdjust="0"/>
  </p:normalViewPr>
  <p:slideViewPr>
    <p:cSldViewPr snapToGrid="0">
      <p:cViewPr varScale="1">
        <p:scale>
          <a:sx n="69" d="100"/>
          <a:sy n="69" d="100"/>
        </p:scale>
        <p:origin x="828" y="66"/>
      </p:cViewPr>
      <p:guideLst>
        <p:guide orient="horz" pos="2160"/>
        <p:guide pos="2880"/>
        <p:guide orient="horz" pos="3888"/>
        <p:guide orient="horz" pos="432"/>
        <p:guide orient="horz" pos="1008"/>
        <p:guide orient="horz" pos="720"/>
        <p:guide orient="horz" pos="1248"/>
        <p:guide pos="288"/>
        <p:guide pos="5472"/>
        <p:guide orient="horz" pos="2256"/>
      </p:guideLst>
    </p:cSldViewPr>
  </p:slideViewPr>
  <p:outlineViewPr>
    <p:cViewPr>
      <p:scale>
        <a:sx n="33" d="100"/>
        <a:sy n="33" d="100"/>
      </p:scale>
      <p:origin x="0" y="47526"/>
    </p:cViewPr>
  </p:outlineViewPr>
  <p:notesTextViewPr>
    <p:cViewPr>
      <p:scale>
        <a:sx n="1" d="1"/>
        <a:sy n="1" d="1"/>
      </p:scale>
      <p:origin x="0" y="0"/>
    </p:cViewPr>
  </p:notesTextViewPr>
  <p:notesViewPr>
    <p:cSldViewPr snapToGrid="0">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6/2/2021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6/2/2021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267"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9C7459-49B2-42E3-86E5-AFCBCFCB4C30}" type="slidenum">
              <a:rPr lang="en-CA" altLang="en-US" smtClean="0">
                <a:latin typeface="Tahoma" panose="020B0604030504040204" pitchFamily="34" charset="0"/>
              </a:rPr>
              <a:pPr>
                <a:spcBef>
                  <a:spcPct val="0"/>
                </a:spcBef>
              </a:pPr>
              <a:t>1</a:t>
            </a:fld>
            <a:endParaRPr lang="en-CA" altLang="en-US" dirty="0">
              <a:latin typeface="Tahoma" panose="020B0604030504040204" pitchFamily="34" charset="0"/>
            </a:endParaRPr>
          </a:p>
        </p:txBody>
      </p:sp>
    </p:spTree>
    <p:extLst>
      <p:ext uri="{BB962C8B-B14F-4D97-AF65-F5344CB8AC3E}">
        <p14:creationId xmlns:p14="http://schemas.microsoft.com/office/powerpoint/2010/main" val="2486861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7B9A3B7-72F7-4544-9A8E-0D37805DCB42}" type="slidenum">
              <a:rPr lang="en-US" altLang="en-US"/>
              <a:pPr/>
              <a:t>29</a:t>
            </a:fld>
            <a:endParaRPr lang="en-US" altLang="en-US" dirty="0"/>
          </a:p>
        </p:txBody>
      </p:sp>
    </p:spTree>
    <p:extLst>
      <p:ext uri="{BB962C8B-B14F-4D97-AF65-F5344CB8AC3E}">
        <p14:creationId xmlns:p14="http://schemas.microsoft.com/office/powerpoint/2010/main" val="3407842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CCF4240C-71BF-4CD0-9809-84690BDBA802}" type="slidenum">
              <a:rPr lang="en-US" altLang="en-US"/>
              <a:pPr/>
              <a:t>30</a:t>
            </a:fld>
            <a:endParaRPr lang="en-US" altLang="en-US" dirty="0"/>
          </a:p>
        </p:txBody>
      </p:sp>
    </p:spTree>
    <p:extLst>
      <p:ext uri="{BB962C8B-B14F-4D97-AF65-F5344CB8AC3E}">
        <p14:creationId xmlns:p14="http://schemas.microsoft.com/office/powerpoint/2010/main" val="4114017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67200"/>
          </a:xfrm>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4C4C7C9F-B05D-4FE7-83C2-C27EA592CF87}" type="slidenum">
              <a:rPr lang="en-US" altLang="en-US"/>
              <a:pPr/>
              <a:t>32</a:t>
            </a:fld>
            <a:endParaRPr lang="en-US" altLang="en-US" dirty="0"/>
          </a:p>
        </p:txBody>
      </p:sp>
    </p:spTree>
    <p:extLst>
      <p:ext uri="{BB962C8B-B14F-4D97-AF65-F5344CB8AC3E}">
        <p14:creationId xmlns:p14="http://schemas.microsoft.com/office/powerpoint/2010/main" val="3820383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33</a:t>
            </a:fld>
            <a:endParaRPr lang="en-US" altLang="en-US" dirty="0"/>
          </a:p>
        </p:txBody>
      </p:sp>
    </p:spTree>
    <p:extLst>
      <p:ext uri="{BB962C8B-B14F-4D97-AF65-F5344CB8AC3E}">
        <p14:creationId xmlns:p14="http://schemas.microsoft.com/office/powerpoint/2010/main" val="2436163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27246B29-F803-4F57-9019-00D6F9F45D9E}" type="slidenum">
              <a:rPr lang="en-US" altLang="en-US"/>
              <a:pPr/>
              <a:t>34</a:t>
            </a:fld>
            <a:endParaRPr lang="en-US" altLang="en-US" dirty="0"/>
          </a:p>
        </p:txBody>
      </p:sp>
    </p:spTree>
    <p:extLst>
      <p:ext uri="{BB962C8B-B14F-4D97-AF65-F5344CB8AC3E}">
        <p14:creationId xmlns:p14="http://schemas.microsoft.com/office/powerpoint/2010/main" val="807775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ADB5B6C9-9412-4A32-B518-13A5A2E6F9A4}" type="slidenum">
              <a:rPr lang="en-US" altLang="en-US"/>
              <a:pPr/>
              <a:t>35</a:t>
            </a:fld>
            <a:endParaRPr lang="en-US" altLang="en-US" dirty="0"/>
          </a:p>
        </p:txBody>
      </p:sp>
    </p:spTree>
    <p:extLst>
      <p:ext uri="{BB962C8B-B14F-4D97-AF65-F5344CB8AC3E}">
        <p14:creationId xmlns:p14="http://schemas.microsoft.com/office/powerpoint/2010/main" val="1720750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EDED7FC-636B-4152-AAFD-AE2383BC5B6A}" type="slidenum">
              <a:rPr lang="en-US" altLang="en-US"/>
              <a:pPr/>
              <a:t>36</a:t>
            </a:fld>
            <a:endParaRPr lang="en-US" altLang="en-US" dirty="0"/>
          </a:p>
        </p:txBody>
      </p:sp>
    </p:spTree>
    <p:extLst>
      <p:ext uri="{BB962C8B-B14F-4D97-AF65-F5344CB8AC3E}">
        <p14:creationId xmlns:p14="http://schemas.microsoft.com/office/powerpoint/2010/main" val="3766153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a:buFontTx/>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8C1D7E18-F1BB-449C-BD56-9E7706649EC6}" type="slidenum">
              <a:rPr lang="en-US" altLang="en-US"/>
              <a:pPr/>
              <a:t>39</a:t>
            </a:fld>
            <a:endParaRPr lang="en-US" altLang="en-US" dirty="0"/>
          </a:p>
        </p:txBody>
      </p:sp>
    </p:spTree>
    <p:extLst>
      <p:ext uri="{BB962C8B-B14F-4D97-AF65-F5344CB8AC3E}">
        <p14:creationId xmlns:p14="http://schemas.microsoft.com/office/powerpoint/2010/main" val="2733462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ACB36F1D-2A64-43E2-A9EB-F9DAC7EC9642}" type="slidenum">
              <a:rPr lang="en-US" altLang="en-US"/>
              <a:pPr/>
              <a:t>40</a:t>
            </a:fld>
            <a:endParaRPr lang="en-US" altLang="en-US" dirty="0"/>
          </a:p>
        </p:txBody>
      </p:sp>
    </p:spTree>
    <p:extLst>
      <p:ext uri="{BB962C8B-B14F-4D97-AF65-F5344CB8AC3E}">
        <p14:creationId xmlns:p14="http://schemas.microsoft.com/office/powerpoint/2010/main" val="313172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9EC0CE05-E072-480B-A350-C337CE695D30}" type="slidenum">
              <a:rPr lang="en-US" altLang="en-US"/>
              <a:pPr/>
              <a:t>41</a:t>
            </a:fld>
            <a:endParaRPr lang="en-US" altLang="en-US" dirty="0"/>
          </a:p>
        </p:txBody>
      </p:sp>
    </p:spTree>
    <p:extLst>
      <p:ext uri="{BB962C8B-B14F-4D97-AF65-F5344CB8AC3E}">
        <p14:creationId xmlns:p14="http://schemas.microsoft.com/office/powerpoint/2010/main" val="3052187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45</a:t>
            </a:fld>
            <a:endParaRPr lang="en-US" altLang="en-US" dirty="0"/>
          </a:p>
        </p:txBody>
      </p:sp>
    </p:spTree>
    <p:extLst>
      <p:ext uri="{BB962C8B-B14F-4D97-AF65-F5344CB8AC3E}">
        <p14:creationId xmlns:p14="http://schemas.microsoft.com/office/powerpoint/2010/main" val="710552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46</a:t>
            </a:fld>
            <a:endParaRPr lang="en-US" altLang="en-US" dirty="0"/>
          </a:p>
        </p:txBody>
      </p:sp>
    </p:spTree>
    <p:extLst>
      <p:ext uri="{BB962C8B-B14F-4D97-AF65-F5344CB8AC3E}">
        <p14:creationId xmlns:p14="http://schemas.microsoft.com/office/powerpoint/2010/main" val="788064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B34D1686-196A-4B56-BC53-21FE8C7764C2}" type="slidenum">
              <a:rPr lang="en-US" altLang="en-US"/>
              <a:pPr/>
              <a:t>47</a:t>
            </a:fld>
            <a:endParaRPr lang="en-US" altLang="en-US" dirty="0"/>
          </a:p>
        </p:txBody>
      </p:sp>
    </p:spTree>
    <p:extLst>
      <p:ext uri="{BB962C8B-B14F-4D97-AF65-F5344CB8AC3E}">
        <p14:creationId xmlns:p14="http://schemas.microsoft.com/office/powerpoint/2010/main" val="1580762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48</a:t>
            </a:fld>
            <a:endParaRPr lang="en-US" altLang="en-US" dirty="0"/>
          </a:p>
        </p:txBody>
      </p:sp>
    </p:spTree>
    <p:extLst>
      <p:ext uri="{BB962C8B-B14F-4D97-AF65-F5344CB8AC3E}">
        <p14:creationId xmlns:p14="http://schemas.microsoft.com/office/powerpoint/2010/main" val="2235066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49</a:t>
            </a:fld>
            <a:endParaRPr lang="en-US" altLang="en-US" dirty="0"/>
          </a:p>
        </p:txBody>
      </p:sp>
    </p:spTree>
    <p:extLst>
      <p:ext uri="{BB962C8B-B14F-4D97-AF65-F5344CB8AC3E}">
        <p14:creationId xmlns:p14="http://schemas.microsoft.com/office/powerpoint/2010/main" val="2336248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61719C58-49D3-4F46-A52B-2AAE00F89AEC}" type="slidenum">
              <a:rPr lang="en-US" altLang="en-US"/>
              <a:pPr/>
              <a:t>50</a:t>
            </a:fld>
            <a:endParaRPr lang="en-US" altLang="en-US" dirty="0"/>
          </a:p>
        </p:txBody>
      </p:sp>
    </p:spTree>
    <p:extLst>
      <p:ext uri="{BB962C8B-B14F-4D97-AF65-F5344CB8AC3E}">
        <p14:creationId xmlns:p14="http://schemas.microsoft.com/office/powerpoint/2010/main" val="2676530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E3C660D0-9A7D-4889-887C-E7F4CAC99E86}" type="slidenum">
              <a:rPr lang="en-US" altLang="en-US"/>
              <a:pPr/>
              <a:t>54</a:t>
            </a:fld>
            <a:endParaRPr lang="en-US" altLang="en-US" dirty="0"/>
          </a:p>
        </p:txBody>
      </p:sp>
    </p:spTree>
    <p:extLst>
      <p:ext uri="{BB962C8B-B14F-4D97-AF65-F5344CB8AC3E}">
        <p14:creationId xmlns:p14="http://schemas.microsoft.com/office/powerpoint/2010/main" val="40443925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1D369483-8C14-486C-8FE1-BB078EDBE4AE}" type="slidenum">
              <a:rPr lang="en-US" altLang="en-US"/>
              <a:pPr/>
              <a:t>55</a:t>
            </a:fld>
            <a:endParaRPr lang="en-US" altLang="en-US" dirty="0"/>
          </a:p>
        </p:txBody>
      </p:sp>
    </p:spTree>
    <p:extLst>
      <p:ext uri="{BB962C8B-B14F-4D97-AF65-F5344CB8AC3E}">
        <p14:creationId xmlns:p14="http://schemas.microsoft.com/office/powerpoint/2010/main" val="611238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055B4658-DF70-496A-BA64-E27DBE9ABD06}" type="slidenum">
              <a:rPr lang="en-US" altLang="en-US"/>
              <a:pPr/>
              <a:t>56</a:t>
            </a:fld>
            <a:endParaRPr lang="en-US" altLang="en-US" dirty="0"/>
          </a:p>
        </p:txBody>
      </p:sp>
    </p:spTree>
    <p:extLst>
      <p:ext uri="{BB962C8B-B14F-4D97-AF65-F5344CB8AC3E}">
        <p14:creationId xmlns:p14="http://schemas.microsoft.com/office/powerpoint/2010/main" val="2119696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D6348405-01DF-4421-A219-1B375EB998A0}" type="slidenum">
              <a:rPr lang="en-US" altLang="en-US"/>
              <a:pPr/>
              <a:t>57</a:t>
            </a:fld>
            <a:endParaRPr lang="en-US" altLang="en-US" dirty="0"/>
          </a:p>
        </p:txBody>
      </p:sp>
    </p:spTree>
    <p:extLst>
      <p:ext uri="{BB962C8B-B14F-4D97-AF65-F5344CB8AC3E}">
        <p14:creationId xmlns:p14="http://schemas.microsoft.com/office/powerpoint/2010/main" val="6557159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67E2BDA2-EF00-4F6B-B7C7-293B378BD5AB}" type="slidenum">
              <a:rPr lang="en-US" altLang="en-US"/>
              <a:pPr/>
              <a:t>58</a:t>
            </a:fld>
            <a:endParaRPr lang="en-US" altLang="en-US" dirty="0"/>
          </a:p>
        </p:txBody>
      </p:sp>
    </p:spTree>
    <p:extLst>
      <p:ext uri="{BB962C8B-B14F-4D97-AF65-F5344CB8AC3E}">
        <p14:creationId xmlns:p14="http://schemas.microsoft.com/office/powerpoint/2010/main" val="309893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546F54B7-E5CB-474B-8B27-4D99E681496B}" type="slidenum">
              <a:rPr lang="en-US" altLang="en-US"/>
              <a:pPr/>
              <a:t>60</a:t>
            </a:fld>
            <a:endParaRPr lang="en-US" altLang="en-US" dirty="0"/>
          </a:p>
        </p:txBody>
      </p:sp>
    </p:spTree>
    <p:extLst>
      <p:ext uri="{BB962C8B-B14F-4D97-AF65-F5344CB8AC3E}">
        <p14:creationId xmlns:p14="http://schemas.microsoft.com/office/powerpoint/2010/main" val="3128431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61</a:t>
            </a:fld>
            <a:endParaRPr lang="en-US" altLang="en-US" dirty="0"/>
          </a:p>
        </p:txBody>
      </p:sp>
    </p:spTree>
    <p:extLst>
      <p:ext uri="{BB962C8B-B14F-4D97-AF65-F5344CB8AC3E}">
        <p14:creationId xmlns:p14="http://schemas.microsoft.com/office/powerpoint/2010/main" val="1013134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br>
              <a:rPr lang="en-US" dirty="0"/>
            </a:br>
            <a:r>
              <a:rPr lang="en-US" dirty="0"/>
              <a:t> </a:t>
            </a:r>
          </a:p>
          <a:p>
            <a:pPr defTabSz="966529">
              <a:defRPr/>
            </a:pPr>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br>
              <a:rPr lang="en-US" dirty="0"/>
            </a:br>
            <a:r>
              <a:rPr lang="en-US" dirty="0"/>
              <a:t> </a:t>
            </a:r>
          </a:p>
          <a:p>
            <a:pPr defTabSz="966529">
              <a:defRPr/>
            </a:pPr>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A7D2B0B-F495-49F9-8786-775CBB825498}" type="slidenum">
              <a:rPr lang="en-US" altLang="en-US"/>
              <a:pPr/>
              <a:t>64</a:t>
            </a:fld>
            <a:endParaRPr lang="en-US" altLang="en-US" dirty="0"/>
          </a:p>
        </p:txBody>
      </p:sp>
    </p:spTree>
    <p:extLst>
      <p:ext uri="{BB962C8B-B14F-4D97-AF65-F5344CB8AC3E}">
        <p14:creationId xmlns:p14="http://schemas.microsoft.com/office/powerpoint/2010/main" val="3411166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65</a:t>
            </a:fld>
            <a:endParaRPr lang="en-US" altLang="en-US" dirty="0"/>
          </a:p>
        </p:txBody>
      </p:sp>
    </p:spTree>
    <p:extLst>
      <p:ext uri="{BB962C8B-B14F-4D97-AF65-F5344CB8AC3E}">
        <p14:creationId xmlns:p14="http://schemas.microsoft.com/office/powerpoint/2010/main" val="36269622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br>
              <a:rPr lang="en-US" dirty="0"/>
            </a:br>
            <a:r>
              <a:rPr lang="en-US" dirty="0"/>
              <a:t> </a:t>
            </a:r>
          </a:p>
          <a:p>
            <a:pPr defTabSz="966529">
              <a:defRPr/>
            </a:pPr>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br>
              <a:rPr lang="en-US" dirty="0"/>
            </a:br>
            <a:r>
              <a:rPr lang="en-US" dirty="0"/>
              <a:t> </a:t>
            </a:r>
          </a:p>
          <a:p>
            <a:pPr defTabSz="966529">
              <a:defRPr/>
            </a:pPr>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br>
              <a:rPr lang="en-US" dirty="0"/>
            </a:br>
            <a:r>
              <a:rPr lang="en-US" dirty="0"/>
              <a:t> </a:t>
            </a:r>
          </a:p>
          <a:p>
            <a:pPr defTabSz="966529">
              <a:defRPr/>
            </a:pPr>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1952153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71</a:t>
            </a:fld>
            <a:endParaRPr lang="en-US" altLang="en-US" dirty="0"/>
          </a:p>
        </p:txBody>
      </p:sp>
    </p:spTree>
    <p:extLst>
      <p:ext uri="{BB962C8B-B14F-4D97-AF65-F5344CB8AC3E}">
        <p14:creationId xmlns:p14="http://schemas.microsoft.com/office/powerpoint/2010/main" val="23810559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72</a:t>
            </a:fld>
            <a:endParaRPr lang="en-US" altLang="en-US" dirty="0"/>
          </a:p>
        </p:txBody>
      </p:sp>
    </p:spTree>
    <p:extLst>
      <p:ext uri="{BB962C8B-B14F-4D97-AF65-F5344CB8AC3E}">
        <p14:creationId xmlns:p14="http://schemas.microsoft.com/office/powerpoint/2010/main" val="35630375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br>
              <a:rPr lang="en-US" dirty="0"/>
            </a:br>
            <a:r>
              <a:rPr lang="en-US" dirty="0"/>
              <a:t> </a:t>
            </a:r>
          </a:p>
          <a:p>
            <a:pPr defTabSz="966529">
              <a:defRPr/>
            </a:pPr>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73</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br>
              <a:rPr lang="en-US" dirty="0"/>
            </a:br>
            <a:r>
              <a:rPr lang="en-US" dirty="0"/>
              <a:t> </a:t>
            </a:r>
          </a:p>
          <a:p>
            <a:pPr defTabSz="966529">
              <a:defRPr/>
            </a:pPr>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74</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br>
              <a:rPr lang="en-US" dirty="0"/>
            </a:br>
            <a:r>
              <a:rPr lang="en-US" dirty="0"/>
              <a:t> </a:t>
            </a:r>
          </a:p>
          <a:p>
            <a:pPr defTabSz="966529">
              <a:defRPr/>
            </a:pPr>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75</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76</a:t>
            </a:fld>
            <a:endParaRPr lang="en-US" altLang="en-US" dirty="0"/>
          </a:p>
        </p:txBody>
      </p:sp>
    </p:spTree>
    <p:extLst>
      <p:ext uri="{BB962C8B-B14F-4D97-AF65-F5344CB8AC3E}">
        <p14:creationId xmlns:p14="http://schemas.microsoft.com/office/powerpoint/2010/main" val="22411280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77</a:t>
            </a:fld>
            <a:endParaRPr lang="en-US" altLang="en-US" dirty="0"/>
          </a:p>
        </p:txBody>
      </p:sp>
    </p:spTree>
    <p:extLst>
      <p:ext uri="{BB962C8B-B14F-4D97-AF65-F5344CB8AC3E}">
        <p14:creationId xmlns:p14="http://schemas.microsoft.com/office/powerpoint/2010/main" val="36699742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br>
              <a:rPr lang="en-US" dirty="0"/>
            </a:br>
            <a:r>
              <a:rPr lang="en-US" dirty="0"/>
              <a:t> </a:t>
            </a:r>
          </a:p>
          <a:p>
            <a:pPr defTabSz="966529">
              <a:defRPr/>
            </a:pPr>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78</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79</a:t>
            </a:fld>
            <a:endParaRPr lang="en-US" altLang="en-US" dirty="0"/>
          </a:p>
        </p:txBody>
      </p:sp>
    </p:spTree>
    <p:extLst>
      <p:ext uri="{BB962C8B-B14F-4D97-AF65-F5344CB8AC3E}">
        <p14:creationId xmlns:p14="http://schemas.microsoft.com/office/powerpoint/2010/main" val="892451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80</a:t>
            </a:fld>
            <a:endParaRPr lang="en-US" altLang="en-US" dirty="0"/>
          </a:p>
        </p:txBody>
      </p:sp>
    </p:spTree>
    <p:extLst>
      <p:ext uri="{BB962C8B-B14F-4D97-AF65-F5344CB8AC3E}">
        <p14:creationId xmlns:p14="http://schemas.microsoft.com/office/powerpoint/2010/main" val="20696344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81</a:t>
            </a:fld>
            <a:endParaRPr lang="en-US" altLang="en-US" dirty="0"/>
          </a:p>
        </p:txBody>
      </p:sp>
    </p:spTree>
    <p:extLst>
      <p:ext uri="{BB962C8B-B14F-4D97-AF65-F5344CB8AC3E}">
        <p14:creationId xmlns:p14="http://schemas.microsoft.com/office/powerpoint/2010/main" val="21466204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82</a:t>
            </a:fld>
            <a:endParaRPr lang="en-US" altLang="en-US" dirty="0"/>
          </a:p>
        </p:txBody>
      </p:sp>
    </p:spTree>
    <p:extLst>
      <p:ext uri="{BB962C8B-B14F-4D97-AF65-F5344CB8AC3E}">
        <p14:creationId xmlns:p14="http://schemas.microsoft.com/office/powerpoint/2010/main" val="40741016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83</a:t>
            </a:fld>
            <a:endParaRPr lang="en-US" altLang="en-US" dirty="0"/>
          </a:p>
        </p:txBody>
      </p:sp>
    </p:spTree>
    <p:extLst>
      <p:ext uri="{BB962C8B-B14F-4D97-AF65-F5344CB8AC3E}">
        <p14:creationId xmlns:p14="http://schemas.microsoft.com/office/powerpoint/2010/main" val="29055532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br>
              <a:rPr lang="en-US" dirty="0"/>
            </a:br>
            <a:r>
              <a:rPr lang="en-US" dirty="0"/>
              <a:t> </a:t>
            </a:r>
          </a:p>
          <a:p>
            <a:pPr defTabSz="966529">
              <a:defRPr/>
            </a:pPr>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84</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85</a:t>
            </a:fld>
            <a:endParaRPr lang="en-US" altLang="en-US" dirty="0"/>
          </a:p>
        </p:txBody>
      </p:sp>
    </p:spTree>
    <p:extLst>
      <p:ext uri="{BB962C8B-B14F-4D97-AF65-F5344CB8AC3E}">
        <p14:creationId xmlns:p14="http://schemas.microsoft.com/office/powerpoint/2010/main" val="41399223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C14ED5-625E-4E2D-BCF7-913D3ADF9560}" type="slidenum">
              <a:rPr lang="en-US" altLang="en-US" smtClean="0"/>
              <a:pPr/>
              <a:t>86</a:t>
            </a:fld>
            <a:endParaRPr lang="en-US" altLang="en-US" dirty="0"/>
          </a:p>
        </p:txBody>
      </p:sp>
    </p:spTree>
    <p:extLst>
      <p:ext uri="{BB962C8B-B14F-4D97-AF65-F5344CB8AC3E}">
        <p14:creationId xmlns:p14="http://schemas.microsoft.com/office/powerpoint/2010/main" val="2769671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3118F54-AB37-47BB-B6C0-96AC6C764E2A}" type="slidenum">
              <a:rPr lang="en-US" altLang="en-US"/>
              <a:pPr/>
              <a:t>28</a:t>
            </a:fld>
            <a:endParaRPr lang="en-US" altLang="en-US" dirty="0"/>
          </a:p>
        </p:txBody>
      </p:sp>
    </p:spTree>
    <p:extLst>
      <p:ext uri="{BB962C8B-B14F-4D97-AF65-F5344CB8AC3E}">
        <p14:creationId xmlns:p14="http://schemas.microsoft.com/office/powerpoint/2010/main" val="138469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8" name="Content Placeholder 2"/>
          <p:cNvSpPr txBox="1">
            <a:spLocks/>
          </p:cNvSpPr>
          <p:nvPr userDrawn="1"/>
        </p:nvSpPr>
        <p:spPr>
          <a:xfrm>
            <a:off x="2879272" y="6477000"/>
            <a:ext cx="5807528" cy="2286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6/2/2021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urple Bar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052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Picture Placeholder 6"/>
          <p:cNvSpPr>
            <a:spLocks noGrp="1"/>
          </p:cNvSpPr>
          <p:nvPr>
            <p:ph type="pic" sz="quarter" idx="13"/>
          </p:nvPr>
        </p:nvSpPr>
        <p:spPr>
          <a:xfrm>
            <a:off x="457200" y="1752600"/>
            <a:ext cx="8229600" cy="3505200"/>
          </a:xfrm>
        </p:spPr>
        <p:txBody>
          <a:bodyPr/>
          <a:lstStyle/>
          <a:p>
            <a:endParaRPr lang="en-US" dirty="0"/>
          </a:p>
        </p:txBody>
      </p:sp>
    </p:spTree>
    <p:extLst>
      <p:ext uri="{BB962C8B-B14F-4D97-AF65-F5344CB8AC3E}">
        <p14:creationId xmlns:p14="http://schemas.microsoft.com/office/powerpoint/2010/main" val="1010484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60980"/>
            <a:ext cx="7772400" cy="1362075"/>
          </a:xfrm>
        </p:spPr>
        <p:txBody>
          <a:bodyPr anchor="t"/>
          <a:lstStyle>
            <a:lvl1pPr algn="ctr">
              <a:defRPr sz="4000" b="1" cap="small" baseline="0"/>
            </a:lvl1pPr>
          </a:lstStyle>
          <a:p>
            <a:r>
              <a:rPr lang="en-US"/>
              <a:t>Click to edit Master title style</a:t>
            </a:r>
          </a:p>
        </p:txBody>
      </p:sp>
      <p:sp>
        <p:nvSpPr>
          <p:cNvPr id="4" name="Date Placeholder 3"/>
          <p:cNvSpPr>
            <a:spLocks noGrp="1"/>
          </p:cNvSpPr>
          <p:nvPr>
            <p:ph type="dt" sz="half" idx="10"/>
          </p:nvPr>
        </p:nvSpPr>
        <p:spPr/>
        <p:txBody>
          <a:bodyPr/>
          <a:lstStyle/>
          <a:p>
            <a:fld id="{A434ECE1-1429-49CD-8D44-021E96CBD73D}" type="datetime1">
              <a:rPr lang="en-US" smtClean="0"/>
              <a:t>6/2/2021</a:t>
            </a:fld>
            <a:endParaRPr lang="en-US" dirty="0"/>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dirty="0"/>
          </a:p>
        </p:txBody>
      </p:sp>
    </p:spTree>
    <p:extLst>
      <p:ext uri="{BB962C8B-B14F-4D97-AF65-F5344CB8AC3E}">
        <p14:creationId xmlns:p14="http://schemas.microsoft.com/office/powerpoint/2010/main" val="347238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1297220"/>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6" name="Picture Placeholder 5"/>
          <p:cNvSpPr>
            <a:spLocks noGrp="1"/>
          </p:cNvSpPr>
          <p:nvPr>
            <p:ph type="pic" sz="quarter" idx="18"/>
          </p:nvPr>
        </p:nvSpPr>
        <p:spPr>
          <a:xfrm>
            <a:off x="609600" y="1905000"/>
            <a:ext cx="3581400" cy="2819400"/>
          </a:xfrm>
        </p:spPr>
        <p:txBody>
          <a:bodyPr/>
          <a:lstStyle/>
          <a:p>
            <a:endParaRPr lang="en-IN" dirty="0"/>
          </a:p>
        </p:txBody>
      </p:sp>
      <p:sp>
        <p:nvSpPr>
          <p:cNvPr id="13" name="Content Placeholder"/>
          <p:cNvSpPr>
            <a:spLocks noGrp="1"/>
          </p:cNvSpPr>
          <p:nvPr>
            <p:ph type="body" sz="quarter" idx="4294967295"/>
          </p:nvPr>
        </p:nvSpPr>
        <p:spPr>
          <a:xfrm>
            <a:off x="2905795" y="6424794"/>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58961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8" name="Media Placeholder 7"/>
          <p:cNvSpPr>
            <a:spLocks noGrp="1"/>
          </p:cNvSpPr>
          <p:nvPr>
            <p:ph type="media" sz="quarter" idx="13"/>
          </p:nvPr>
        </p:nvSpPr>
        <p:spPr>
          <a:xfrm>
            <a:off x="685800" y="1600200"/>
            <a:ext cx="7783513" cy="4191000"/>
          </a:xfrm>
        </p:spPr>
        <p:txBody>
          <a:bodyPr/>
          <a:lstStyle/>
          <a:p>
            <a:endParaRPr lang="en-IN" dirty="0"/>
          </a:p>
        </p:txBody>
      </p:sp>
    </p:spTree>
    <p:extLst>
      <p:ext uri="{BB962C8B-B14F-4D97-AF65-F5344CB8AC3E}">
        <p14:creationId xmlns:p14="http://schemas.microsoft.com/office/powerpoint/2010/main" val="1671668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Text Placeholder 6">
            <a:extLst>
              <a:ext uri="{FF2B5EF4-FFF2-40B4-BE49-F238E27FC236}">
                <a16:creationId xmlns:a16="http://schemas.microsoft.com/office/drawing/2014/main" id="{D79BFE92-F8AA-4489-91FA-2404017B2115}"/>
              </a:ext>
            </a:extLst>
          </p:cNvPr>
          <p:cNvSpPr>
            <a:spLocks noGrp="1"/>
          </p:cNvSpPr>
          <p:nvPr>
            <p:ph type="body" sz="quarter" idx="13"/>
          </p:nvPr>
        </p:nvSpPr>
        <p:spPr>
          <a:xfrm>
            <a:off x="457200" y="1676400"/>
            <a:ext cx="8382000" cy="4343400"/>
          </a:xfrm>
        </p:spPr>
        <p:txBody>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endParaRPr lang="en-IN" dirty="0"/>
          </a:p>
        </p:txBody>
      </p:sp>
    </p:spTree>
    <p:extLst>
      <p:ext uri="{BB962C8B-B14F-4D97-AF65-F5344CB8AC3E}">
        <p14:creationId xmlns:p14="http://schemas.microsoft.com/office/powerpoint/2010/main" val="97216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Picture Placeholder 11"/>
          <p:cNvSpPr>
            <a:spLocks noGrp="1"/>
          </p:cNvSpPr>
          <p:nvPr>
            <p:ph type="pic" sz="quarter" idx="13"/>
          </p:nvPr>
        </p:nvSpPr>
        <p:spPr>
          <a:xfrm>
            <a:off x="457200" y="1981200"/>
            <a:ext cx="8077200" cy="3886200"/>
          </a:xfrm>
        </p:spPr>
        <p:txBody>
          <a:bodyPr/>
          <a:lstStyle/>
          <a:p>
            <a:endParaRPr lang="en-IN" dirty="0"/>
          </a:p>
        </p:txBody>
      </p:sp>
    </p:spTree>
    <p:extLst>
      <p:ext uri="{BB962C8B-B14F-4D97-AF65-F5344CB8AC3E}">
        <p14:creationId xmlns:p14="http://schemas.microsoft.com/office/powerpoint/2010/main" val="329442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6/2/2021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5" name="Content Placeholder 4"/>
          <p:cNvSpPr>
            <a:spLocks noGrp="1"/>
          </p:cNvSpPr>
          <p:nvPr>
            <p:ph sz="quarter" idx="14"/>
          </p:nvPr>
        </p:nvSpPr>
        <p:spPr>
          <a:xfrm>
            <a:off x="457200" y="5925979"/>
            <a:ext cx="8229600" cy="246221"/>
          </a:xfrm>
        </p:spPr>
        <p:txBody>
          <a:bodyPr>
            <a:spAutoFit/>
          </a:bodyPr>
          <a:lstStyle>
            <a:lvl1pPr marL="0" indent="0">
              <a:buNone/>
              <a:defRPr/>
            </a:lvl1pPr>
          </a:lstStyle>
          <a:p>
            <a:pPr lvl="0"/>
            <a:r>
              <a:rPr lang="en-US" dirty="0"/>
              <a:t>Click to edit Master text styles</a:t>
            </a:r>
          </a:p>
        </p:txBody>
      </p:sp>
      <p:sp>
        <p:nvSpPr>
          <p:cNvPr id="10" name="Content Placeholder 2"/>
          <p:cNvSpPr txBox="1">
            <a:spLocks/>
          </p:cNvSpPr>
          <p:nvPr userDrawn="1"/>
        </p:nvSpPr>
        <p:spPr>
          <a:xfrm>
            <a:off x="2879272" y="6477000"/>
            <a:ext cx="5807528" cy="2286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6/2/2021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4249207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6/2/2021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Content Placeholder 2"/>
          <p:cNvSpPr txBox="1">
            <a:spLocks/>
          </p:cNvSpPr>
          <p:nvPr userDrawn="1"/>
        </p:nvSpPr>
        <p:spPr>
          <a:xfrm>
            <a:off x="2879272" y="6477000"/>
            <a:ext cx="5807528" cy="228600"/>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3" r:id="rId5"/>
    <p:sldLayoutId id="2147483659" r:id="rId6"/>
    <p:sldLayoutId id="2147483658" r:id="rId7"/>
    <p:sldLayoutId id="2147483669" r:id="rId8"/>
    <p:sldLayoutId id="2147483660" r:id="rId9"/>
    <p:sldLayoutId id="2147483651" r:id="rId10"/>
    <p:sldLayoutId id="2147483654" r:id="rId11"/>
    <p:sldLayoutId id="2147483655" r:id="rId12"/>
    <p:sldLayoutId id="2147483664" r:id="rId13"/>
    <p:sldLayoutId id="2147483666" r:id="rId14"/>
    <p:sldLayoutId id="2147483667" r:id="rId15"/>
    <p:sldLayoutId id="2147483670" r:id="rId16"/>
    <p:sldLayoutId id="2147483671" r:id="rId17"/>
    <p:sldLayoutId id="2147483672" r:id="rId18"/>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mediaplayer.pearsoncmg.com/assets/tOq_LE3XA6ceODwP0YGNxRJWOhzcXKhS"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s://mediaplayer.pearsoncmg.com/assets/secs-ipweb-respiratory-anat-rev" TargetMode="External"/><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mediaplayer.pearsoncmg.com/assets/rotating-model-face"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undations of Economics&#10;Eight Edition&#10;Bade Parkin"/>
          <p:cNvSpPr>
            <a:spLocks noGrp="1"/>
          </p:cNvSpPr>
          <p:nvPr>
            <p:ph type="title"/>
          </p:nvPr>
        </p:nvSpPr>
        <p:spPr>
          <a:xfrm>
            <a:off x="457200" y="257404"/>
            <a:ext cx="8229600" cy="523220"/>
          </a:xfrm>
        </p:spPr>
        <p:txBody>
          <a:bodyPr>
            <a:spAutoFit/>
          </a:bodyPr>
          <a:lstStyle/>
          <a:p>
            <a:r>
              <a:rPr lang="en-US" dirty="0"/>
              <a:t>Human Anatomy and Physiology</a:t>
            </a:r>
            <a:endParaRPr lang="en-US" dirty="0">
              <a:ea typeface="ＭＳ Ｐゴシック" pitchFamily="-108" charset="-128"/>
              <a:cs typeface="ＭＳ Ｐゴシック" pitchFamily="-108" charset="-128"/>
            </a:endParaRPr>
          </a:p>
        </p:txBody>
      </p:sp>
      <p:sp>
        <p:nvSpPr>
          <p:cNvPr id="9" name="Text Placeholder 7"/>
          <p:cNvSpPr>
            <a:spLocks noGrp="1"/>
          </p:cNvSpPr>
          <p:nvPr>
            <p:ph type="body" sz="quarter" idx="13"/>
          </p:nvPr>
        </p:nvSpPr>
        <p:spPr>
          <a:xfrm>
            <a:off x="457200" y="876283"/>
            <a:ext cx="8229600" cy="359857"/>
          </a:xfrm>
        </p:spPr>
        <p:txBody>
          <a:bodyPr vert="horz" lIns="0" tIns="0" rIns="0" bIns="0" rtlCol="0">
            <a:spAutoFit/>
          </a:bodyPr>
          <a:lstStyle/>
          <a:p>
            <a:pPr>
              <a:spcBef>
                <a:spcPct val="0"/>
              </a:spcBef>
            </a:pPr>
            <a:r>
              <a:rPr lang="en-US" sz="2000" dirty="0">
                <a:latin typeface="+mn-lt"/>
                <a:ea typeface="+mj-ea"/>
                <a:cs typeface="Times New Roman" panose="02020603050405020304" pitchFamily="18" charset="0"/>
              </a:rPr>
              <a:t>Eleventh Edition</a:t>
            </a:r>
          </a:p>
        </p:txBody>
      </p:sp>
      <p:sp>
        <p:nvSpPr>
          <p:cNvPr id="14" name="Text Placeholder 7"/>
          <p:cNvSpPr>
            <a:spLocks noGrp="1"/>
          </p:cNvSpPr>
          <p:nvPr>
            <p:ph type="body" sz="quarter" idx="13"/>
          </p:nvPr>
        </p:nvSpPr>
        <p:spPr>
          <a:xfrm>
            <a:off x="5029200" y="2738735"/>
            <a:ext cx="3505200" cy="461665"/>
          </a:xfrm>
        </p:spPr>
        <p:txBody>
          <a:bodyPr wrap="square">
            <a:spAutoFit/>
          </a:bodyPr>
          <a:lstStyle/>
          <a:p>
            <a:r>
              <a:rPr lang="en-US" sz="3000" dirty="0">
                <a:solidFill>
                  <a:schemeClr val="tx1"/>
                </a:solidFill>
                <a:latin typeface="+mj-lt"/>
                <a:cs typeface="Calibri" panose="020F0502020204030204" pitchFamily="34" charset="0"/>
              </a:rPr>
              <a:t>Chapter 22 Part A</a:t>
            </a:r>
            <a:endParaRPr lang="en-IN" sz="3000" dirty="0">
              <a:solidFill>
                <a:schemeClr val="tx1"/>
              </a:solidFill>
              <a:latin typeface="+mj-lt"/>
              <a:cs typeface="Calibri" panose="020F0502020204030204" pitchFamily="34" charset="0"/>
            </a:endParaRPr>
          </a:p>
        </p:txBody>
      </p:sp>
      <p:sp>
        <p:nvSpPr>
          <p:cNvPr id="15" name="Content Placeholder 3"/>
          <p:cNvSpPr>
            <a:spLocks noGrp="1"/>
          </p:cNvSpPr>
          <p:nvPr>
            <p:ph type="body" sz="quarter" idx="14"/>
          </p:nvPr>
        </p:nvSpPr>
        <p:spPr>
          <a:xfrm>
            <a:off x="5029200" y="3318935"/>
            <a:ext cx="3276600" cy="338554"/>
          </a:xfrm>
        </p:spPr>
        <p:txBody>
          <a:bodyPr wrap="square">
            <a:spAutoFit/>
          </a:bodyPr>
          <a:lstStyle/>
          <a:p>
            <a:r>
              <a:rPr lang="en-IN" sz="2200" dirty="0"/>
              <a:t>The Respiratory System</a:t>
            </a:r>
            <a:endParaRPr lang="en-US" sz="2200" dirty="0"/>
          </a:p>
        </p:txBody>
      </p:sp>
      <p:pic>
        <p:nvPicPr>
          <p:cNvPr id="3" name="Picture 2" descr="Front Cover: Human Anatomy and Physiology, Eleventh Edition by Marieb and Hoeh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02096"/>
            <a:ext cx="3364992" cy="3889248"/>
          </a:xfrm>
          <a:prstGeom prst="rect">
            <a:avLst/>
          </a:prstGeom>
        </p:spPr>
      </p:pic>
      <p:sp>
        <p:nvSpPr>
          <p:cNvPr id="12" name="Content Placeholder"/>
          <p:cNvSpPr>
            <a:spLocks noGrp="1"/>
          </p:cNvSpPr>
          <p:nvPr>
            <p:ph type="body" sz="quarter" idx="15"/>
          </p:nvPr>
        </p:nvSpPr>
        <p:spPr>
          <a:xfrm>
            <a:off x="762000" y="5791200"/>
            <a:ext cx="6858000" cy="184666"/>
          </a:xfrm>
        </p:spPr>
        <p:txBody>
          <a:bodyPr wrap="square">
            <a:spAutoFit/>
          </a:bodyPr>
          <a:lstStyle/>
          <a:p>
            <a:pPr eaLnBrk="0" fontAlgn="base" hangingPunct="0">
              <a:spcBef>
                <a:spcPct val="0"/>
              </a:spcBef>
              <a:spcAft>
                <a:spcPct val="0"/>
              </a:spcAft>
            </a:pPr>
            <a:r>
              <a:rPr lang="en-US" sz="1200" dirty="0">
                <a:latin typeface="Arial" panose="020B0604020202020204" pitchFamily="34" charset="0"/>
                <a:ea typeface="ＭＳ Ｐゴシック" pitchFamily="-108" charset="-128"/>
                <a:cs typeface="ＭＳ Ｐゴシック" pitchFamily="-108" charset="-128"/>
              </a:rPr>
              <a:t>PowerPoint® Lectures Slides prepared by Karen Dunbar Kareiva, Ivy Tech Community College</a:t>
            </a:r>
            <a:endParaRPr lang="en-IN" sz="1200" dirty="0">
              <a:latin typeface="Arial" panose="020B0604020202020204" pitchFamily="34" charset="0"/>
              <a:ea typeface="ＭＳ Ｐゴシック" pitchFamily="-108" charset="-128"/>
              <a:cs typeface="ＭＳ Ｐゴシック" pitchFamily="-108" charset="-128"/>
            </a:endParaRPr>
          </a:p>
        </p:txBody>
      </p:sp>
      <p:sp>
        <p:nvSpPr>
          <p:cNvPr id="5" name="Content Placeholder"/>
          <p:cNvSpPr>
            <a:spLocks noGrp="1"/>
          </p:cNvSpPr>
          <p:nvPr>
            <p:ph type="body" sz="quarter" idx="4294967295"/>
          </p:nvPr>
        </p:nvSpPr>
        <p:spPr>
          <a:xfrm>
            <a:off x="2871927" y="6475596"/>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12860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dirty="0">
                <a:latin typeface="Times New Roman"/>
              </a:rPr>
              <a:t>Table 22.1 The Upper Respiratory System</a:t>
            </a:r>
            <a:endParaRPr lang="en-IN" dirty="0">
              <a:latin typeface="Times New Roman"/>
            </a:endParaRPr>
          </a:p>
        </p:txBody>
      </p:sp>
      <p:pic>
        <p:nvPicPr>
          <p:cNvPr id="4" name="Picture 3" descr="Table 22.1 The Upper Respiratory System&#10;Table with 4 rows and 3 columns.&#10;Column headers from left to right are Structure; Description, General and Distinctive Features; and Function.  Data from the table is as follows:&#10;Row 1: Structure: Nose (external nose and nasal cavity); Description, General and Distinctive Features: Jutting external portion is supported by bone and cartilage. Internal nasal cavity is divided by midline nasal septum and lined with mucosa. Function: Produces mucus; filters, warms, and moistens incoming air; resonance chamber for speech.; Description, General and Distinctive Features: Roof of nasal cavity contains olfactory epithelium. Function: Receptors for sense of smell.&#10;Row 2: Structure: Paranasal sinuses; Description, General and Distinctive Features: Mucosa-lined, air-filled cavities in cranial bones surrounding nasal cavity (p. 215); Function: Lighten skull; may also warm, moisten, and filter incoming air.&#10;Row 3: Structure: Pharynx; Description, General and Distinctive Features: Passageway connecting nasal cavity to larynx and oral cavity to esophagus. Three subdivisions: nasopharynx, oropharynx, and laryngopharynx. Function: Passageway for air and food; Description, General and Distinctive Features: Houses tonsils (lymphoid tissue masses involved in protection against pathogens). Function: Facilitates exposure of immune system to inhaled antige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52" y="1981200"/>
            <a:ext cx="7778496" cy="2365248"/>
          </a:xfrm>
          <a:prstGeom prst="rect">
            <a:avLst/>
          </a:prstGeom>
        </p:spPr>
      </p:pic>
      <p:sp>
        <p:nvSpPr>
          <p:cNvPr id="5" name="Content Placeholder 4"/>
          <p:cNvSpPr>
            <a:spLocks noGrp="1"/>
          </p:cNvSpPr>
          <p:nvPr>
            <p:ph sz="quarter" idx="14"/>
          </p:nvPr>
        </p:nvSpPr>
        <p:spPr>
          <a:xfrm>
            <a:off x="457200" y="5925979"/>
            <a:ext cx="8229600" cy="246221"/>
          </a:xfrm>
        </p:spPr>
        <p:txBody>
          <a:bodyPr/>
          <a:lstStyle/>
          <a:p>
            <a:r>
              <a:rPr lang="en-US" b="1" dirty="0">
                <a:solidFill>
                  <a:srgbClr val="007FA3"/>
                </a:solidFill>
              </a:rPr>
              <a:t>Table 22.1 </a:t>
            </a:r>
            <a:r>
              <a:rPr lang="en-US" dirty="0"/>
              <a:t>The Upper Respiratory System</a:t>
            </a:r>
          </a:p>
        </p:txBody>
      </p:sp>
    </p:spTree>
    <p:extLst>
      <p:ext uri="{BB962C8B-B14F-4D97-AF65-F5344CB8AC3E}">
        <p14:creationId xmlns:p14="http://schemas.microsoft.com/office/powerpoint/2010/main" val="1164410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dirty="0">
                <a:latin typeface="Times New Roman"/>
              </a:rPr>
              <a:t>Table 22.2 The Lower Respiratory System</a:t>
            </a:r>
            <a:endParaRPr lang="en-IN" dirty="0">
              <a:latin typeface="Times New Roman"/>
            </a:endParaRPr>
          </a:p>
        </p:txBody>
      </p:sp>
      <p:pic>
        <p:nvPicPr>
          <p:cNvPr id="5" name="Picture 4" descr=" &quot;Table 22.2 The Lower Respiratory System&#10;Table with 7 rows and 3 columns. &#10;Column headers from left to right are Structure; Description, General and Distinctive Features; and Function.  Data from the table is as follows:&#10;Row 1: Structure: Larynx, image of green tube with wider top opening lined in beige; Description, General and Distinctive Features: Connects pharynx to trachea. Has framework of cartilage and dense connective tissue. Opening (glottis) can be closed by epiglottis or vocal folds. Function: Air passageway; prevents food from entering lower respiratory tract.; Description, General and Distinctive Features: Houses vocal folds (true vocal cords). Function: Voice production.&#10;Row 2: Structure: Trachea, image of narrow green tube with rings around it; Description, General and Distinctive Features: Flexible tube running from larynx and dividing inferiorly into two main bronchi. Walls contain C-shaped cartilages that are incomplete posteriorly where connected by trachealis. Function: Air passageway; cleans, warms, and moistens incoming air.&#10;Row 3: Structure: Bronchial tree, image of a mirrored set of green tree branch-like passages; Description, General and Distinctive Features: Consists of right and left main bronchi, which subdivide within the lungs to form lobar and segmental bronchi and bronchioles. Bronchiolar walls lack cartilage but contain complete layer of smooth muscle. Constriction of this muscle impedes expiration. Function: Air passageways connecting trachea with alveoli; cleans, warms, and moistens incoming air.&#10;Row 4: Structure: Alveoli, image of cluster of small brown balls; Description, General and Distinctive Features: Microscopic chambers at termini of bronchial tree. Walls of simple squamous epithelium overlie thin basement membrane. External surfaces are intimately associated with pulmonary capillaries. Function: Main sites of gas exchange.; Description, General and Distinctive Features: Special alveolar cells produce surfactant. Function: Surfactant reduces surface tension; helps prevent lung collapse.&#10;Row 5: Structure: Lungs, image of a mirrored pair of peach colored organs smaller at the top than bottom; Description, General and Distinctive Features: Paired composite organs that flank mediastinum in thorax. Composed primarily of alveoli and respiratory passageways. Stroma is elastic connective tissue, allowing lungs to recoil passively during expiration. Function: House respiratory passages smaller than the main bronchi.&#10;Row 6: Structure: Pleurae; Description, General and Distinctive Features: Serous membranes. Parietal pleura lines thoracic cavity; visceral pleura covers external lung surfaces. Function: Produce lubricating fluid and compartmentalize lungs.&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170" y="1524000"/>
            <a:ext cx="5741660" cy="4178808"/>
          </a:xfrm>
          <a:prstGeom prst="rect">
            <a:avLst/>
          </a:prstGeom>
        </p:spPr>
      </p:pic>
      <p:sp>
        <p:nvSpPr>
          <p:cNvPr id="4" name="Content Placeholder 4"/>
          <p:cNvSpPr txBox="1">
            <a:spLocks/>
          </p:cNvSpPr>
          <p:nvPr/>
        </p:nvSpPr>
        <p:spPr>
          <a:xfrm>
            <a:off x="457200" y="5925979"/>
            <a:ext cx="8229600" cy="246221"/>
          </a:xfrm>
          <a:prstGeom prst="rect">
            <a:avLst/>
          </a:prstGeom>
        </p:spPr>
        <p:txBody>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dirty="0">
                <a:solidFill>
                  <a:srgbClr val="007FA3"/>
                </a:solidFill>
              </a:rPr>
              <a:t>Table 22.2 </a:t>
            </a:r>
            <a:r>
              <a:rPr lang="en-US" dirty="0"/>
              <a:t>The Lower Respiratory System</a:t>
            </a:r>
          </a:p>
        </p:txBody>
      </p:sp>
    </p:spTree>
    <p:extLst>
      <p:ext uri="{BB962C8B-B14F-4D97-AF65-F5344CB8AC3E}">
        <p14:creationId xmlns:p14="http://schemas.microsoft.com/office/powerpoint/2010/main" val="1728264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0" y="2514600"/>
            <a:ext cx="8229219" cy="1354217"/>
          </a:xfrm>
        </p:spPr>
        <p:txBody>
          <a:bodyPr wrap="square">
            <a:spAutoFit/>
          </a:bodyPr>
          <a:lstStyle/>
          <a:p>
            <a:r>
              <a:rPr lang="en-US" altLang="en-US" sz="4400" dirty="0"/>
              <a:t>22.1  Upper Respiratory System</a:t>
            </a:r>
            <a:endParaRPr lang="en-US" sz="4400" dirty="0">
              <a:latin typeface="Times New Roman"/>
            </a:endParaRPr>
          </a:p>
        </p:txBody>
      </p:sp>
    </p:spTree>
    <p:extLst>
      <p:ext uri="{BB962C8B-B14F-4D97-AF65-F5344CB8AC3E}">
        <p14:creationId xmlns:p14="http://schemas.microsoft.com/office/powerpoint/2010/main" val="121882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pPr marL="0" indent="0"/>
            <a:r>
              <a:rPr lang="en-US" dirty="0">
                <a:latin typeface="Times New Roman"/>
              </a:rPr>
              <a:t>The Nose and Paranasal Sinuses </a:t>
            </a:r>
            <a:r>
              <a:rPr lang="en-US" altLang="en-US" sz="2800" dirty="0">
                <a:latin typeface="Times New Roman"/>
              </a:rPr>
              <a:t>(1 of 8)</a:t>
            </a:r>
            <a:endParaRPr lang="en-US" sz="2800" dirty="0">
              <a:latin typeface="Times New Roman"/>
            </a:endParaRPr>
          </a:p>
        </p:txBody>
      </p:sp>
      <p:sp>
        <p:nvSpPr>
          <p:cNvPr id="4" name="Content Placeholder 3"/>
          <p:cNvSpPr>
            <a:spLocks noGrp="1"/>
          </p:cNvSpPr>
          <p:nvPr>
            <p:ph idx="1"/>
          </p:nvPr>
        </p:nvSpPr>
        <p:spPr>
          <a:xfrm>
            <a:off x="457200" y="1600200"/>
            <a:ext cx="8229600" cy="2418611"/>
          </a:xfrm>
        </p:spPr>
        <p:txBody>
          <a:bodyPr>
            <a:spAutoFit/>
          </a:bodyPr>
          <a:lstStyle/>
          <a:p>
            <a:pPr>
              <a:spcBef>
                <a:spcPts val="500"/>
              </a:spcBef>
            </a:pPr>
            <a:r>
              <a:rPr lang="en-US" altLang="en-US" dirty="0"/>
              <a:t>Nose is only external portion of respiratory system</a:t>
            </a:r>
          </a:p>
          <a:p>
            <a:pPr>
              <a:spcBef>
                <a:spcPts val="500"/>
              </a:spcBef>
            </a:pPr>
            <a:r>
              <a:rPr lang="en-US" altLang="en-US" dirty="0"/>
              <a:t>Functions of nose</a:t>
            </a:r>
          </a:p>
          <a:p>
            <a:pPr lvl="1">
              <a:spcBef>
                <a:spcPts val="500"/>
              </a:spcBef>
            </a:pPr>
            <a:r>
              <a:rPr lang="en-US" altLang="en-US" dirty="0"/>
              <a:t>Provides an airway for respiration</a:t>
            </a:r>
          </a:p>
          <a:p>
            <a:pPr lvl="1">
              <a:spcBef>
                <a:spcPts val="500"/>
              </a:spcBef>
            </a:pPr>
            <a:r>
              <a:rPr lang="en-US" altLang="en-US" dirty="0"/>
              <a:t>Moistens and warms entering air</a:t>
            </a:r>
          </a:p>
          <a:p>
            <a:pPr lvl="1">
              <a:spcBef>
                <a:spcPts val="500"/>
              </a:spcBef>
            </a:pPr>
            <a:r>
              <a:rPr lang="en-US" altLang="en-US" dirty="0"/>
              <a:t>Filters and cleans inspired air </a:t>
            </a:r>
          </a:p>
          <a:p>
            <a:pPr lvl="1">
              <a:spcBef>
                <a:spcPts val="500"/>
              </a:spcBef>
            </a:pPr>
            <a:r>
              <a:rPr lang="en-US" altLang="en-US" dirty="0"/>
              <a:t>Serves as resonating chamber for speech</a:t>
            </a:r>
          </a:p>
          <a:p>
            <a:pPr lvl="1">
              <a:spcBef>
                <a:spcPts val="500"/>
              </a:spcBef>
            </a:pPr>
            <a:r>
              <a:rPr lang="en-US" altLang="en-US" dirty="0"/>
              <a:t>Houses olfactory receptors</a:t>
            </a:r>
          </a:p>
          <a:p>
            <a:pPr>
              <a:spcBef>
                <a:spcPts val="500"/>
              </a:spcBef>
            </a:pPr>
            <a:r>
              <a:rPr lang="en-US" altLang="en-US" dirty="0"/>
              <a:t>Divided into two regions: </a:t>
            </a:r>
            <a:r>
              <a:rPr lang="en-US" altLang="en-US" b="1" dirty="0"/>
              <a:t>external</a:t>
            </a:r>
            <a:r>
              <a:rPr lang="en-US" altLang="en-US" dirty="0"/>
              <a:t> </a:t>
            </a:r>
            <a:r>
              <a:rPr lang="en-US" altLang="en-US" b="1" dirty="0"/>
              <a:t>nose</a:t>
            </a:r>
            <a:r>
              <a:rPr lang="en-US" altLang="en-US" dirty="0"/>
              <a:t> and </a:t>
            </a:r>
            <a:r>
              <a:rPr lang="en-US" altLang="en-US" b="1" dirty="0"/>
              <a:t>nasal</a:t>
            </a:r>
            <a:r>
              <a:rPr lang="en-US" altLang="en-US" dirty="0"/>
              <a:t> </a:t>
            </a:r>
            <a:r>
              <a:rPr lang="en-US" altLang="en-US" b="1" dirty="0"/>
              <a:t>cavity</a:t>
            </a:r>
          </a:p>
        </p:txBody>
      </p:sp>
    </p:spTree>
    <p:extLst>
      <p:ext uri="{BB962C8B-B14F-4D97-AF65-F5344CB8AC3E}">
        <p14:creationId xmlns:p14="http://schemas.microsoft.com/office/powerpoint/2010/main" val="289293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The Nose and Paranasal Sinuses </a:t>
            </a:r>
            <a:r>
              <a:rPr lang="en-US" altLang="en-US" sz="2800" dirty="0">
                <a:latin typeface="Times New Roman"/>
              </a:rPr>
              <a:t>(2 of 8)</a:t>
            </a:r>
            <a:endParaRPr lang="en-IN" sz="2800" dirty="0">
              <a:latin typeface="Times New Roman"/>
            </a:endParaRPr>
          </a:p>
        </p:txBody>
      </p:sp>
      <p:sp>
        <p:nvSpPr>
          <p:cNvPr id="4" name="Content Placeholder 3"/>
          <p:cNvSpPr>
            <a:spLocks noGrp="1"/>
          </p:cNvSpPr>
          <p:nvPr>
            <p:ph idx="1"/>
          </p:nvPr>
        </p:nvSpPr>
        <p:spPr>
          <a:xfrm>
            <a:off x="457200" y="1600200"/>
            <a:ext cx="8229600" cy="2431435"/>
          </a:xfrm>
        </p:spPr>
        <p:txBody>
          <a:bodyPr>
            <a:spAutoFit/>
          </a:bodyPr>
          <a:lstStyle/>
          <a:p>
            <a:r>
              <a:rPr lang="en-US" altLang="en-US" b="1" dirty="0"/>
              <a:t>External</a:t>
            </a:r>
            <a:r>
              <a:rPr lang="en-US" altLang="en-US" dirty="0"/>
              <a:t> </a:t>
            </a:r>
            <a:r>
              <a:rPr lang="en-US" altLang="en-US" b="1" dirty="0"/>
              <a:t>nose</a:t>
            </a:r>
          </a:p>
          <a:p>
            <a:pPr lvl="1"/>
            <a:r>
              <a:rPr lang="en-US" altLang="en-US" dirty="0"/>
              <a:t>Areas include: </a:t>
            </a:r>
            <a:r>
              <a:rPr lang="en-US" altLang="en-US" i="1" dirty="0"/>
              <a:t>root</a:t>
            </a:r>
            <a:r>
              <a:rPr lang="en-US" altLang="en-US" dirty="0"/>
              <a:t>  (area between eyebrows); </a:t>
            </a:r>
            <a:r>
              <a:rPr lang="en-US" altLang="en-US" i="1" dirty="0"/>
              <a:t>bridge</a:t>
            </a:r>
            <a:r>
              <a:rPr lang="en-US" altLang="en-US" dirty="0"/>
              <a:t>, </a:t>
            </a:r>
            <a:r>
              <a:rPr lang="en-US" altLang="en-US" i="1" dirty="0"/>
              <a:t>dorsum</a:t>
            </a:r>
            <a:r>
              <a:rPr lang="en-US" altLang="en-US" dirty="0"/>
              <a:t> </a:t>
            </a:r>
            <a:r>
              <a:rPr lang="en-US" altLang="en-US" i="1" dirty="0"/>
              <a:t>nasi</a:t>
            </a:r>
            <a:r>
              <a:rPr lang="en-US" altLang="en-US" dirty="0"/>
              <a:t>  (anterior margin), and </a:t>
            </a:r>
            <a:r>
              <a:rPr lang="en-US" altLang="en-US" i="1" dirty="0"/>
              <a:t>apex</a:t>
            </a:r>
            <a:r>
              <a:rPr lang="en-US" altLang="en-US" dirty="0"/>
              <a:t> (tip of nose)</a:t>
            </a:r>
          </a:p>
          <a:p>
            <a:pPr lvl="1"/>
            <a:r>
              <a:rPr lang="en-US" altLang="en-US" b="1" dirty="0"/>
              <a:t>Nostrils</a:t>
            </a:r>
            <a:r>
              <a:rPr lang="en-US" altLang="en-US" dirty="0"/>
              <a:t> (</a:t>
            </a:r>
            <a:r>
              <a:rPr lang="en-US" altLang="en-US" b="1" dirty="0"/>
              <a:t>nares</a:t>
            </a:r>
            <a:r>
              <a:rPr lang="en-US" altLang="en-US" dirty="0"/>
              <a:t>): bounded laterally by </a:t>
            </a:r>
            <a:r>
              <a:rPr lang="en-US" altLang="en-US" i="1" dirty="0"/>
              <a:t>alae</a:t>
            </a:r>
          </a:p>
          <a:p>
            <a:pPr lvl="1"/>
            <a:r>
              <a:rPr lang="en-US" altLang="en-US" dirty="0"/>
              <a:t>External nose is formed by:</a:t>
            </a:r>
          </a:p>
          <a:p>
            <a:pPr lvl="2"/>
            <a:r>
              <a:rPr lang="en-US" altLang="en-US" dirty="0"/>
              <a:t>Nasal and frontal bones superiorly—form bridge and root, respectively</a:t>
            </a:r>
          </a:p>
          <a:p>
            <a:pPr lvl="2"/>
            <a:r>
              <a:rPr lang="en-US" altLang="en-US" dirty="0"/>
              <a:t>Maxillary bones laterally</a:t>
            </a:r>
          </a:p>
          <a:p>
            <a:pPr lvl="2"/>
            <a:r>
              <a:rPr lang="en-US" altLang="en-US" dirty="0"/>
              <a:t>Plates of hyaline cartilage inferiorly</a:t>
            </a:r>
          </a:p>
        </p:txBody>
      </p:sp>
    </p:spTree>
    <p:extLst>
      <p:ext uri="{BB962C8B-B14F-4D97-AF65-F5344CB8AC3E}">
        <p14:creationId xmlns:p14="http://schemas.microsoft.com/office/powerpoint/2010/main" val="1632422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61577"/>
            <a:ext cx="8229600" cy="523220"/>
          </a:xfrm>
        </p:spPr>
        <p:txBody>
          <a:bodyPr>
            <a:spAutoFit/>
          </a:bodyPr>
          <a:lstStyle/>
          <a:p>
            <a:r>
              <a:rPr lang="en-US" dirty="0">
                <a:latin typeface="Times New Roman"/>
              </a:rPr>
              <a:t>The External Nose </a:t>
            </a:r>
            <a:r>
              <a:rPr lang="en-US" altLang="en-US" sz="2800" dirty="0">
                <a:latin typeface="Times New Roman"/>
              </a:rPr>
              <a:t>(1 of 2)</a:t>
            </a:r>
            <a:endParaRPr lang="en-IN" sz="2800" dirty="0">
              <a:latin typeface="Times New Roman"/>
            </a:endParaRPr>
          </a:p>
        </p:txBody>
      </p:sp>
      <p:pic>
        <p:nvPicPr>
          <p:cNvPr id="6" name="Picture 5" descr="- Part (a) is a photograph of a man showing the surface anatomy and external structures of the nose. Labels include epicranius (frontal belly), root and bridge of nose, dorsum nasi, ala of nose, apex of nose and naris (nostril)."/>
          <p:cNvPicPr>
            <a:picLocks noChangeAspect="1"/>
          </p:cNvPicPr>
          <p:nvPr/>
        </p:nvPicPr>
        <p:blipFill rotWithShape="1">
          <a:blip r:embed="rId2">
            <a:extLst>
              <a:ext uri="{28A0092B-C50C-407E-A947-70E740481C1C}">
                <a14:useLocalDpi xmlns:a14="http://schemas.microsoft.com/office/drawing/2010/main" val="0"/>
              </a:ext>
            </a:extLst>
          </a:blip>
          <a:srcRect b="1803"/>
          <a:stretch/>
        </p:blipFill>
        <p:spPr>
          <a:xfrm>
            <a:off x="2404070" y="1563624"/>
            <a:ext cx="4335859" cy="4151376"/>
          </a:xfrm>
          <a:prstGeom prst="rect">
            <a:avLst/>
          </a:prstGeom>
        </p:spPr>
      </p:pic>
      <p:sp>
        <p:nvSpPr>
          <p:cNvPr id="7" name="Content Placeholder 6"/>
          <p:cNvSpPr>
            <a:spLocks noGrp="1"/>
          </p:cNvSpPr>
          <p:nvPr>
            <p:ph sz="quarter" idx="14"/>
          </p:nvPr>
        </p:nvSpPr>
        <p:spPr>
          <a:xfrm>
            <a:off x="457200" y="5925979"/>
            <a:ext cx="8229600" cy="246221"/>
          </a:xfrm>
        </p:spPr>
        <p:txBody>
          <a:bodyPr/>
          <a:lstStyle/>
          <a:p>
            <a:r>
              <a:rPr lang="en-US" b="1" dirty="0">
                <a:solidFill>
                  <a:srgbClr val="007FA3"/>
                </a:solidFill>
              </a:rPr>
              <a:t>Figure 22.3a </a:t>
            </a:r>
            <a:r>
              <a:rPr lang="en-US" dirty="0"/>
              <a:t>The external nose.</a:t>
            </a:r>
          </a:p>
        </p:txBody>
      </p:sp>
    </p:spTree>
    <p:extLst>
      <p:ext uri="{BB962C8B-B14F-4D97-AF65-F5344CB8AC3E}">
        <p14:creationId xmlns:p14="http://schemas.microsoft.com/office/powerpoint/2010/main" val="708728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61577"/>
            <a:ext cx="8229600" cy="523220"/>
          </a:xfrm>
        </p:spPr>
        <p:txBody>
          <a:bodyPr>
            <a:spAutoFit/>
          </a:bodyPr>
          <a:lstStyle/>
          <a:p>
            <a:r>
              <a:rPr lang="en-US" dirty="0">
                <a:latin typeface="Times New Roman"/>
              </a:rPr>
              <a:t>The External Nose </a:t>
            </a:r>
            <a:r>
              <a:rPr lang="en-US" altLang="en-US" sz="2800" dirty="0">
                <a:latin typeface="Times New Roman"/>
              </a:rPr>
              <a:t>(2 of 2)</a:t>
            </a:r>
            <a:endParaRPr lang="en-IN" sz="2800" dirty="0">
              <a:latin typeface="Times New Roman"/>
            </a:endParaRPr>
          </a:p>
        </p:txBody>
      </p:sp>
      <p:pic>
        <p:nvPicPr>
          <p:cNvPr id="5" name="Picture 4" descr="Part (b) is an illustration of photograph in Part (a) depicting the skeletal framework of  structures of the nose.  Laabels include frontal bone, nasal bone, septal cartilage, maxillary  bone (frontal process), lateral process of septal cartilage, minor alar cartilages, dense fibrous  connective tissue, and major alar cartilages."/>
          <p:cNvPicPr>
            <a:picLocks noChangeAspect="1"/>
          </p:cNvPicPr>
          <p:nvPr/>
        </p:nvPicPr>
        <p:blipFill rotWithShape="1">
          <a:blip r:embed="rId2">
            <a:extLst>
              <a:ext uri="{28A0092B-C50C-407E-A947-70E740481C1C}">
                <a14:useLocalDpi xmlns:a14="http://schemas.microsoft.com/office/drawing/2010/main" val="0"/>
              </a:ext>
            </a:extLst>
          </a:blip>
          <a:srcRect b="1865"/>
          <a:stretch/>
        </p:blipFill>
        <p:spPr>
          <a:xfrm>
            <a:off x="2321609" y="1399534"/>
            <a:ext cx="4500781" cy="4010666"/>
          </a:xfrm>
          <a:prstGeom prst="rect">
            <a:avLst/>
          </a:prstGeom>
        </p:spPr>
      </p:pic>
      <p:sp>
        <p:nvSpPr>
          <p:cNvPr id="6" name="Content Placeholder 5"/>
          <p:cNvSpPr>
            <a:spLocks noGrp="1"/>
          </p:cNvSpPr>
          <p:nvPr>
            <p:ph sz="quarter" idx="14"/>
          </p:nvPr>
        </p:nvSpPr>
        <p:spPr>
          <a:xfrm>
            <a:off x="457200" y="5925979"/>
            <a:ext cx="8229600" cy="246221"/>
          </a:xfrm>
        </p:spPr>
        <p:txBody>
          <a:bodyPr/>
          <a:lstStyle/>
          <a:p>
            <a:r>
              <a:rPr lang="en-US" b="1" dirty="0">
                <a:solidFill>
                  <a:srgbClr val="007FA3"/>
                </a:solidFill>
              </a:rPr>
              <a:t>Figure 22.3b </a:t>
            </a:r>
            <a:r>
              <a:rPr lang="en-US" dirty="0"/>
              <a:t>The external nose.</a:t>
            </a:r>
          </a:p>
        </p:txBody>
      </p:sp>
    </p:spTree>
    <p:extLst>
      <p:ext uri="{BB962C8B-B14F-4D97-AF65-F5344CB8AC3E}">
        <p14:creationId xmlns:p14="http://schemas.microsoft.com/office/powerpoint/2010/main" val="4115595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The Nose and Paranasal Sinuses </a:t>
            </a:r>
            <a:r>
              <a:rPr lang="en-US" altLang="en-US" sz="2800" dirty="0">
                <a:latin typeface="Times New Roman"/>
              </a:rPr>
              <a:t>(3 of 8)</a:t>
            </a:r>
            <a:endParaRPr lang="en-IN" sz="2800" dirty="0">
              <a:latin typeface="Times New Roman"/>
            </a:endParaRPr>
          </a:p>
        </p:txBody>
      </p:sp>
      <p:sp>
        <p:nvSpPr>
          <p:cNvPr id="4" name="Content Placeholder 3"/>
          <p:cNvSpPr>
            <a:spLocks noGrp="1"/>
          </p:cNvSpPr>
          <p:nvPr>
            <p:ph idx="1"/>
          </p:nvPr>
        </p:nvSpPr>
        <p:spPr>
          <a:xfrm>
            <a:off x="457200" y="1600200"/>
            <a:ext cx="8229600" cy="2677656"/>
          </a:xfrm>
        </p:spPr>
        <p:txBody>
          <a:bodyPr>
            <a:spAutoFit/>
          </a:bodyPr>
          <a:lstStyle/>
          <a:p>
            <a:r>
              <a:rPr lang="en-US" altLang="en-US" b="1" dirty="0"/>
              <a:t>Nasal</a:t>
            </a:r>
            <a:r>
              <a:rPr lang="en-US" altLang="en-US" dirty="0"/>
              <a:t> </a:t>
            </a:r>
            <a:r>
              <a:rPr lang="en-US" altLang="en-US" b="1" dirty="0"/>
              <a:t>cavity</a:t>
            </a:r>
          </a:p>
          <a:p>
            <a:pPr lvl="1"/>
            <a:r>
              <a:rPr lang="en-US" altLang="en-US" dirty="0"/>
              <a:t>Found within and posterior to external nose</a:t>
            </a:r>
          </a:p>
          <a:p>
            <a:pPr lvl="1"/>
            <a:r>
              <a:rPr lang="en-US" altLang="en-US" dirty="0"/>
              <a:t>Divided by midline </a:t>
            </a:r>
            <a:r>
              <a:rPr lang="en-US" altLang="en-US" b="1" dirty="0"/>
              <a:t>nasal</a:t>
            </a:r>
            <a:r>
              <a:rPr lang="en-US" altLang="en-US" dirty="0"/>
              <a:t> </a:t>
            </a:r>
            <a:r>
              <a:rPr lang="en-US" altLang="en-US" b="1" dirty="0"/>
              <a:t>septum</a:t>
            </a:r>
          </a:p>
          <a:p>
            <a:pPr lvl="2"/>
            <a:r>
              <a:rPr lang="en-US" altLang="en-US" dirty="0"/>
              <a:t>Septum formed anteriorly by septal cartilage, and posteriorly by vomer bone and perpendicular plate of ethmoid bone</a:t>
            </a:r>
          </a:p>
          <a:p>
            <a:pPr lvl="1"/>
            <a:r>
              <a:rPr lang="en-US" altLang="en-US" b="1" dirty="0"/>
              <a:t>Posterior</a:t>
            </a:r>
            <a:r>
              <a:rPr lang="en-US" altLang="en-US" dirty="0"/>
              <a:t> </a:t>
            </a:r>
            <a:r>
              <a:rPr lang="en-US" altLang="en-US" b="1" dirty="0"/>
              <a:t>nasal</a:t>
            </a:r>
            <a:r>
              <a:rPr lang="en-US" altLang="en-US" dirty="0"/>
              <a:t> </a:t>
            </a:r>
            <a:r>
              <a:rPr lang="en-US" altLang="en-US" b="1" dirty="0"/>
              <a:t>apertures</a:t>
            </a:r>
            <a:r>
              <a:rPr lang="en-US" altLang="en-US" dirty="0"/>
              <a:t> (</a:t>
            </a:r>
            <a:r>
              <a:rPr lang="en-US" altLang="en-US" i="1" dirty="0" err="1"/>
              <a:t>choanae</a:t>
            </a:r>
            <a:r>
              <a:rPr lang="en-US" altLang="en-US" dirty="0"/>
              <a:t>): opening where nasal cavity turns into nasopharynx </a:t>
            </a:r>
          </a:p>
          <a:p>
            <a:pPr lvl="1"/>
            <a:r>
              <a:rPr lang="en-US" altLang="en-US" dirty="0"/>
              <a:t>Roof: formed by ethmoid and sphenoid bones </a:t>
            </a:r>
          </a:p>
          <a:p>
            <a:pPr lvl="1"/>
            <a:r>
              <a:rPr lang="en-US" altLang="en-US" dirty="0"/>
              <a:t>Floor: formed by hard palate (bone) and soft palate (muscle)</a:t>
            </a:r>
          </a:p>
        </p:txBody>
      </p:sp>
    </p:spTree>
    <p:extLst>
      <p:ext uri="{BB962C8B-B14F-4D97-AF65-F5344CB8AC3E}">
        <p14:creationId xmlns:p14="http://schemas.microsoft.com/office/powerpoint/2010/main" val="760852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The Nose and Paranasal Sinuses </a:t>
            </a:r>
            <a:r>
              <a:rPr lang="en-US" altLang="en-US" sz="2800" dirty="0">
                <a:latin typeface="Times New Roman"/>
              </a:rPr>
              <a:t>(4 of 8)</a:t>
            </a:r>
            <a:endParaRPr lang="en-IN" sz="2800" dirty="0">
              <a:latin typeface="Times New Roman"/>
            </a:endParaRPr>
          </a:p>
        </p:txBody>
      </p:sp>
      <p:sp>
        <p:nvSpPr>
          <p:cNvPr id="4" name="Content Placeholder 3"/>
          <p:cNvSpPr>
            <a:spLocks noGrp="1"/>
          </p:cNvSpPr>
          <p:nvPr>
            <p:ph idx="1"/>
          </p:nvPr>
        </p:nvSpPr>
        <p:spPr>
          <a:xfrm>
            <a:off x="457200" y="1600200"/>
            <a:ext cx="8229600" cy="2600712"/>
          </a:xfrm>
        </p:spPr>
        <p:txBody>
          <a:bodyPr>
            <a:spAutoFit/>
          </a:bodyPr>
          <a:lstStyle/>
          <a:p>
            <a:r>
              <a:rPr lang="en-US" altLang="en-US" b="1" dirty="0"/>
              <a:t>Nasal</a:t>
            </a:r>
            <a:r>
              <a:rPr lang="en-US" altLang="en-US" dirty="0"/>
              <a:t> </a:t>
            </a:r>
            <a:r>
              <a:rPr lang="en-US" altLang="en-US" b="1" dirty="0"/>
              <a:t>cavity (cont.)</a:t>
            </a:r>
          </a:p>
          <a:p>
            <a:pPr lvl="1"/>
            <a:r>
              <a:rPr lang="en-US" altLang="en-US" b="1" dirty="0"/>
              <a:t>Nasal</a:t>
            </a:r>
            <a:r>
              <a:rPr lang="en-US" altLang="en-US" dirty="0"/>
              <a:t> </a:t>
            </a:r>
            <a:r>
              <a:rPr lang="en-US" altLang="en-US" b="1" dirty="0"/>
              <a:t>vestibule</a:t>
            </a:r>
            <a:r>
              <a:rPr lang="en-US" altLang="en-US" dirty="0"/>
              <a:t>: nasal cavity superior to nostrils </a:t>
            </a:r>
          </a:p>
          <a:p>
            <a:pPr lvl="2"/>
            <a:r>
              <a:rPr lang="en-US" altLang="en-US" dirty="0"/>
              <a:t>Lined with </a:t>
            </a:r>
            <a:r>
              <a:rPr lang="en-US" altLang="en-US" b="1" dirty="0"/>
              <a:t>vibrissae</a:t>
            </a:r>
            <a:r>
              <a:rPr lang="en-US" altLang="en-US" dirty="0"/>
              <a:t> (hairs) that filter coarse particles from inspired air</a:t>
            </a:r>
          </a:p>
          <a:p>
            <a:pPr lvl="2"/>
            <a:r>
              <a:rPr lang="en-US" altLang="en-US" dirty="0"/>
              <a:t>Rest of nasal cavity lined with mucous membranes</a:t>
            </a:r>
          </a:p>
          <a:p>
            <a:pPr lvl="3"/>
            <a:r>
              <a:rPr lang="en-US" altLang="en-US" b="1" dirty="0"/>
              <a:t>Olfactory</a:t>
            </a:r>
            <a:r>
              <a:rPr lang="en-US" altLang="en-US" dirty="0"/>
              <a:t> </a:t>
            </a:r>
            <a:r>
              <a:rPr lang="en-US" altLang="en-US" b="1" dirty="0"/>
              <a:t>mucosa</a:t>
            </a:r>
            <a:r>
              <a:rPr lang="en-US" altLang="en-US" dirty="0"/>
              <a:t>: lines superior region of nasal cavity and contains </a:t>
            </a:r>
            <a:r>
              <a:rPr lang="en-US" altLang="en-US" b="1" dirty="0"/>
              <a:t>olfactory</a:t>
            </a:r>
            <a:r>
              <a:rPr lang="en-US" altLang="en-US" dirty="0"/>
              <a:t> </a:t>
            </a:r>
            <a:r>
              <a:rPr lang="en-US" altLang="en-US" b="1" dirty="0"/>
              <a:t>epithelium</a:t>
            </a:r>
          </a:p>
          <a:p>
            <a:pPr lvl="3"/>
            <a:r>
              <a:rPr lang="en-US" altLang="en-US" b="1" dirty="0"/>
              <a:t>Respiratory</a:t>
            </a:r>
            <a:r>
              <a:rPr lang="en-US" altLang="en-US" dirty="0"/>
              <a:t> </a:t>
            </a:r>
            <a:r>
              <a:rPr lang="en-US" altLang="en-US" b="1" dirty="0"/>
              <a:t>mucosa</a:t>
            </a:r>
            <a:r>
              <a:rPr lang="en-US" altLang="en-US" dirty="0"/>
              <a:t>: pseudostratified ciliated columnar epithelium that contains </a:t>
            </a:r>
            <a:r>
              <a:rPr lang="en-US" altLang="en-US" i="1" dirty="0"/>
              <a:t>goblet</a:t>
            </a:r>
            <a:r>
              <a:rPr lang="en-US" altLang="en-US" dirty="0"/>
              <a:t> cells and rests on lamina </a:t>
            </a:r>
            <a:r>
              <a:rPr lang="en-US" altLang="en-US" dirty="0" err="1"/>
              <a:t>propria</a:t>
            </a:r>
            <a:r>
              <a:rPr lang="en-US" altLang="en-US" dirty="0"/>
              <a:t> that contains many seromucous </a:t>
            </a:r>
            <a:r>
              <a:rPr lang="en-US" altLang="en-US" i="1" dirty="0"/>
              <a:t>nasal</a:t>
            </a:r>
            <a:r>
              <a:rPr lang="en-US" altLang="en-US" dirty="0"/>
              <a:t> </a:t>
            </a:r>
            <a:r>
              <a:rPr lang="en-US" altLang="en-US" i="1" dirty="0"/>
              <a:t>glands</a:t>
            </a:r>
          </a:p>
        </p:txBody>
      </p:sp>
    </p:spTree>
    <p:extLst>
      <p:ext uri="{BB962C8B-B14F-4D97-AF65-F5344CB8AC3E}">
        <p14:creationId xmlns:p14="http://schemas.microsoft.com/office/powerpoint/2010/main" val="164415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The Nose and Paranasal Sinuses </a:t>
            </a:r>
            <a:r>
              <a:rPr lang="en-US" altLang="en-US" sz="2800" dirty="0">
                <a:latin typeface="Times New Roman"/>
              </a:rPr>
              <a:t>(5 of 8)</a:t>
            </a:r>
            <a:endParaRPr lang="en-IN" sz="2800" dirty="0">
              <a:latin typeface="Times New Roman"/>
            </a:endParaRPr>
          </a:p>
        </p:txBody>
      </p:sp>
      <p:sp>
        <p:nvSpPr>
          <p:cNvPr id="4" name="Content Placeholder 3"/>
          <p:cNvSpPr>
            <a:spLocks noGrp="1"/>
          </p:cNvSpPr>
          <p:nvPr>
            <p:ph idx="1"/>
          </p:nvPr>
        </p:nvSpPr>
        <p:spPr>
          <a:xfrm>
            <a:off x="457200" y="1600200"/>
            <a:ext cx="8229600" cy="2677656"/>
          </a:xfrm>
        </p:spPr>
        <p:txBody>
          <a:bodyPr>
            <a:spAutoFit/>
          </a:bodyPr>
          <a:lstStyle/>
          <a:p>
            <a:r>
              <a:rPr lang="en-US" altLang="en-US" b="1" dirty="0"/>
              <a:t>Nasal</a:t>
            </a:r>
            <a:r>
              <a:rPr lang="en-US" altLang="en-US" dirty="0"/>
              <a:t> </a:t>
            </a:r>
            <a:r>
              <a:rPr lang="en-US" altLang="en-US" b="1" dirty="0"/>
              <a:t>cavity (cont.)</a:t>
            </a:r>
          </a:p>
          <a:p>
            <a:pPr lvl="3"/>
            <a:r>
              <a:rPr lang="en-US" altLang="en-US" dirty="0"/>
              <a:t>Seromucous nasal glands contain mucus-secreting mucous cells and serous cells</a:t>
            </a:r>
          </a:p>
          <a:p>
            <a:pPr lvl="3"/>
            <a:r>
              <a:rPr lang="en-US" altLang="en-US" dirty="0"/>
              <a:t>Serous cells secrete watery fluid containing enzymes</a:t>
            </a:r>
          </a:p>
          <a:p>
            <a:pPr lvl="2"/>
            <a:r>
              <a:rPr lang="en-US" altLang="en-US" dirty="0"/>
              <a:t>Mucus and serous secretions also contain lysozyme and </a:t>
            </a:r>
            <a:r>
              <a:rPr lang="en-US" altLang="en-US" dirty="0" err="1"/>
              <a:t>defensins</a:t>
            </a:r>
            <a:r>
              <a:rPr lang="en-US" altLang="en-US" dirty="0"/>
              <a:t> </a:t>
            </a:r>
          </a:p>
          <a:p>
            <a:pPr lvl="2"/>
            <a:r>
              <a:rPr lang="en-US" altLang="en-US" dirty="0"/>
              <a:t>Ciliated cells sweep contaminated mucus posteriorly towards throat</a:t>
            </a:r>
          </a:p>
          <a:p>
            <a:pPr lvl="2"/>
            <a:r>
              <a:rPr lang="en-US" altLang="en-US" dirty="0"/>
              <a:t>Inspired air is warmed by plexuses of capillaries and veins in nasal cavity</a:t>
            </a:r>
          </a:p>
          <a:p>
            <a:pPr lvl="2"/>
            <a:r>
              <a:rPr lang="en-US" altLang="en-US" dirty="0"/>
              <a:t>Nasal mucosa contains many sensory nerve endings that can cause sneezing to force particles out of cavity</a:t>
            </a:r>
          </a:p>
        </p:txBody>
      </p:sp>
    </p:spTree>
    <p:extLst>
      <p:ext uri="{BB962C8B-B14F-4D97-AF65-F5344CB8AC3E}">
        <p14:creationId xmlns:p14="http://schemas.microsoft.com/office/powerpoint/2010/main" val="2921075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2400"/>
            <a:ext cx="8229600" cy="523220"/>
          </a:xfrm>
        </p:spPr>
        <p:txBody>
          <a:bodyPr>
            <a:spAutoFit/>
          </a:bodyPr>
          <a:lstStyle/>
          <a:p>
            <a:r>
              <a:rPr lang="en-US" altLang="en-US" dirty="0">
                <a:latin typeface="Times New Roman"/>
              </a:rPr>
              <a:t>Why This Matters</a:t>
            </a:r>
            <a:endParaRPr lang="en-IN" sz="2800" dirty="0">
              <a:latin typeface="Times New Roman"/>
            </a:endParaRPr>
          </a:p>
        </p:txBody>
      </p:sp>
      <p:sp>
        <p:nvSpPr>
          <p:cNvPr id="4" name="Content Placeholder 3"/>
          <p:cNvSpPr>
            <a:spLocks noGrp="1"/>
          </p:cNvSpPr>
          <p:nvPr>
            <p:ph idx="1"/>
          </p:nvPr>
        </p:nvSpPr>
        <p:spPr>
          <a:xfrm>
            <a:off x="457200" y="1600200"/>
            <a:ext cx="8229600" cy="492443"/>
          </a:xfrm>
        </p:spPr>
        <p:txBody>
          <a:bodyPr>
            <a:spAutoFit/>
          </a:bodyPr>
          <a:lstStyle/>
          <a:p>
            <a:r>
              <a:rPr lang="en-US" altLang="en-US" dirty="0"/>
              <a:t>Understanding the anatomy and function of the respiratory system will help in assessing and treating patients with respiratory disorders.</a:t>
            </a:r>
          </a:p>
        </p:txBody>
      </p:sp>
    </p:spTree>
    <p:extLst>
      <p:ext uri="{BB962C8B-B14F-4D97-AF65-F5344CB8AC3E}">
        <p14:creationId xmlns:p14="http://schemas.microsoft.com/office/powerpoint/2010/main" val="3308368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The Nose and Paranasal Sinuses </a:t>
            </a:r>
            <a:r>
              <a:rPr lang="en-US" altLang="en-US" sz="2800" dirty="0">
                <a:latin typeface="Times New Roman"/>
              </a:rPr>
              <a:t>(6 of 8)</a:t>
            </a:r>
            <a:endParaRPr lang="en-IN" sz="2800" dirty="0">
              <a:latin typeface="Times New Roman"/>
            </a:endParaRPr>
          </a:p>
        </p:txBody>
      </p:sp>
      <p:sp>
        <p:nvSpPr>
          <p:cNvPr id="4" name="Content Placeholder 3"/>
          <p:cNvSpPr>
            <a:spLocks noGrp="1"/>
          </p:cNvSpPr>
          <p:nvPr>
            <p:ph idx="1"/>
          </p:nvPr>
        </p:nvSpPr>
        <p:spPr>
          <a:xfrm>
            <a:off x="457200" y="1600200"/>
            <a:ext cx="8229600" cy="2431435"/>
          </a:xfrm>
        </p:spPr>
        <p:txBody>
          <a:bodyPr>
            <a:spAutoFit/>
          </a:bodyPr>
          <a:lstStyle/>
          <a:p>
            <a:pPr lvl="1"/>
            <a:r>
              <a:rPr lang="en-US" altLang="en-US" b="1" dirty="0"/>
              <a:t>Nasal</a:t>
            </a:r>
            <a:r>
              <a:rPr lang="en-US" altLang="en-US" dirty="0"/>
              <a:t> </a:t>
            </a:r>
            <a:r>
              <a:rPr lang="en-US" altLang="en-US" b="1" dirty="0"/>
              <a:t>conchae</a:t>
            </a:r>
          </a:p>
          <a:p>
            <a:pPr lvl="2"/>
            <a:r>
              <a:rPr lang="en-US" altLang="en-US" dirty="0"/>
              <a:t>Scroll-like, mucosa-covered projections that protrude medially from each lateral wall of nasal cavity</a:t>
            </a:r>
          </a:p>
          <a:p>
            <a:pPr lvl="2"/>
            <a:r>
              <a:rPr lang="en-US" altLang="en-US" dirty="0"/>
              <a:t>Three sections: </a:t>
            </a:r>
            <a:r>
              <a:rPr lang="en-US" altLang="en-US" i="1" dirty="0"/>
              <a:t>superior</a:t>
            </a:r>
            <a:r>
              <a:rPr lang="en-US" altLang="en-US" dirty="0"/>
              <a:t>, </a:t>
            </a:r>
            <a:r>
              <a:rPr lang="en-US" altLang="en-US" i="1" dirty="0"/>
              <a:t>middle</a:t>
            </a:r>
            <a:r>
              <a:rPr lang="en-US" altLang="en-US" dirty="0"/>
              <a:t>, and </a:t>
            </a:r>
            <a:r>
              <a:rPr lang="en-US" altLang="en-US" i="1" dirty="0"/>
              <a:t>inferior</a:t>
            </a:r>
            <a:r>
              <a:rPr lang="en-US" altLang="en-US" dirty="0"/>
              <a:t> </a:t>
            </a:r>
            <a:r>
              <a:rPr lang="en-US" altLang="en-US" i="1" dirty="0"/>
              <a:t>conchae</a:t>
            </a:r>
          </a:p>
          <a:p>
            <a:pPr lvl="2"/>
            <a:r>
              <a:rPr lang="en-US" altLang="en-US" b="1" dirty="0"/>
              <a:t>Nasal</a:t>
            </a:r>
            <a:r>
              <a:rPr lang="en-US" altLang="en-US" dirty="0"/>
              <a:t> </a:t>
            </a:r>
            <a:r>
              <a:rPr lang="en-US" altLang="en-US" b="1" dirty="0"/>
              <a:t>meatus</a:t>
            </a:r>
            <a:r>
              <a:rPr lang="en-US" altLang="en-US" dirty="0"/>
              <a:t>: groove inferior to each concha</a:t>
            </a:r>
          </a:p>
          <a:p>
            <a:pPr lvl="2"/>
            <a:r>
              <a:rPr lang="en-US" altLang="en-US" dirty="0"/>
              <a:t>Shape of conchae help to:</a:t>
            </a:r>
          </a:p>
          <a:p>
            <a:pPr lvl="3"/>
            <a:r>
              <a:rPr lang="en-US" altLang="en-US" dirty="0"/>
              <a:t>Increase mucosal area</a:t>
            </a:r>
          </a:p>
          <a:p>
            <a:pPr lvl="3"/>
            <a:r>
              <a:rPr lang="en-US" altLang="en-US" dirty="0"/>
              <a:t>Enhance air turbulence</a:t>
            </a:r>
          </a:p>
        </p:txBody>
      </p:sp>
    </p:spTree>
    <p:extLst>
      <p:ext uri="{BB962C8B-B14F-4D97-AF65-F5344CB8AC3E}">
        <p14:creationId xmlns:p14="http://schemas.microsoft.com/office/powerpoint/2010/main" val="3389129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The Nose and Paranasal Sinuses </a:t>
            </a:r>
            <a:r>
              <a:rPr lang="en-US" altLang="en-US" sz="2800" dirty="0">
                <a:latin typeface="Times New Roman"/>
              </a:rPr>
              <a:t>(7 of 8)</a:t>
            </a:r>
            <a:endParaRPr lang="en-IN" sz="2800" dirty="0">
              <a:latin typeface="Times New Roman"/>
            </a:endParaRPr>
          </a:p>
        </p:txBody>
      </p:sp>
      <p:sp>
        <p:nvSpPr>
          <p:cNvPr id="4" name="Content Placeholder 3"/>
          <p:cNvSpPr>
            <a:spLocks noGrp="1"/>
          </p:cNvSpPr>
          <p:nvPr>
            <p:ph idx="1"/>
          </p:nvPr>
        </p:nvSpPr>
        <p:spPr>
          <a:xfrm>
            <a:off x="457200" y="1600200"/>
            <a:ext cx="8229600" cy="1862048"/>
          </a:xfrm>
        </p:spPr>
        <p:txBody>
          <a:bodyPr>
            <a:spAutoFit/>
          </a:bodyPr>
          <a:lstStyle/>
          <a:p>
            <a:pPr lvl="1"/>
            <a:r>
              <a:rPr lang="en-US" altLang="en-US" b="1" dirty="0"/>
              <a:t>Nasal</a:t>
            </a:r>
            <a:r>
              <a:rPr lang="en-US" altLang="en-US" dirty="0"/>
              <a:t> </a:t>
            </a:r>
            <a:r>
              <a:rPr lang="en-US" altLang="en-US" b="1" dirty="0"/>
              <a:t>conchae (cont.)</a:t>
            </a:r>
          </a:p>
          <a:p>
            <a:pPr lvl="2"/>
            <a:r>
              <a:rPr lang="en-US" altLang="en-US" dirty="0"/>
              <a:t>Functions of conchae</a:t>
            </a:r>
          </a:p>
          <a:p>
            <a:pPr lvl="3"/>
            <a:r>
              <a:rPr lang="en-US" altLang="en-US" dirty="0"/>
              <a:t>During inhalation, conchae and nasal mucosa:</a:t>
            </a:r>
          </a:p>
          <a:p>
            <a:pPr lvl="4"/>
            <a:r>
              <a:rPr lang="en-US" altLang="en-US" dirty="0"/>
              <a:t>Filter, heat, and moisten air</a:t>
            </a:r>
          </a:p>
          <a:p>
            <a:pPr lvl="3"/>
            <a:r>
              <a:rPr lang="en-US" altLang="en-US" dirty="0"/>
              <a:t>During exhalation these structures:</a:t>
            </a:r>
          </a:p>
          <a:p>
            <a:pPr lvl="4"/>
            <a:r>
              <a:rPr lang="en-US" altLang="en-US" dirty="0"/>
              <a:t>Reclaim heat and moisture</a:t>
            </a:r>
          </a:p>
        </p:txBody>
      </p:sp>
    </p:spTree>
    <p:extLst>
      <p:ext uri="{BB962C8B-B14F-4D97-AF65-F5344CB8AC3E}">
        <p14:creationId xmlns:p14="http://schemas.microsoft.com/office/powerpoint/2010/main" val="1000048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The Nose and Paranasal Sinuses </a:t>
            </a:r>
            <a:r>
              <a:rPr lang="en-US" altLang="en-US" sz="2800" dirty="0">
                <a:latin typeface="Times New Roman"/>
              </a:rPr>
              <a:t>(8 of 8)</a:t>
            </a:r>
            <a:endParaRPr lang="en-IN" sz="2800" dirty="0">
              <a:latin typeface="Times New Roman"/>
            </a:endParaRPr>
          </a:p>
        </p:txBody>
      </p:sp>
      <p:sp>
        <p:nvSpPr>
          <p:cNvPr id="4" name="Content Placeholder 3"/>
          <p:cNvSpPr>
            <a:spLocks noGrp="1"/>
          </p:cNvSpPr>
          <p:nvPr>
            <p:ph idx="1"/>
          </p:nvPr>
        </p:nvSpPr>
        <p:spPr>
          <a:xfrm>
            <a:off x="457200" y="1600200"/>
            <a:ext cx="8229600" cy="2185214"/>
          </a:xfrm>
        </p:spPr>
        <p:txBody>
          <a:bodyPr>
            <a:spAutoFit/>
          </a:bodyPr>
          <a:lstStyle/>
          <a:p>
            <a:r>
              <a:rPr lang="en-US" altLang="en-US" b="1" dirty="0"/>
              <a:t>Paranasal</a:t>
            </a:r>
            <a:r>
              <a:rPr lang="en-US" altLang="en-US" dirty="0"/>
              <a:t> </a:t>
            </a:r>
            <a:r>
              <a:rPr lang="en-US" altLang="en-US" b="1" dirty="0"/>
              <a:t>sinuses</a:t>
            </a:r>
          </a:p>
          <a:p>
            <a:pPr lvl="1"/>
            <a:r>
              <a:rPr lang="en-US" altLang="en-US" b="1" dirty="0"/>
              <a:t>Paranasal</a:t>
            </a:r>
            <a:r>
              <a:rPr lang="en-US" altLang="en-US" dirty="0"/>
              <a:t> </a:t>
            </a:r>
            <a:r>
              <a:rPr lang="en-US" altLang="en-US" b="1" dirty="0"/>
              <a:t>sinuses</a:t>
            </a:r>
            <a:r>
              <a:rPr lang="en-US" altLang="en-US" dirty="0"/>
              <a:t> form ring around nasal cavities</a:t>
            </a:r>
          </a:p>
          <a:p>
            <a:pPr lvl="1"/>
            <a:r>
              <a:rPr lang="en-US" altLang="en-US" dirty="0"/>
              <a:t>Located in frontal, sphenoid, ethmoid, and maxillary bones</a:t>
            </a:r>
          </a:p>
          <a:p>
            <a:pPr lvl="1"/>
            <a:r>
              <a:rPr lang="en-US" altLang="en-US" dirty="0"/>
              <a:t>Functions</a:t>
            </a:r>
          </a:p>
          <a:p>
            <a:pPr lvl="2"/>
            <a:r>
              <a:rPr lang="en-US" altLang="en-US" dirty="0"/>
              <a:t>Lighten skull</a:t>
            </a:r>
          </a:p>
          <a:p>
            <a:pPr lvl="2"/>
            <a:r>
              <a:rPr lang="en-US" altLang="en-US" dirty="0"/>
              <a:t>Secrete mucus</a:t>
            </a:r>
          </a:p>
          <a:p>
            <a:pPr lvl="2"/>
            <a:r>
              <a:rPr lang="en-US" altLang="en-US" dirty="0"/>
              <a:t>Help to warm and moisten air</a:t>
            </a:r>
          </a:p>
        </p:txBody>
      </p:sp>
    </p:spTree>
    <p:extLst>
      <p:ext uri="{BB962C8B-B14F-4D97-AF65-F5344CB8AC3E}">
        <p14:creationId xmlns:p14="http://schemas.microsoft.com/office/powerpoint/2010/main" val="399825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61577"/>
            <a:ext cx="8229600" cy="523220"/>
          </a:xfrm>
        </p:spPr>
        <p:txBody>
          <a:bodyPr>
            <a:spAutoFit/>
          </a:bodyPr>
          <a:lstStyle/>
          <a:p>
            <a:r>
              <a:rPr lang="en-US" dirty="0">
                <a:latin typeface="Times New Roman"/>
              </a:rPr>
              <a:t>The Nasal Cavity </a:t>
            </a:r>
            <a:r>
              <a:rPr lang="en-US" altLang="en-US" sz="2800" dirty="0">
                <a:latin typeface="Times New Roman"/>
              </a:rPr>
              <a:t>(1 of 2)</a:t>
            </a:r>
            <a:endParaRPr lang="en-IN" sz="2800" dirty="0">
              <a:latin typeface="Times New Roman"/>
            </a:endParaRPr>
          </a:p>
        </p:txBody>
      </p:sp>
      <p:pic>
        <p:nvPicPr>
          <p:cNvPr id="5" name="Picture 4" descr="- Part (a) is an illustration of a midsagittal seaction of the head shown the anatomy of the nasal cavity and surrounding structures. Labels include posterial nasal aperature, sphenoidal sinus, olfactory epithelium, cribiform plate of ethmoid bone, frontal sinus, uvula, soft palate, tongue, hard palate and nasal cavity, which includes nasal conchae (superior, middle and inferior), nasal meatuses (superior, middle and inferior), nasal vestibule and nostr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709" y="1524045"/>
            <a:ext cx="4742582" cy="4011078"/>
          </a:xfrm>
          <a:prstGeom prst="rect">
            <a:avLst/>
          </a:prstGeom>
        </p:spPr>
      </p:pic>
      <p:sp>
        <p:nvSpPr>
          <p:cNvPr id="6" name="Content Placeholder 5"/>
          <p:cNvSpPr>
            <a:spLocks noGrp="1"/>
          </p:cNvSpPr>
          <p:nvPr>
            <p:ph sz="quarter" idx="14"/>
          </p:nvPr>
        </p:nvSpPr>
        <p:spPr/>
        <p:txBody>
          <a:bodyPr/>
          <a:lstStyle/>
          <a:p>
            <a:r>
              <a:rPr lang="en-US" b="1" dirty="0">
                <a:solidFill>
                  <a:srgbClr val="007FA3"/>
                </a:solidFill>
              </a:rPr>
              <a:t>Figure 22.4a </a:t>
            </a:r>
            <a:r>
              <a:rPr lang="en-US" dirty="0"/>
              <a:t>The nasal cavity. </a:t>
            </a:r>
          </a:p>
        </p:txBody>
      </p:sp>
    </p:spTree>
    <p:extLst>
      <p:ext uri="{BB962C8B-B14F-4D97-AF65-F5344CB8AC3E}">
        <p14:creationId xmlns:p14="http://schemas.microsoft.com/office/powerpoint/2010/main" val="339073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61577"/>
            <a:ext cx="8229600" cy="523220"/>
          </a:xfrm>
        </p:spPr>
        <p:txBody>
          <a:bodyPr>
            <a:spAutoFit/>
          </a:bodyPr>
          <a:lstStyle/>
          <a:p>
            <a:r>
              <a:rPr lang="en-US" dirty="0">
                <a:latin typeface="Times New Roman"/>
              </a:rPr>
              <a:t>The Nasal Cavity </a:t>
            </a:r>
            <a:r>
              <a:rPr lang="en-US" altLang="en-US" sz="2800" dirty="0">
                <a:latin typeface="Times New Roman"/>
              </a:rPr>
              <a:t>(2 of 2)</a:t>
            </a:r>
            <a:endParaRPr lang="en-IN" sz="2800" dirty="0">
              <a:latin typeface="Times New Roman"/>
            </a:endParaRPr>
          </a:p>
        </p:txBody>
      </p:sp>
      <p:pic>
        <p:nvPicPr>
          <p:cNvPr id="1026" name="Picture 2" descr="- Part (b) is a photograph of the same view on a dissected cadaver. Labels include olfactory epithelium, olfactory nerves, nasal vestibule, hard palate, soft palate, uvula, opening of pharyngotympanic (auditory) tube, tubal tonsil, and nasal cavity which includes nasal conchae (superior, middle and inferior) and nasal meatuses (superior, middle and infer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5334000" cy="428386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sz="quarter" idx="14"/>
          </p:nvPr>
        </p:nvSpPr>
        <p:spPr/>
        <p:txBody>
          <a:bodyPr/>
          <a:lstStyle/>
          <a:p>
            <a:r>
              <a:rPr lang="en-US" b="1" dirty="0">
                <a:solidFill>
                  <a:srgbClr val="007FA3"/>
                </a:solidFill>
              </a:rPr>
              <a:t>Figure 22.4b </a:t>
            </a:r>
            <a:r>
              <a:rPr lang="en-US" dirty="0"/>
              <a:t>The nasal cavity. </a:t>
            </a:r>
          </a:p>
        </p:txBody>
      </p:sp>
    </p:spTree>
    <p:extLst>
      <p:ext uri="{BB962C8B-B14F-4D97-AF65-F5344CB8AC3E}">
        <p14:creationId xmlns:p14="http://schemas.microsoft.com/office/powerpoint/2010/main" val="647215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altLang="en-US" dirty="0">
                <a:latin typeface="Times New Roman"/>
              </a:rPr>
              <a:t>Clinical – Homeostatic Imbalance 22.1</a:t>
            </a:r>
            <a:endParaRPr lang="en-IN" dirty="0">
              <a:latin typeface="Times New Roman"/>
            </a:endParaRPr>
          </a:p>
        </p:txBody>
      </p:sp>
      <p:sp>
        <p:nvSpPr>
          <p:cNvPr id="4" name="Content Placeholder 3"/>
          <p:cNvSpPr>
            <a:spLocks noGrp="1"/>
          </p:cNvSpPr>
          <p:nvPr>
            <p:ph idx="1"/>
          </p:nvPr>
        </p:nvSpPr>
        <p:spPr>
          <a:xfrm>
            <a:off x="457200" y="1600200"/>
            <a:ext cx="8229600" cy="2031325"/>
          </a:xfrm>
        </p:spPr>
        <p:txBody>
          <a:bodyPr>
            <a:spAutoFit/>
          </a:bodyPr>
          <a:lstStyle/>
          <a:p>
            <a:r>
              <a:rPr lang="en-US" altLang="en-US" i="1" dirty="0"/>
              <a:t>Rhinitis</a:t>
            </a:r>
          </a:p>
          <a:p>
            <a:pPr lvl="1"/>
            <a:r>
              <a:rPr lang="en-US" altLang="en-US" dirty="0"/>
              <a:t>Inflammation of nasal mucosa</a:t>
            </a:r>
          </a:p>
          <a:p>
            <a:pPr lvl="1"/>
            <a:r>
              <a:rPr lang="en-US" altLang="en-US" dirty="0"/>
              <a:t>Nasal mucosa is continuous with mucosa of respiratory tract, </a:t>
            </a:r>
            <a:r>
              <a:rPr lang="en-US" altLang="en-US" dirty="0">
                <a:sym typeface="Wingdings" panose="05000000000000000000" pitchFamily="2" charset="2"/>
              </a:rPr>
              <a:t>so infections spread from nose to throat to chest </a:t>
            </a:r>
          </a:p>
          <a:p>
            <a:pPr lvl="1"/>
            <a:r>
              <a:rPr lang="en-US" altLang="en-US" dirty="0">
                <a:sym typeface="Wingdings" panose="05000000000000000000" pitchFamily="2" charset="2"/>
              </a:rPr>
              <a:t>Can also spread to tear ducts and paranasal sinuses, causing blockage of sinus passageways, resulting in </a:t>
            </a:r>
            <a:r>
              <a:rPr lang="en-US" altLang="en-US" b="1" dirty="0">
                <a:sym typeface="Wingdings" panose="05000000000000000000" pitchFamily="2" charset="2"/>
              </a:rPr>
              <a:t>sinusitis</a:t>
            </a:r>
            <a:r>
              <a:rPr lang="en-US" altLang="en-US" dirty="0">
                <a:sym typeface="Wingdings" panose="05000000000000000000" pitchFamily="2" charset="2"/>
              </a:rPr>
              <a:t> (inflamed sinuses)</a:t>
            </a:r>
          </a:p>
          <a:p>
            <a:pPr lvl="2"/>
            <a:r>
              <a:rPr lang="en-US" altLang="en-US" dirty="0">
                <a:sym typeface="Wingdings" panose="05000000000000000000" pitchFamily="2" charset="2"/>
              </a:rPr>
              <a:t>Can lead to absorption of air, producing a vacuum, resulting in sinus headache</a:t>
            </a:r>
            <a:endParaRPr lang="en-US" altLang="en-US" dirty="0"/>
          </a:p>
        </p:txBody>
      </p:sp>
    </p:spTree>
    <p:extLst>
      <p:ext uri="{BB962C8B-B14F-4D97-AF65-F5344CB8AC3E}">
        <p14:creationId xmlns:p14="http://schemas.microsoft.com/office/powerpoint/2010/main" val="875492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altLang="en-US" dirty="0">
                <a:latin typeface="Times New Roman"/>
              </a:rPr>
              <a:t>The Pharynx </a:t>
            </a:r>
            <a:r>
              <a:rPr lang="en-US" altLang="en-US" sz="2800" dirty="0">
                <a:latin typeface="Times New Roman"/>
              </a:rPr>
              <a:t>(1 of 4)</a:t>
            </a:r>
            <a:endParaRPr lang="en-IN" sz="2800" dirty="0">
              <a:latin typeface="Times New Roman"/>
            </a:endParaRPr>
          </a:p>
        </p:txBody>
      </p:sp>
      <p:sp>
        <p:nvSpPr>
          <p:cNvPr id="4" name="Content Placeholder 3"/>
          <p:cNvSpPr>
            <a:spLocks noGrp="1"/>
          </p:cNvSpPr>
          <p:nvPr>
            <p:ph idx="1"/>
          </p:nvPr>
        </p:nvSpPr>
        <p:spPr>
          <a:xfrm>
            <a:off x="457200" y="1600200"/>
            <a:ext cx="8229600" cy="2300630"/>
          </a:xfrm>
        </p:spPr>
        <p:txBody>
          <a:bodyPr>
            <a:spAutoFit/>
          </a:bodyPr>
          <a:lstStyle/>
          <a:p>
            <a:r>
              <a:rPr lang="en-US" altLang="en-US" b="1" dirty="0"/>
              <a:t>Pharynx</a:t>
            </a:r>
            <a:r>
              <a:rPr lang="en-US" altLang="en-US" dirty="0"/>
              <a:t>: funnel-shaped muscular tube that runs from base of skull to vertebra </a:t>
            </a:r>
            <a:r>
              <a:rPr lang="en-US" altLang="en-US" i="0" dirty="0">
                <a:latin typeface="Times New Roman" panose="02020603050405020304" pitchFamily="18" charset="0"/>
                <a:cs typeface="Times New Roman" panose="02020603050405020304" pitchFamily="18" charset="0"/>
              </a:rPr>
              <a:t>C</a:t>
            </a:r>
            <a:r>
              <a:rPr lang="en-US" altLang="en-US" i="0" baseline="-25000" dirty="0">
                <a:latin typeface="Times New Roman" panose="02020603050405020304" pitchFamily="18" charset="0"/>
                <a:cs typeface="Times New Roman" panose="02020603050405020304" pitchFamily="18" charset="0"/>
              </a:rPr>
              <a:t>6</a:t>
            </a:r>
            <a:endParaRPr lang="en-US" altLang="en-US" baseline="-25000" dirty="0">
              <a:latin typeface="Times New Roman" panose="02020603050405020304" pitchFamily="18" charset="0"/>
              <a:cs typeface="Times New Roman" panose="02020603050405020304" pitchFamily="18" charset="0"/>
            </a:endParaRPr>
          </a:p>
          <a:p>
            <a:pPr lvl="1"/>
            <a:r>
              <a:rPr lang="en-US" altLang="en-US" dirty="0"/>
              <a:t>Connects nasal cavity and mouth to larynx and esophagus</a:t>
            </a:r>
          </a:p>
          <a:p>
            <a:pPr lvl="1"/>
            <a:r>
              <a:rPr lang="en-US" altLang="en-US" dirty="0"/>
              <a:t>Composed of skeletal muscle </a:t>
            </a:r>
          </a:p>
          <a:p>
            <a:r>
              <a:rPr lang="en-US" altLang="en-US" dirty="0"/>
              <a:t>Three regions</a:t>
            </a:r>
          </a:p>
          <a:p>
            <a:pPr lvl="1"/>
            <a:r>
              <a:rPr lang="en-US" altLang="en-US" b="1" dirty="0"/>
              <a:t>Nasopharynx</a:t>
            </a:r>
          </a:p>
          <a:p>
            <a:pPr lvl="1"/>
            <a:r>
              <a:rPr lang="en-US" altLang="en-US" b="1" dirty="0"/>
              <a:t>Oropharynx</a:t>
            </a:r>
          </a:p>
          <a:p>
            <a:pPr lvl="1"/>
            <a:r>
              <a:rPr lang="en-US" altLang="en-US" b="1" dirty="0"/>
              <a:t>Laryngopharynx</a:t>
            </a:r>
          </a:p>
        </p:txBody>
      </p:sp>
    </p:spTree>
    <p:extLst>
      <p:ext uri="{BB962C8B-B14F-4D97-AF65-F5344CB8AC3E}">
        <p14:creationId xmlns:p14="http://schemas.microsoft.com/office/powerpoint/2010/main" val="3721910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198000"/>
            <a:ext cx="8229600" cy="954107"/>
          </a:xfrm>
        </p:spPr>
        <p:txBody>
          <a:bodyPr wrap="square">
            <a:spAutoFit/>
          </a:bodyPr>
          <a:lstStyle/>
          <a:p>
            <a:r>
              <a:rPr lang="en-US" dirty="0">
                <a:latin typeface="Times New Roman"/>
              </a:rPr>
              <a:t>The Pharynx, Larynx, and Upper Trachea </a:t>
            </a:r>
            <a:br>
              <a:rPr lang="en-US" dirty="0">
                <a:latin typeface="Times New Roman"/>
              </a:rPr>
            </a:br>
            <a:r>
              <a:rPr lang="en-US" altLang="en-US" sz="2800" dirty="0">
                <a:latin typeface="Times New Roman"/>
              </a:rPr>
              <a:t>(1 of 2) </a:t>
            </a:r>
            <a:endParaRPr lang="en-US" sz="2800" dirty="0">
              <a:latin typeface="Times New Roman"/>
            </a:endParaRPr>
          </a:p>
        </p:txBody>
      </p:sp>
      <p:pic>
        <p:nvPicPr>
          <p:cNvPr id="5" name="Picture 4" descr="- Part (a) is an illustration of a midsagittal view of head showing location of the three regions of the pharynx – nasopharynx (shown in red), oropharynx (in blue), and laryngopharynx (in green)."/>
          <p:cNvPicPr>
            <a:picLocks noChangeAspect="1"/>
          </p:cNvPicPr>
          <p:nvPr/>
        </p:nvPicPr>
        <p:blipFill rotWithShape="1">
          <a:blip r:embed="rId2">
            <a:extLst>
              <a:ext uri="{28A0092B-C50C-407E-A947-70E740481C1C}">
                <a14:useLocalDpi xmlns:a14="http://schemas.microsoft.com/office/drawing/2010/main" val="0"/>
              </a:ext>
            </a:extLst>
          </a:blip>
          <a:srcRect b="3656"/>
          <a:stretch/>
        </p:blipFill>
        <p:spPr>
          <a:xfrm>
            <a:off x="2850854" y="1981200"/>
            <a:ext cx="3442292" cy="2971800"/>
          </a:xfrm>
          <a:prstGeom prst="rect">
            <a:avLst/>
          </a:prstGeom>
        </p:spPr>
      </p:pic>
      <p:sp>
        <p:nvSpPr>
          <p:cNvPr id="6" name="Content Placeholder 5"/>
          <p:cNvSpPr>
            <a:spLocks noGrp="1"/>
          </p:cNvSpPr>
          <p:nvPr>
            <p:ph sz="quarter" idx="14"/>
          </p:nvPr>
        </p:nvSpPr>
        <p:spPr/>
        <p:txBody>
          <a:bodyPr/>
          <a:lstStyle/>
          <a:p>
            <a:r>
              <a:rPr lang="en-US" b="1" dirty="0">
                <a:solidFill>
                  <a:srgbClr val="007FA3"/>
                </a:solidFill>
              </a:rPr>
              <a:t>Figure 22.5a </a:t>
            </a:r>
            <a:r>
              <a:rPr lang="en-US" dirty="0"/>
              <a:t>The pharynx, larynx, and upper trachea.</a:t>
            </a:r>
          </a:p>
        </p:txBody>
      </p:sp>
    </p:spTree>
    <p:extLst>
      <p:ext uri="{BB962C8B-B14F-4D97-AF65-F5344CB8AC3E}">
        <p14:creationId xmlns:p14="http://schemas.microsoft.com/office/powerpoint/2010/main" val="691744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altLang="en-US" dirty="0">
                <a:latin typeface="Times New Roman"/>
              </a:rPr>
              <a:t>The Pharynx </a:t>
            </a:r>
            <a:r>
              <a:rPr lang="en-US" altLang="en-US" sz="2800" dirty="0">
                <a:latin typeface="Times New Roman"/>
              </a:rPr>
              <a:t>(2 of 4)</a:t>
            </a:r>
            <a:endParaRPr lang="en-IN" sz="2800" dirty="0">
              <a:latin typeface="Times New Roman"/>
            </a:endParaRPr>
          </a:p>
        </p:txBody>
      </p:sp>
      <p:sp>
        <p:nvSpPr>
          <p:cNvPr id="2" name="Content Placeholder 1"/>
          <p:cNvSpPr>
            <a:spLocks noGrp="1"/>
          </p:cNvSpPr>
          <p:nvPr>
            <p:ph idx="1"/>
          </p:nvPr>
        </p:nvSpPr>
        <p:spPr>
          <a:xfrm>
            <a:off x="457200" y="1600200"/>
            <a:ext cx="8229600" cy="2108269"/>
          </a:xfrm>
        </p:spPr>
        <p:txBody>
          <a:bodyPr>
            <a:spAutoFit/>
          </a:bodyPr>
          <a:lstStyle/>
          <a:p>
            <a:r>
              <a:rPr lang="en-US" altLang="en-US" b="1" dirty="0"/>
              <a:t>Nasopharynx</a:t>
            </a:r>
          </a:p>
          <a:p>
            <a:pPr lvl="1"/>
            <a:r>
              <a:rPr lang="en-US" altLang="en-US" dirty="0"/>
              <a:t>Air passageway posterior to nasal cavity</a:t>
            </a:r>
          </a:p>
          <a:p>
            <a:pPr lvl="1"/>
            <a:r>
              <a:rPr lang="en-US" altLang="en-US" dirty="0"/>
              <a:t>Lining contains pseudostratified columnar epithelium</a:t>
            </a:r>
          </a:p>
          <a:p>
            <a:pPr lvl="1"/>
            <a:r>
              <a:rPr lang="en-US" altLang="en-US" dirty="0"/>
              <a:t>Soft palate and uvula close nasopharynx during swallowing</a:t>
            </a:r>
          </a:p>
          <a:p>
            <a:pPr lvl="1"/>
            <a:r>
              <a:rPr lang="en-US" altLang="en-US" b="1" dirty="0"/>
              <a:t>Pharyngeal</a:t>
            </a:r>
            <a:r>
              <a:rPr lang="en-US" altLang="en-US" dirty="0"/>
              <a:t> </a:t>
            </a:r>
            <a:r>
              <a:rPr lang="en-US" altLang="en-US" b="1" dirty="0"/>
              <a:t>tonsils</a:t>
            </a:r>
            <a:r>
              <a:rPr lang="en-US" altLang="en-US" dirty="0"/>
              <a:t> (</a:t>
            </a:r>
            <a:r>
              <a:rPr lang="en-US" altLang="en-US" i="1" dirty="0"/>
              <a:t>adenoids</a:t>
            </a:r>
            <a:r>
              <a:rPr lang="en-US" altLang="en-US" dirty="0"/>
              <a:t>) located on posterior wall </a:t>
            </a:r>
          </a:p>
          <a:p>
            <a:pPr lvl="1"/>
            <a:r>
              <a:rPr lang="en-US" altLang="en-US" b="1" dirty="0"/>
              <a:t>Pharyngotympanic</a:t>
            </a:r>
            <a:r>
              <a:rPr lang="en-US" altLang="en-US" dirty="0"/>
              <a:t> </a:t>
            </a:r>
            <a:r>
              <a:rPr lang="en-US" altLang="en-US" b="1" dirty="0"/>
              <a:t>tubes</a:t>
            </a:r>
            <a:r>
              <a:rPr lang="en-US" altLang="en-US" dirty="0"/>
              <a:t> (</a:t>
            </a:r>
            <a:r>
              <a:rPr lang="en-US" altLang="en-US" i="1" dirty="0"/>
              <a:t>auditory</a:t>
            </a:r>
            <a:r>
              <a:rPr lang="en-US" altLang="en-US" dirty="0"/>
              <a:t> </a:t>
            </a:r>
            <a:r>
              <a:rPr lang="en-US" altLang="en-US" i="1" dirty="0"/>
              <a:t>tubes</a:t>
            </a:r>
            <a:r>
              <a:rPr lang="en-US" altLang="en-US" dirty="0"/>
              <a:t>) drain and equalize pressure in middle ear and open into lateral walls</a:t>
            </a:r>
          </a:p>
        </p:txBody>
      </p:sp>
    </p:spTree>
    <p:extLst>
      <p:ext uri="{BB962C8B-B14F-4D97-AF65-F5344CB8AC3E}">
        <p14:creationId xmlns:p14="http://schemas.microsoft.com/office/powerpoint/2010/main" val="4242164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altLang="en-US" dirty="0">
                <a:latin typeface="Times New Roman"/>
              </a:rPr>
              <a:t>The Pharynx </a:t>
            </a:r>
            <a:r>
              <a:rPr lang="en-US" altLang="en-US" sz="2800" dirty="0">
                <a:latin typeface="Times New Roman"/>
              </a:rPr>
              <a:t>(3 of 4)</a:t>
            </a:r>
            <a:endParaRPr lang="en-IN" sz="2800" dirty="0">
              <a:latin typeface="Times New Roman"/>
            </a:endParaRPr>
          </a:p>
        </p:txBody>
      </p:sp>
      <p:sp>
        <p:nvSpPr>
          <p:cNvPr id="3" name="Content Placeholder 2"/>
          <p:cNvSpPr>
            <a:spLocks noGrp="1"/>
          </p:cNvSpPr>
          <p:nvPr>
            <p:ph idx="1"/>
          </p:nvPr>
        </p:nvSpPr>
        <p:spPr>
          <a:xfrm>
            <a:off x="457200" y="1600200"/>
            <a:ext cx="8229600" cy="1862048"/>
          </a:xfrm>
        </p:spPr>
        <p:txBody>
          <a:bodyPr>
            <a:spAutoFit/>
          </a:bodyPr>
          <a:lstStyle/>
          <a:p>
            <a:r>
              <a:rPr lang="en-US" altLang="en-US" b="1" dirty="0"/>
              <a:t>Oropharynx</a:t>
            </a:r>
          </a:p>
          <a:p>
            <a:pPr lvl="1"/>
            <a:r>
              <a:rPr lang="en-US" altLang="en-US" dirty="0"/>
              <a:t>Passageway for food and air from level of soft palate to epiglottis</a:t>
            </a:r>
          </a:p>
          <a:p>
            <a:pPr lvl="1"/>
            <a:r>
              <a:rPr lang="en-US" altLang="en-US" dirty="0"/>
              <a:t>Lining consists of stratified squamous epithelium </a:t>
            </a:r>
          </a:p>
          <a:p>
            <a:pPr lvl="1"/>
            <a:r>
              <a:rPr lang="en-US" altLang="en-US" b="1" dirty="0"/>
              <a:t>Isthmus</a:t>
            </a:r>
            <a:r>
              <a:rPr lang="en-US" altLang="en-US" dirty="0"/>
              <a:t> </a:t>
            </a:r>
            <a:r>
              <a:rPr lang="en-US" altLang="en-US" b="1" dirty="0"/>
              <a:t>of</a:t>
            </a:r>
            <a:r>
              <a:rPr lang="en-US" altLang="en-US" dirty="0"/>
              <a:t> </a:t>
            </a:r>
            <a:r>
              <a:rPr lang="en-US" altLang="en-US" b="1" dirty="0"/>
              <a:t>fauces</a:t>
            </a:r>
            <a:r>
              <a:rPr lang="en-US" altLang="en-US" dirty="0"/>
              <a:t>: opening to oral cavity </a:t>
            </a:r>
          </a:p>
          <a:p>
            <a:pPr lvl="1"/>
            <a:r>
              <a:rPr lang="en-US" altLang="en-US" b="1" dirty="0"/>
              <a:t>Palatine</a:t>
            </a:r>
            <a:r>
              <a:rPr lang="en-US" altLang="en-US" dirty="0"/>
              <a:t> </a:t>
            </a:r>
            <a:r>
              <a:rPr lang="en-US" altLang="en-US" b="1" dirty="0"/>
              <a:t>tonsils</a:t>
            </a:r>
            <a:r>
              <a:rPr lang="en-US" altLang="en-US" dirty="0"/>
              <a:t> located in lateral walls of fauces</a:t>
            </a:r>
          </a:p>
          <a:p>
            <a:pPr lvl="1"/>
            <a:r>
              <a:rPr lang="en-US" altLang="en-US" b="1" dirty="0"/>
              <a:t>Lingual</a:t>
            </a:r>
            <a:r>
              <a:rPr lang="en-US" altLang="en-US" dirty="0"/>
              <a:t> </a:t>
            </a:r>
            <a:r>
              <a:rPr lang="en-US" altLang="en-US" b="1" dirty="0"/>
              <a:t>tonsil</a:t>
            </a:r>
            <a:r>
              <a:rPr lang="en-US" altLang="en-US" dirty="0"/>
              <a:t> located on posterior surface of tongue</a:t>
            </a:r>
          </a:p>
        </p:txBody>
      </p:sp>
    </p:spTree>
    <p:extLst>
      <p:ext uri="{BB962C8B-B14F-4D97-AF65-F5344CB8AC3E}">
        <p14:creationId xmlns:p14="http://schemas.microsoft.com/office/powerpoint/2010/main" val="725478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b">
            <a:spAutoFit/>
          </a:bodyPr>
          <a:lstStyle/>
          <a:p>
            <a:r>
              <a:rPr lang="en-US" altLang="en-US" sz="3200" dirty="0"/>
              <a:t>Video: Why This Matters (Career Connection)</a:t>
            </a:r>
          </a:p>
        </p:txBody>
      </p:sp>
      <p:sp>
        <p:nvSpPr>
          <p:cNvPr id="3" name="Text Placeholder 2">
            <a:extLst>
              <a:ext uri="{FF2B5EF4-FFF2-40B4-BE49-F238E27FC236}">
                <a16:creationId xmlns:a16="http://schemas.microsoft.com/office/drawing/2014/main" id="{8FC434C4-5E36-46EA-A856-ECC3B8D087D4}"/>
              </a:ext>
            </a:extLst>
          </p:cNvPr>
          <p:cNvSpPr>
            <a:spLocks noGrp="1"/>
          </p:cNvSpPr>
          <p:nvPr>
            <p:ph type="body" sz="quarter" idx="13"/>
          </p:nvPr>
        </p:nvSpPr>
        <p:spPr>
          <a:xfrm>
            <a:off x="457200" y="3048000"/>
            <a:ext cx="8382000" cy="990600"/>
          </a:xfrm>
        </p:spPr>
        <p:txBody>
          <a:bodyPr/>
          <a:lstStyle/>
          <a:p>
            <a:pPr marL="432" algn="ctr"/>
            <a:r>
              <a:rPr lang="en-IN" b="1" dirty="0"/>
              <a:t>Click here to view ADA compliant video:</a:t>
            </a:r>
          </a:p>
          <a:p>
            <a:pPr marL="432" algn="ctr"/>
            <a:r>
              <a:rPr lang="en-US" altLang="en-US" b="1" dirty="0"/>
              <a:t>Why This Matters (Career Connection)</a:t>
            </a:r>
            <a:endParaRPr lang="en-IN" b="1" dirty="0"/>
          </a:p>
          <a:p>
            <a:pPr marL="432" algn="ctr"/>
            <a:endParaRPr lang="en-IN" i="1" dirty="0"/>
          </a:p>
          <a:p>
            <a:pPr marL="432" algn="ctr"/>
            <a:r>
              <a:rPr lang="en-IN" sz="1200" u="sng" dirty="0">
                <a:solidFill>
                  <a:srgbClr val="0000FF"/>
                </a:solidFill>
                <a:hlinkClick r:id="rId3" tooltip="https://mediaplayer.pearsoncmg.com/assets/tOq_LE3XA6ceODwP0YGNxRJWOhzcXKhS"/>
              </a:rPr>
              <a:t>https://mediaplayer.pearsoncmg.com/assets/tOq_LE3XA6ceODwP0YGNxRJWOhzcXKhS</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3737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altLang="en-US" dirty="0">
                <a:latin typeface="Times New Roman"/>
              </a:rPr>
              <a:t>The Pharynx </a:t>
            </a:r>
            <a:r>
              <a:rPr lang="en-US" altLang="en-US" sz="2800" dirty="0">
                <a:latin typeface="Times New Roman"/>
              </a:rPr>
              <a:t>(4 of 4)</a:t>
            </a:r>
            <a:endParaRPr lang="en-IN" sz="2800" dirty="0">
              <a:latin typeface="Times New Roman"/>
            </a:endParaRPr>
          </a:p>
        </p:txBody>
      </p:sp>
      <p:sp>
        <p:nvSpPr>
          <p:cNvPr id="3" name="Content Placeholder 2"/>
          <p:cNvSpPr>
            <a:spLocks noGrp="1"/>
          </p:cNvSpPr>
          <p:nvPr>
            <p:ph idx="1"/>
          </p:nvPr>
        </p:nvSpPr>
        <p:spPr>
          <a:xfrm>
            <a:off x="457200" y="1600200"/>
            <a:ext cx="8229600" cy="1538883"/>
          </a:xfrm>
        </p:spPr>
        <p:txBody>
          <a:bodyPr>
            <a:spAutoFit/>
          </a:bodyPr>
          <a:lstStyle/>
          <a:p>
            <a:r>
              <a:rPr lang="en-US" altLang="en-US" b="1" dirty="0"/>
              <a:t>Laryngopharynx</a:t>
            </a:r>
          </a:p>
          <a:p>
            <a:pPr lvl="1"/>
            <a:r>
              <a:rPr lang="en-US" altLang="en-US" dirty="0"/>
              <a:t>Passageway for food and air</a:t>
            </a:r>
          </a:p>
          <a:p>
            <a:pPr lvl="1"/>
            <a:r>
              <a:rPr lang="en-US" altLang="en-US" dirty="0"/>
              <a:t>Posterior to upright epiglottis</a:t>
            </a:r>
          </a:p>
          <a:p>
            <a:pPr lvl="1"/>
            <a:r>
              <a:rPr lang="en-US" altLang="en-US" dirty="0"/>
              <a:t>Extends to larynx, where it is continuous with esophagus</a:t>
            </a:r>
          </a:p>
          <a:p>
            <a:pPr lvl="1"/>
            <a:r>
              <a:rPr lang="en-US" altLang="en-US" dirty="0"/>
              <a:t>Lined with stratified squamous epithelium</a:t>
            </a:r>
          </a:p>
        </p:txBody>
      </p:sp>
    </p:spTree>
    <p:extLst>
      <p:ext uri="{BB962C8B-B14F-4D97-AF65-F5344CB8AC3E}">
        <p14:creationId xmlns:p14="http://schemas.microsoft.com/office/powerpoint/2010/main" val="479254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98000"/>
            <a:ext cx="8229600" cy="954107"/>
          </a:xfrm>
        </p:spPr>
        <p:txBody>
          <a:bodyPr>
            <a:spAutoFit/>
          </a:bodyPr>
          <a:lstStyle/>
          <a:p>
            <a:r>
              <a:rPr lang="en-US" dirty="0">
                <a:latin typeface="Times New Roman"/>
              </a:rPr>
              <a:t>The Pharynx, Larynx, and Upper Trachea </a:t>
            </a:r>
            <a:br>
              <a:rPr lang="en-US" dirty="0">
                <a:latin typeface="Times New Roman"/>
              </a:rPr>
            </a:br>
            <a:r>
              <a:rPr lang="en-US" altLang="en-US" sz="2800" dirty="0">
                <a:latin typeface="Times New Roman"/>
              </a:rPr>
              <a:t>(2 of 2) </a:t>
            </a:r>
            <a:endParaRPr lang="en-US" sz="2800" dirty="0">
              <a:latin typeface="Times New Roman"/>
            </a:endParaRPr>
          </a:p>
        </p:txBody>
      </p:sp>
      <p:pic>
        <p:nvPicPr>
          <p:cNvPr id="4" name="Picture 3" descr="- Part (b) is an enlarged view of Part (a) showing corresponding structures of each region.&#10; - Nasopharynx:  pharyngeal tonsil, tubal tonsil, opening of pharyngotympanic tube.&#10; - Oropharynx:  palatine tonsil and isthmus of the fauces.&#10; - Laryngopharynx&#10; - Other structures also labeled include esophagus, trachea, posterior nasal aperature, hard    palate, soft palate, tongue, lingual tonsil, hyoid bone, thyroid gland and larynx which    includes epiglottis, vestibular fold, thyroid cartilage, vocal fold, and cricoids cartilage.&#10;"/>
          <p:cNvPicPr>
            <a:picLocks noChangeAspect="1"/>
          </p:cNvPicPr>
          <p:nvPr/>
        </p:nvPicPr>
        <p:blipFill rotWithShape="1">
          <a:blip r:embed="rId3" cstate="print">
            <a:extLst>
              <a:ext uri="{28A0092B-C50C-407E-A947-70E740481C1C}">
                <a14:useLocalDpi xmlns:a14="http://schemas.microsoft.com/office/drawing/2010/main" val="0"/>
              </a:ext>
            </a:extLst>
          </a:blip>
          <a:srcRect b="2202"/>
          <a:stretch/>
        </p:blipFill>
        <p:spPr>
          <a:xfrm>
            <a:off x="2317711" y="1198044"/>
            <a:ext cx="4508578" cy="4678859"/>
          </a:xfrm>
          <a:prstGeom prst="rect">
            <a:avLst/>
          </a:prstGeom>
        </p:spPr>
      </p:pic>
      <p:sp>
        <p:nvSpPr>
          <p:cNvPr id="6" name="Content Placeholder 5"/>
          <p:cNvSpPr>
            <a:spLocks noGrp="1"/>
          </p:cNvSpPr>
          <p:nvPr>
            <p:ph sz="quarter" idx="14"/>
          </p:nvPr>
        </p:nvSpPr>
        <p:spPr/>
        <p:txBody>
          <a:bodyPr/>
          <a:lstStyle/>
          <a:p>
            <a:r>
              <a:rPr lang="en-US" b="1" dirty="0">
                <a:solidFill>
                  <a:srgbClr val="007FA3"/>
                </a:solidFill>
              </a:rPr>
              <a:t>Figure 22.5b </a:t>
            </a:r>
            <a:r>
              <a:rPr lang="en-US" dirty="0"/>
              <a:t>The pharynx, larynx, and upper trachea.</a:t>
            </a:r>
          </a:p>
        </p:txBody>
      </p:sp>
    </p:spTree>
    <p:extLst>
      <p:ext uri="{BB962C8B-B14F-4D97-AF65-F5344CB8AC3E}">
        <p14:creationId xmlns:p14="http://schemas.microsoft.com/office/powerpoint/2010/main" val="2618705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altLang="en-US" dirty="0">
                <a:latin typeface="Times New Roman"/>
              </a:rPr>
              <a:t>Clinical – Homeostatic Imbalance 22.2</a:t>
            </a:r>
            <a:endParaRPr lang="en-IN" dirty="0">
              <a:latin typeface="Times New Roman"/>
            </a:endParaRPr>
          </a:p>
        </p:txBody>
      </p:sp>
      <p:sp>
        <p:nvSpPr>
          <p:cNvPr id="2" name="Content Placeholder 1"/>
          <p:cNvSpPr>
            <a:spLocks noGrp="1"/>
          </p:cNvSpPr>
          <p:nvPr>
            <p:ph idx="1"/>
          </p:nvPr>
        </p:nvSpPr>
        <p:spPr>
          <a:xfrm>
            <a:off x="457200" y="1600200"/>
            <a:ext cx="8229600" cy="1369606"/>
          </a:xfrm>
        </p:spPr>
        <p:txBody>
          <a:bodyPr>
            <a:spAutoFit/>
          </a:bodyPr>
          <a:lstStyle/>
          <a:p>
            <a:r>
              <a:rPr lang="en-US" altLang="en-US" dirty="0"/>
              <a:t>Infected and swollen adenoids can block air passage in nasopharynx, making it necessary to breathe through the mouth</a:t>
            </a:r>
          </a:p>
          <a:p>
            <a:r>
              <a:rPr lang="en-US" altLang="en-US" dirty="0"/>
              <a:t>As a result, air is not properly moistened, warmed, or filtered before reaching lungs</a:t>
            </a:r>
          </a:p>
          <a:p>
            <a:r>
              <a:rPr lang="en-US" altLang="en-US" dirty="0"/>
              <a:t>When adenoids are chronically enlarged, both speech and sleep may be disturbed</a:t>
            </a:r>
          </a:p>
        </p:txBody>
      </p:sp>
    </p:spTree>
    <p:extLst>
      <p:ext uri="{BB962C8B-B14F-4D97-AF65-F5344CB8AC3E}">
        <p14:creationId xmlns:p14="http://schemas.microsoft.com/office/powerpoint/2010/main" val="1050569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581" y="753110"/>
            <a:ext cx="8229600" cy="523220"/>
          </a:xfrm>
        </p:spPr>
        <p:txBody>
          <a:bodyPr>
            <a:spAutoFit/>
          </a:bodyPr>
          <a:lstStyle/>
          <a:p>
            <a:r>
              <a:rPr lang="en-US" altLang="en-US" dirty="0">
                <a:latin typeface="Times New Roman"/>
              </a:rPr>
              <a:t>22.2  Lower Respiratory System</a:t>
            </a:r>
            <a:endParaRPr lang="en-US" altLang="en-US" b="0" dirty="0">
              <a:latin typeface="Times New Roman"/>
            </a:endParaRPr>
          </a:p>
        </p:txBody>
      </p:sp>
      <p:sp>
        <p:nvSpPr>
          <p:cNvPr id="24579" name="Content Placeholder 2"/>
          <p:cNvSpPr>
            <a:spLocks noGrp="1"/>
          </p:cNvSpPr>
          <p:nvPr>
            <p:ph idx="1"/>
          </p:nvPr>
        </p:nvSpPr>
        <p:spPr>
          <a:xfrm>
            <a:off x="457200" y="1600200"/>
            <a:ext cx="8229600" cy="2870016"/>
          </a:xfrm>
        </p:spPr>
        <p:txBody>
          <a:bodyPr>
            <a:spAutoFit/>
          </a:bodyPr>
          <a:lstStyle/>
          <a:p>
            <a:r>
              <a:rPr lang="en-US" altLang="en-US" dirty="0"/>
              <a:t>Lower respiratory system consists of:</a:t>
            </a:r>
          </a:p>
          <a:p>
            <a:pPr lvl="1"/>
            <a:r>
              <a:rPr lang="en-US" altLang="en-US" b="1" dirty="0"/>
              <a:t>Larynx</a:t>
            </a:r>
            <a:r>
              <a:rPr lang="en-US" altLang="en-US" dirty="0"/>
              <a:t>, </a:t>
            </a:r>
            <a:r>
              <a:rPr lang="en-US" altLang="en-US" b="1" dirty="0"/>
              <a:t>trachea</a:t>
            </a:r>
            <a:r>
              <a:rPr lang="en-US" altLang="en-US" dirty="0"/>
              <a:t>, </a:t>
            </a:r>
            <a:r>
              <a:rPr lang="en-US" altLang="en-US" b="1" dirty="0"/>
              <a:t>bronchi</a:t>
            </a:r>
            <a:r>
              <a:rPr lang="en-US" altLang="en-US" dirty="0"/>
              <a:t>, and </a:t>
            </a:r>
            <a:r>
              <a:rPr lang="en-US" altLang="en-US" b="1" dirty="0"/>
              <a:t>lungs</a:t>
            </a:r>
          </a:p>
          <a:p>
            <a:r>
              <a:rPr lang="en-US" altLang="en-US" dirty="0"/>
              <a:t>Broken into two zones</a:t>
            </a:r>
          </a:p>
          <a:p>
            <a:pPr lvl="1"/>
            <a:r>
              <a:rPr lang="en-US" altLang="en-US" b="1" dirty="0"/>
              <a:t>Respiratory</a:t>
            </a:r>
            <a:r>
              <a:rPr lang="en-US" altLang="en-US" dirty="0"/>
              <a:t> </a:t>
            </a:r>
            <a:r>
              <a:rPr lang="en-US" altLang="en-US" b="1" dirty="0"/>
              <a:t>zone</a:t>
            </a:r>
            <a:r>
              <a:rPr lang="en-US" altLang="en-US" dirty="0"/>
              <a:t>: site of gas exchange </a:t>
            </a:r>
          </a:p>
          <a:p>
            <a:pPr lvl="2"/>
            <a:r>
              <a:rPr lang="en-US" altLang="en-US" dirty="0"/>
              <a:t>Consists of microscopic structures such as </a:t>
            </a:r>
            <a:r>
              <a:rPr lang="en-US" altLang="en-US" b="1" dirty="0"/>
              <a:t>respiratory</a:t>
            </a:r>
            <a:r>
              <a:rPr lang="en-US" altLang="en-US" dirty="0"/>
              <a:t> </a:t>
            </a:r>
            <a:r>
              <a:rPr lang="en-US" altLang="en-US" b="1" dirty="0"/>
              <a:t>bronchioles</a:t>
            </a:r>
            <a:r>
              <a:rPr lang="en-US" altLang="en-US" dirty="0"/>
              <a:t>, </a:t>
            </a:r>
            <a:r>
              <a:rPr lang="en-US" altLang="en-US" b="1" dirty="0"/>
              <a:t>alveolar</a:t>
            </a:r>
            <a:r>
              <a:rPr lang="en-US" altLang="en-US" dirty="0"/>
              <a:t> </a:t>
            </a:r>
            <a:r>
              <a:rPr lang="en-US" altLang="en-US" b="1" dirty="0"/>
              <a:t>ducts</a:t>
            </a:r>
            <a:r>
              <a:rPr lang="en-US" altLang="en-US" dirty="0"/>
              <a:t>, and </a:t>
            </a:r>
            <a:r>
              <a:rPr lang="en-US" altLang="en-US" b="1" dirty="0"/>
              <a:t>alveoli</a:t>
            </a:r>
          </a:p>
          <a:p>
            <a:pPr lvl="1"/>
            <a:r>
              <a:rPr lang="en-US" altLang="en-US" b="1" dirty="0"/>
              <a:t>Conducting</a:t>
            </a:r>
            <a:r>
              <a:rPr lang="en-US" altLang="en-US" dirty="0"/>
              <a:t> </a:t>
            </a:r>
            <a:r>
              <a:rPr lang="en-US" altLang="en-US" b="1" dirty="0"/>
              <a:t>zone</a:t>
            </a:r>
            <a:r>
              <a:rPr lang="en-US" altLang="en-US" dirty="0"/>
              <a:t>: conduits that tranport gas to and from gas exchange sites</a:t>
            </a:r>
          </a:p>
          <a:p>
            <a:pPr lvl="2"/>
            <a:r>
              <a:rPr lang="en-US" altLang="en-US" dirty="0"/>
              <a:t>Includes all other respiratory structures</a:t>
            </a:r>
          </a:p>
          <a:p>
            <a:pPr lvl="2"/>
            <a:r>
              <a:rPr lang="en-US" altLang="en-US" dirty="0"/>
              <a:t>Cleanses, warms, and humidifies air</a:t>
            </a:r>
          </a:p>
        </p:txBody>
      </p:sp>
    </p:spTree>
    <p:extLst>
      <p:ext uri="{BB962C8B-B14F-4D97-AF65-F5344CB8AC3E}">
        <p14:creationId xmlns:p14="http://schemas.microsoft.com/office/powerpoint/2010/main" val="34354912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altLang="en-US" dirty="0">
                <a:latin typeface="Times New Roman"/>
              </a:rPr>
              <a:t>The Larynx </a:t>
            </a:r>
            <a:r>
              <a:rPr lang="en-US" altLang="en-US" sz="2800" dirty="0">
                <a:latin typeface="Times New Roman"/>
              </a:rPr>
              <a:t>(2 of 13) </a:t>
            </a:r>
            <a:endParaRPr lang="en-IN" sz="2800" dirty="0">
              <a:latin typeface="Times New Roman"/>
            </a:endParaRPr>
          </a:p>
        </p:txBody>
      </p:sp>
      <p:sp>
        <p:nvSpPr>
          <p:cNvPr id="2" name="Content Placeholder 1"/>
          <p:cNvSpPr>
            <a:spLocks noGrp="1"/>
          </p:cNvSpPr>
          <p:nvPr>
            <p:ph idx="1"/>
          </p:nvPr>
        </p:nvSpPr>
        <p:spPr>
          <a:xfrm>
            <a:off x="457200" y="1600200"/>
            <a:ext cx="8229600" cy="2754600"/>
          </a:xfrm>
        </p:spPr>
        <p:txBody>
          <a:bodyPr>
            <a:spAutoFit/>
          </a:bodyPr>
          <a:lstStyle/>
          <a:p>
            <a:r>
              <a:rPr lang="en-US" altLang="en-US" b="1" dirty="0"/>
              <a:t>Basic</a:t>
            </a:r>
            <a:r>
              <a:rPr lang="en-US" altLang="en-US" dirty="0"/>
              <a:t> </a:t>
            </a:r>
            <a:r>
              <a:rPr lang="en-US" altLang="en-US" b="1" dirty="0"/>
              <a:t>anatomy</a:t>
            </a:r>
          </a:p>
          <a:p>
            <a:pPr lvl="1"/>
            <a:r>
              <a:rPr lang="en-US" altLang="en-US" b="1" dirty="0"/>
              <a:t>Larynx</a:t>
            </a:r>
            <a:r>
              <a:rPr lang="en-US" altLang="en-US" dirty="0"/>
              <a:t> (voice box) extends from 3rd to 6th cervical vertebra and attaches to hyoid bone</a:t>
            </a:r>
          </a:p>
          <a:p>
            <a:pPr lvl="1"/>
            <a:r>
              <a:rPr lang="en-US" altLang="en-US" dirty="0"/>
              <a:t>Opens into laryngopharynx and is continuous with trachea</a:t>
            </a:r>
          </a:p>
          <a:p>
            <a:pPr lvl="1"/>
            <a:r>
              <a:rPr lang="en-US" altLang="en-US" dirty="0"/>
              <a:t>Three functions of larynx:</a:t>
            </a:r>
          </a:p>
          <a:p>
            <a:pPr marL="914400" lvl="2" indent="0">
              <a:buNone/>
            </a:pPr>
            <a:r>
              <a:rPr lang="en-US" altLang="en-US" dirty="0">
                <a:solidFill>
                  <a:srgbClr val="007FA3"/>
                </a:solidFill>
              </a:rPr>
              <a:t>1.</a:t>
            </a:r>
            <a:r>
              <a:rPr lang="en-US" altLang="en-US" dirty="0"/>
              <a:t> Provides </a:t>
            </a:r>
            <a:r>
              <a:rPr lang="en-US" altLang="en-US" i="1" dirty="0"/>
              <a:t>patent</a:t>
            </a:r>
            <a:r>
              <a:rPr lang="en-US" altLang="en-US" dirty="0"/>
              <a:t> airway</a:t>
            </a:r>
          </a:p>
          <a:p>
            <a:pPr marL="914400" lvl="2" indent="0">
              <a:buNone/>
            </a:pPr>
            <a:r>
              <a:rPr lang="en-US" altLang="en-US" dirty="0">
                <a:solidFill>
                  <a:srgbClr val="007FA3"/>
                </a:solidFill>
              </a:rPr>
              <a:t>2.</a:t>
            </a:r>
            <a:r>
              <a:rPr lang="en-US" altLang="en-US" dirty="0"/>
              <a:t> Routes air and food into proper channels</a:t>
            </a:r>
          </a:p>
          <a:p>
            <a:pPr marL="914400" lvl="2" indent="0">
              <a:buNone/>
            </a:pPr>
            <a:r>
              <a:rPr lang="en-US" altLang="en-US" dirty="0">
                <a:solidFill>
                  <a:srgbClr val="007FA3"/>
                </a:solidFill>
              </a:rPr>
              <a:t>3.</a:t>
            </a:r>
            <a:r>
              <a:rPr lang="en-US" altLang="en-US" dirty="0"/>
              <a:t> Voice production</a:t>
            </a:r>
          </a:p>
          <a:p>
            <a:pPr lvl="3"/>
            <a:r>
              <a:rPr lang="en-US" altLang="en-US" dirty="0"/>
              <a:t>Houses vocal folds</a:t>
            </a:r>
          </a:p>
        </p:txBody>
      </p:sp>
    </p:spTree>
    <p:extLst>
      <p:ext uri="{BB962C8B-B14F-4D97-AF65-F5344CB8AC3E}">
        <p14:creationId xmlns:p14="http://schemas.microsoft.com/office/powerpoint/2010/main" val="1043960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altLang="en-US" dirty="0">
                <a:latin typeface="Times New Roman"/>
              </a:rPr>
              <a:t>The Larynx </a:t>
            </a:r>
            <a:r>
              <a:rPr lang="en-US" altLang="en-US" sz="2800" dirty="0">
                <a:latin typeface="Times New Roman"/>
              </a:rPr>
              <a:t>(3 of 13) </a:t>
            </a:r>
            <a:endParaRPr lang="en-IN" sz="2800" dirty="0">
              <a:latin typeface="Times New Roman"/>
            </a:endParaRPr>
          </a:p>
        </p:txBody>
      </p:sp>
      <p:sp>
        <p:nvSpPr>
          <p:cNvPr id="3" name="Content Placeholder 2"/>
          <p:cNvSpPr>
            <a:spLocks noGrp="1"/>
          </p:cNvSpPr>
          <p:nvPr>
            <p:ph idx="1"/>
          </p:nvPr>
        </p:nvSpPr>
        <p:spPr>
          <a:xfrm>
            <a:off x="457200" y="1600200"/>
            <a:ext cx="8229600" cy="2677656"/>
          </a:xfrm>
        </p:spPr>
        <p:txBody>
          <a:bodyPr>
            <a:spAutoFit/>
          </a:bodyPr>
          <a:lstStyle/>
          <a:p>
            <a:r>
              <a:rPr lang="en-US" altLang="en-US" dirty="0"/>
              <a:t>Framework of larynx consists of nine hyaline cartilages (except for epiglottis), connected by membranes and ligaments</a:t>
            </a:r>
          </a:p>
          <a:p>
            <a:pPr marL="971550" lvl="1" indent="-514350">
              <a:buNone/>
              <a:tabLst>
                <a:tab pos="1092200" algn="l"/>
              </a:tabLst>
            </a:pPr>
            <a:r>
              <a:rPr lang="en-US" altLang="en-US" b="1" dirty="0"/>
              <a:t>Thyroid</a:t>
            </a:r>
            <a:r>
              <a:rPr lang="en-US" altLang="en-US" dirty="0"/>
              <a:t> </a:t>
            </a:r>
            <a:r>
              <a:rPr lang="en-US" altLang="en-US" b="1" dirty="0"/>
              <a:t>cartilage</a:t>
            </a:r>
            <a:r>
              <a:rPr lang="en-US" altLang="en-US" dirty="0"/>
              <a:t>: large, shield-shaped cartilage that resembles an upright open book;  “spine” of book is the laryngeal prominence (Adam’s apple)</a:t>
            </a:r>
          </a:p>
          <a:p>
            <a:pPr marL="457200" lvl="1" indent="0">
              <a:buNone/>
              <a:tabLst>
                <a:tab pos="457200" algn="l"/>
                <a:tab pos="627063" algn="l"/>
              </a:tabLst>
            </a:pPr>
            <a:r>
              <a:rPr lang="en-US" altLang="en-US" dirty="0">
                <a:solidFill>
                  <a:srgbClr val="007FA3"/>
                </a:solidFill>
              </a:rPr>
              <a:t>1.</a:t>
            </a:r>
            <a:r>
              <a:rPr lang="en-US" altLang="en-US" dirty="0"/>
              <a:t>  </a:t>
            </a:r>
            <a:r>
              <a:rPr lang="en-US" altLang="en-US" b="1" dirty="0"/>
              <a:t>Cricoid</a:t>
            </a:r>
            <a:r>
              <a:rPr lang="en-US" altLang="en-US" dirty="0"/>
              <a:t> </a:t>
            </a:r>
            <a:r>
              <a:rPr lang="en-US" altLang="en-US" b="1" dirty="0"/>
              <a:t>cartilage</a:t>
            </a:r>
            <a:r>
              <a:rPr lang="en-US" altLang="en-US" dirty="0"/>
              <a:t>: ring-shaped </a:t>
            </a:r>
          </a:p>
          <a:p>
            <a:pPr marL="457200" lvl="1" indent="0">
              <a:buNone/>
            </a:pPr>
            <a:r>
              <a:rPr lang="en-US" altLang="en-US" dirty="0">
                <a:solidFill>
                  <a:srgbClr val="007FA3"/>
                </a:solidFill>
                <a:cs typeface="Times New Roman" panose="02020603050405020304" pitchFamily="18" charset="0"/>
              </a:rPr>
              <a:t>2. &amp; 4</a:t>
            </a:r>
            <a:r>
              <a:rPr lang="en-US" altLang="en-US" b="1" dirty="0">
                <a:solidFill>
                  <a:srgbClr val="007FA3"/>
                </a:solidFill>
                <a:cs typeface="Times New Roman" panose="02020603050405020304" pitchFamily="18" charset="0"/>
              </a:rPr>
              <a:t>.</a:t>
            </a:r>
            <a:r>
              <a:rPr lang="en-US" altLang="en-US" dirty="0"/>
              <a:t> Paired </a:t>
            </a:r>
            <a:r>
              <a:rPr lang="en-US" altLang="en-US" b="1" dirty="0"/>
              <a:t>arytenoid</a:t>
            </a:r>
            <a:r>
              <a:rPr lang="en-US" altLang="en-US" dirty="0"/>
              <a:t> </a:t>
            </a:r>
            <a:r>
              <a:rPr lang="en-US" altLang="en-US" b="1" dirty="0"/>
              <a:t>cartilages</a:t>
            </a:r>
          </a:p>
          <a:p>
            <a:pPr marL="457200" lvl="1" indent="0">
              <a:buNone/>
            </a:pPr>
            <a:r>
              <a:rPr lang="en-US" altLang="en-US" dirty="0">
                <a:solidFill>
                  <a:srgbClr val="007FA3"/>
                </a:solidFill>
                <a:cs typeface="Times New Roman" panose="02020603050405020304" pitchFamily="18" charset="0"/>
              </a:rPr>
              <a:t>5. &amp; 6. </a:t>
            </a:r>
            <a:r>
              <a:rPr lang="en-US" altLang="en-US" dirty="0"/>
              <a:t>Paired </a:t>
            </a:r>
            <a:r>
              <a:rPr lang="en-US" altLang="en-US" b="1" dirty="0"/>
              <a:t>cuneiform</a:t>
            </a:r>
            <a:r>
              <a:rPr lang="en-US" altLang="en-US" dirty="0"/>
              <a:t> </a:t>
            </a:r>
            <a:r>
              <a:rPr lang="en-US" altLang="en-US" b="1" dirty="0"/>
              <a:t>cartilages</a:t>
            </a:r>
          </a:p>
          <a:p>
            <a:pPr marL="457200" lvl="1" indent="0">
              <a:buNone/>
            </a:pPr>
            <a:r>
              <a:rPr lang="en-US" altLang="en-US" dirty="0">
                <a:solidFill>
                  <a:srgbClr val="007FA3"/>
                </a:solidFill>
                <a:cs typeface="Times New Roman" panose="02020603050405020304" pitchFamily="18" charset="0"/>
              </a:rPr>
              <a:t>7. &amp; 8. </a:t>
            </a:r>
            <a:r>
              <a:rPr lang="en-US" altLang="en-US" dirty="0"/>
              <a:t>Paired </a:t>
            </a:r>
            <a:r>
              <a:rPr lang="en-US" altLang="en-US" b="1" dirty="0" err="1"/>
              <a:t>corniculate</a:t>
            </a:r>
            <a:r>
              <a:rPr lang="en-US" altLang="en-US" dirty="0"/>
              <a:t> </a:t>
            </a:r>
            <a:r>
              <a:rPr lang="en-US" altLang="en-US" b="1" dirty="0"/>
              <a:t>cartilages</a:t>
            </a:r>
          </a:p>
          <a:p>
            <a:pPr marL="457200" lvl="1" indent="0">
              <a:buNone/>
            </a:pPr>
            <a:r>
              <a:rPr lang="en-US" altLang="en-US" dirty="0">
                <a:solidFill>
                  <a:srgbClr val="007FA3"/>
                </a:solidFill>
              </a:rPr>
              <a:t>9.</a:t>
            </a:r>
            <a:r>
              <a:rPr lang="en-US" altLang="en-US" dirty="0"/>
              <a:t> Epiglottis</a:t>
            </a:r>
          </a:p>
        </p:txBody>
      </p:sp>
    </p:spTree>
    <p:extLst>
      <p:ext uri="{BB962C8B-B14F-4D97-AF65-F5344CB8AC3E}">
        <p14:creationId xmlns:p14="http://schemas.microsoft.com/office/powerpoint/2010/main" val="1879713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altLang="en-US" dirty="0">
                <a:latin typeface="Times New Roman"/>
              </a:rPr>
              <a:t>The Larynx </a:t>
            </a:r>
            <a:r>
              <a:rPr lang="en-US" altLang="en-US" sz="2800" dirty="0">
                <a:latin typeface="Times New Roman"/>
              </a:rPr>
              <a:t>(4 of 13) </a:t>
            </a:r>
            <a:endParaRPr lang="en-IN" sz="2800" dirty="0">
              <a:latin typeface="Times New Roman"/>
            </a:endParaRPr>
          </a:p>
        </p:txBody>
      </p:sp>
      <p:sp>
        <p:nvSpPr>
          <p:cNvPr id="3" name="Content Placeholder 2"/>
          <p:cNvSpPr>
            <a:spLocks noGrp="1"/>
          </p:cNvSpPr>
          <p:nvPr>
            <p:ph idx="1"/>
          </p:nvPr>
        </p:nvSpPr>
        <p:spPr>
          <a:xfrm>
            <a:off x="457200" y="1600200"/>
            <a:ext cx="8229600" cy="1215717"/>
          </a:xfrm>
        </p:spPr>
        <p:txBody>
          <a:bodyPr>
            <a:spAutoFit/>
          </a:bodyPr>
          <a:lstStyle/>
          <a:p>
            <a:r>
              <a:rPr lang="en-US" altLang="en-US" b="1" dirty="0"/>
              <a:t>Epiglottis</a:t>
            </a:r>
            <a:r>
              <a:rPr lang="en-US" altLang="en-US" dirty="0"/>
              <a:t> </a:t>
            </a:r>
          </a:p>
          <a:p>
            <a:pPr lvl="1"/>
            <a:r>
              <a:rPr lang="en-US" altLang="en-US" dirty="0"/>
              <a:t>Consists of elastic cartilage (not hyaline) </a:t>
            </a:r>
          </a:p>
          <a:p>
            <a:pPr lvl="1"/>
            <a:r>
              <a:rPr lang="en-US" altLang="en-US" dirty="0"/>
              <a:t>Covers laryngeal inlet during swallowing </a:t>
            </a:r>
          </a:p>
          <a:p>
            <a:pPr lvl="1"/>
            <a:r>
              <a:rPr lang="en-US" altLang="en-US" dirty="0"/>
              <a:t>Covered in taste bud–containing mucosa</a:t>
            </a:r>
          </a:p>
        </p:txBody>
      </p:sp>
    </p:spTree>
    <p:extLst>
      <p:ext uri="{BB962C8B-B14F-4D97-AF65-F5344CB8AC3E}">
        <p14:creationId xmlns:p14="http://schemas.microsoft.com/office/powerpoint/2010/main" val="1296385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a:spLocks noGrp="1"/>
          </p:cNvSpPr>
          <p:nvPr>
            <p:ph type="title"/>
          </p:nvPr>
        </p:nvSpPr>
        <p:spPr>
          <a:xfrm>
            <a:off x="457581" y="761577"/>
            <a:ext cx="8229600" cy="523220"/>
          </a:xfrm>
        </p:spPr>
        <p:txBody>
          <a:bodyPr>
            <a:spAutoFit/>
          </a:bodyPr>
          <a:lstStyle/>
          <a:p>
            <a:r>
              <a:rPr lang="en-US" altLang="en-US" dirty="0">
                <a:latin typeface="Times New Roman"/>
              </a:rPr>
              <a:t>The Larynx </a:t>
            </a:r>
            <a:r>
              <a:rPr lang="en-US" altLang="en-US" sz="2800" dirty="0">
                <a:latin typeface="Times New Roman"/>
              </a:rPr>
              <a:t>(5 of 13) </a:t>
            </a:r>
            <a:endParaRPr lang="en-US" sz="2800" dirty="0">
              <a:latin typeface="Times New Roman"/>
            </a:endParaRPr>
          </a:p>
        </p:txBody>
      </p:sp>
      <p:pic>
        <p:nvPicPr>
          <p:cNvPr id="2050" name="Picture 2" descr="- Part (a) is a photograph of a man showing a surface view of the structures of the larynx. Labels include body of hyoid bone, laryngeal prominence (Adam’s apple), cricoids cartilage, sternocleidomastoid (sterna and clavicular heads), clavicle and jugular notch."/>
          <p:cNvPicPr>
            <a:picLocks noChangeAspect="1" noChangeArrowheads="1"/>
          </p:cNvPicPr>
          <p:nvPr/>
        </p:nvPicPr>
        <p:blipFill rotWithShape="1">
          <a:blip r:embed="rId3">
            <a:extLst>
              <a:ext uri="{28A0092B-C50C-407E-A947-70E740481C1C}">
                <a14:useLocalDpi xmlns:a14="http://schemas.microsoft.com/office/drawing/2010/main" val="0"/>
              </a:ext>
            </a:extLst>
          </a:blip>
          <a:srcRect b="2588"/>
          <a:stretch/>
        </p:blipFill>
        <p:spPr bwMode="auto">
          <a:xfrm>
            <a:off x="1501543" y="1524000"/>
            <a:ext cx="6410476" cy="38598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4"/>
          </p:nvPr>
        </p:nvSpPr>
        <p:spPr>
          <a:xfrm>
            <a:off x="457200" y="5925979"/>
            <a:ext cx="8229600" cy="246221"/>
          </a:xfrm>
        </p:spPr>
        <p:txBody>
          <a:bodyPr/>
          <a:lstStyle/>
          <a:p>
            <a:r>
              <a:rPr lang="en-US" b="1" dirty="0">
                <a:solidFill>
                  <a:srgbClr val="007FA3"/>
                </a:solidFill>
              </a:rPr>
              <a:t>Figure 22.6a </a:t>
            </a:r>
            <a:r>
              <a:rPr lang="en-US" dirty="0"/>
              <a:t>The larynx.</a:t>
            </a:r>
          </a:p>
        </p:txBody>
      </p:sp>
    </p:spTree>
    <p:extLst>
      <p:ext uri="{BB962C8B-B14F-4D97-AF65-F5344CB8AC3E}">
        <p14:creationId xmlns:p14="http://schemas.microsoft.com/office/powerpoint/2010/main" val="2559335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457581" y="761577"/>
            <a:ext cx="8229600" cy="523220"/>
          </a:xfrm>
        </p:spPr>
        <p:txBody>
          <a:bodyPr>
            <a:spAutoFit/>
          </a:bodyPr>
          <a:lstStyle/>
          <a:p>
            <a:r>
              <a:rPr lang="en-US" altLang="en-US" dirty="0">
                <a:latin typeface="Times New Roman"/>
              </a:rPr>
              <a:t>The Larynx </a:t>
            </a:r>
            <a:r>
              <a:rPr lang="en-US" altLang="en-US" sz="2800" dirty="0">
                <a:latin typeface="Times New Roman"/>
              </a:rPr>
              <a:t>(6 of 13) </a:t>
            </a:r>
            <a:endParaRPr lang="en-US" sz="2800" dirty="0">
              <a:latin typeface="Times New Roman"/>
            </a:endParaRPr>
          </a:p>
        </p:txBody>
      </p:sp>
      <p:pic>
        <p:nvPicPr>
          <p:cNvPr id="3074" name="Picture 2" descr="- Part (b) is an illustration depicting an anterior view of just the larynx and surrounding structures. Labels include epiglottis, body of hyoid bone, thyrohyoid membrane, thyroid cartilage, largyngeal prominence (Adam’s apple), cricothyroid ligament, cricoids cartilage, cricotracheal ligament and tracheal cartilages."/>
          <p:cNvPicPr>
            <a:picLocks noChangeAspect="1" noChangeArrowheads="1"/>
          </p:cNvPicPr>
          <p:nvPr/>
        </p:nvPicPr>
        <p:blipFill rotWithShape="1">
          <a:blip r:embed="rId3">
            <a:extLst>
              <a:ext uri="{28A0092B-C50C-407E-A947-70E740481C1C}">
                <a14:useLocalDpi xmlns:a14="http://schemas.microsoft.com/office/drawing/2010/main" val="0"/>
              </a:ext>
            </a:extLst>
          </a:blip>
          <a:srcRect b="3637"/>
          <a:stretch/>
        </p:blipFill>
        <p:spPr bwMode="auto">
          <a:xfrm>
            <a:off x="1693813" y="1559612"/>
            <a:ext cx="5046867" cy="411977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4"/>
          </p:nvPr>
        </p:nvSpPr>
        <p:spPr/>
        <p:txBody>
          <a:bodyPr/>
          <a:lstStyle/>
          <a:p>
            <a:r>
              <a:rPr lang="en-US" b="1" dirty="0">
                <a:solidFill>
                  <a:srgbClr val="007FA3"/>
                </a:solidFill>
              </a:rPr>
              <a:t>Figure 22.6b </a:t>
            </a:r>
            <a:r>
              <a:rPr lang="en-US" dirty="0"/>
              <a:t>The larynx.</a:t>
            </a:r>
          </a:p>
        </p:txBody>
      </p:sp>
    </p:spTree>
    <p:extLst>
      <p:ext uri="{BB962C8B-B14F-4D97-AF65-F5344CB8AC3E}">
        <p14:creationId xmlns:p14="http://schemas.microsoft.com/office/powerpoint/2010/main" val="3950599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581" y="753110"/>
            <a:ext cx="8229600" cy="523220"/>
          </a:xfrm>
        </p:spPr>
        <p:txBody>
          <a:bodyPr>
            <a:spAutoFit/>
          </a:bodyPr>
          <a:lstStyle/>
          <a:p>
            <a:r>
              <a:rPr lang="en-US" altLang="en-US" dirty="0">
                <a:latin typeface="Times New Roman"/>
              </a:rPr>
              <a:t>The Larynx </a:t>
            </a:r>
            <a:r>
              <a:rPr lang="en-US" altLang="en-US" sz="2800" dirty="0">
                <a:latin typeface="Times New Roman"/>
              </a:rPr>
              <a:t>(7 of 13) </a:t>
            </a:r>
            <a:endParaRPr lang="en-IN" sz="2800" dirty="0">
              <a:latin typeface="Times New Roman"/>
            </a:endParaRPr>
          </a:p>
        </p:txBody>
      </p:sp>
      <p:sp>
        <p:nvSpPr>
          <p:cNvPr id="3" name="Content Placeholder 2"/>
          <p:cNvSpPr>
            <a:spLocks noGrp="1"/>
          </p:cNvSpPr>
          <p:nvPr>
            <p:ph idx="1"/>
          </p:nvPr>
        </p:nvSpPr>
        <p:spPr>
          <a:xfrm>
            <a:off x="457200" y="1600200"/>
            <a:ext cx="8229600" cy="2108269"/>
          </a:xfrm>
        </p:spPr>
        <p:txBody>
          <a:bodyPr>
            <a:spAutoFit/>
          </a:bodyPr>
          <a:lstStyle/>
          <a:p>
            <a:pPr lvl="1"/>
            <a:r>
              <a:rPr lang="en-US" altLang="en-US" dirty="0"/>
              <a:t>Vocal folds</a:t>
            </a:r>
          </a:p>
          <a:p>
            <a:pPr lvl="2"/>
            <a:r>
              <a:rPr lang="en-US" altLang="en-US" b="1" dirty="0"/>
              <a:t>Vocal</a:t>
            </a:r>
            <a:r>
              <a:rPr lang="en-US" altLang="en-US" dirty="0"/>
              <a:t> </a:t>
            </a:r>
            <a:r>
              <a:rPr lang="en-US" altLang="en-US" b="1" dirty="0"/>
              <a:t>ligaments</a:t>
            </a:r>
            <a:r>
              <a:rPr lang="en-US" altLang="en-US" dirty="0"/>
              <a:t>: form core of vocal folds (</a:t>
            </a:r>
            <a:r>
              <a:rPr lang="en-US" altLang="en-US" b="1" dirty="0"/>
              <a:t>true</a:t>
            </a:r>
            <a:r>
              <a:rPr lang="en-US" altLang="en-US" dirty="0"/>
              <a:t> </a:t>
            </a:r>
            <a:r>
              <a:rPr lang="en-US" altLang="en-US" b="1" dirty="0"/>
              <a:t>vocal</a:t>
            </a:r>
            <a:r>
              <a:rPr lang="en-US" altLang="en-US" dirty="0"/>
              <a:t> </a:t>
            </a:r>
            <a:r>
              <a:rPr lang="en-US" altLang="en-US" b="1" dirty="0"/>
              <a:t>cords</a:t>
            </a:r>
            <a:r>
              <a:rPr lang="en-US" altLang="en-US" dirty="0"/>
              <a:t>)</a:t>
            </a:r>
          </a:p>
          <a:p>
            <a:pPr lvl="2"/>
            <a:r>
              <a:rPr lang="en-US" altLang="en-US" dirty="0"/>
              <a:t>Ligaments lie deep to laryngeal mucosa and attach arytenoid cartilages to thyroid cartilage</a:t>
            </a:r>
          </a:p>
          <a:p>
            <a:pPr lvl="2"/>
            <a:r>
              <a:rPr lang="en-US" altLang="en-US" dirty="0"/>
              <a:t>Contain elastic fibers that appear white because of lack of blood vessels</a:t>
            </a:r>
          </a:p>
          <a:p>
            <a:pPr lvl="2"/>
            <a:r>
              <a:rPr lang="en-US" altLang="en-US" b="1" dirty="0"/>
              <a:t>Glottis</a:t>
            </a:r>
            <a:r>
              <a:rPr lang="en-US" altLang="en-US" dirty="0"/>
              <a:t>: opening between vocal folds</a:t>
            </a:r>
          </a:p>
          <a:p>
            <a:pPr lvl="2"/>
            <a:r>
              <a:rPr lang="en-US" altLang="en-US" dirty="0"/>
              <a:t>Folds vibrate to produce sound as air rushes up from lungs</a:t>
            </a:r>
          </a:p>
        </p:txBody>
      </p:sp>
    </p:spTree>
    <p:extLst>
      <p:ext uri="{BB962C8B-B14F-4D97-AF65-F5344CB8AC3E}">
        <p14:creationId xmlns:p14="http://schemas.microsoft.com/office/powerpoint/2010/main" val="1733262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altLang="en-US" dirty="0">
                <a:latin typeface="Times New Roman"/>
              </a:rPr>
              <a:t>Respiratory System </a:t>
            </a:r>
            <a:r>
              <a:rPr lang="en-US" altLang="en-US" sz="2800" dirty="0">
                <a:latin typeface="Times New Roman"/>
              </a:rPr>
              <a:t>(1 of 3)</a:t>
            </a:r>
            <a:endParaRPr lang="en-IN" sz="2800" dirty="0">
              <a:latin typeface="Times New Roman"/>
            </a:endParaRP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581" y="1643126"/>
                <a:ext cx="8229600" cy="1369606"/>
              </a:xfrm>
            </p:spPr>
            <p:txBody>
              <a:bodyPr>
                <a:spAutoFit/>
              </a:bodyPr>
              <a:lstStyle/>
              <a:p>
                <a:r>
                  <a:rPr lang="en-US" altLang="en-US" dirty="0">
                    <a:latin typeface="Arial"/>
                  </a:rPr>
                  <a:t>Major functions of </a:t>
                </a:r>
                <a:r>
                  <a:rPr lang="en-US" altLang="en-US" b="1" dirty="0">
                    <a:latin typeface="Arial"/>
                  </a:rPr>
                  <a:t>respiratory</a:t>
                </a:r>
                <a:r>
                  <a:rPr lang="en-US" altLang="en-US" dirty="0">
                    <a:latin typeface="Arial"/>
                  </a:rPr>
                  <a:t> </a:t>
                </a:r>
                <a:r>
                  <a:rPr lang="en-US" altLang="en-US" b="1" dirty="0">
                    <a:latin typeface="Arial"/>
                  </a:rPr>
                  <a:t>system</a:t>
                </a:r>
                <a:r>
                  <a:rPr lang="en-US" altLang="en-US" dirty="0">
                    <a:latin typeface="Arial"/>
                  </a:rPr>
                  <a:t>: supply body with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latin typeface="Arial"/>
                  </a:rPr>
                  <a:t> for </a:t>
                </a:r>
                <a:r>
                  <a:rPr lang="en-US" altLang="en-US" i="1" dirty="0">
                    <a:latin typeface="Arial"/>
                  </a:rPr>
                  <a:t>cellular</a:t>
                </a:r>
                <a:r>
                  <a:rPr lang="en-US" altLang="en-US" dirty="0">
                    <a:latin typeface="Arial"/>
                  </a:rPr>
                  <a:t> </a:t>
                </a:r>
                <a:r>
                  <a:rPr lang="en-US" altLang="en-US" i="1" dirty="0">
                    <a:latin typeface="Arial"/>
                  </a:rPr>
                  <a:t>respiration</a:t>
                </a:r>
                <a:r>
                  <a:rPr lang="en-US" altLang="en-US" dirty="0">
                    <a:latin typeface="Arial"/>
                  </a:rPr>
                  <a:t> and dispose of</a:t>
                </a:r>
                <a14:m>
                  <m:oMath xmlns:m="http://schemas.openxmlformats.org/officeDocument/2006/math">
                    <m:r>
                      <a:rPr lang="en-US" altLang="en-US" b="0" i="0" dirty="0" smtClean="0">
                        <a:latin typeface="Cambria Math"/>
                      </a:rPr>
                      <m:t> </m:t>
                    </m:r>
                  </m:oMath>
                </a14:m>
                <a:r>
                  <a:rPr lang="en-US" altLang="en-US" i="0" dirty="0">
                    <a:latin typeface="Times New Roman" panose="02020603050405020304" pitchFamily="18" charset="0"/>
                    <a:cs typeface="Times New Roman" panose="02020603050405020304" pitchFamily="18" charset="0"/>
                  </a:rPr>
                  <a:t>CO</a:t>
                </a:r>
                <a:r>
                  <a:rPr lang="en-US" altLang="en-US" i="0" baseline="-25000" dirty="0">
                    <a:latin typeface="Times New Roman" panose="02020603050405020304" pitchFamily="18" charset="0"/>
                    <a:cs typeface="Times New Roman" panose="02020603050405020304" pitchFamily="18" charset="0"/>
                  </a:rPr>
                  <a:t>2</a:t>
                </a:r>
                <a:r>
                  <a:rPr lang="en-US" altLang="en-US" dirty="0">
                    <a:latin typeface="Arial"/>
                  </a:rPr>
                  <a:t>, a waste product of </a:t>
                </a:r>
                <a:r>
                  <a:rPr lang="en-US" altLang="en-US" i="1" dirty="0">
                    <a:latin typeface="Arial"/>
                  </a:rPr>
                  <a:t>cellular</a:t>
                </a:r>
                <a:r>
                  <a:rPr lang="en-US" altLang="en-US" dirty="0">
                    <a:latin typeface="Arial"/>
                  </a:rPr>
                  <a:t> </a:t>
                </a:r>
                <a:r>
                  <a:rPr lang="en-US" altLang="en-US" i="1" dirty="0">
                    <a:latin typeface="Arial"/>
                  </a:rPr>
                  <a:t>respiration</a:t>
                </a:r>
                <a:r>
                  <a:rPr lang="en-US" altLang="en-US" dirty="0">
                    <a:latin typeface="Arial"/>
                  </a:rPr>
                  <a:t> </a:t>
                </a:r>
              </a:p>
              <a:p>
                <a:r>
                  <a:rPr lang="en-US" altLang="en-US" dirty="0">
                    <a:latin typeface="Arial"/>
                  </a:rPr>
                  <a:t>Respiratory and circulatory system are closely coupled</a:t>
                </a:r>
              </a:p>
              <a:p>
                <a:r>
                  <a:rPr lang="en-US" altLang="en-US" dirty="0">
                    <a:latin typeface="Arial"/>
                  </a:rPr>
                  <a:t>Also functions in olfaction and speech</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581" y="1643126"/>
                <a:ext cx="8229600" cy="1369606"/>
              </a:xfrm>
              <a:blipFill rotWithShape="1">
                <a:blip r:embed="rId2"/>
                <a:stretch>
                  <a:fillRect l="-1333" t="-4911" b="-8482"/>
                </a:stretch>
              </a:blipFill>
            </p:spPr>
            <p:txBody>
              <a:bodyPr/>
              <a:lstStyle/>
              <a:p>
                <a:r>
                  <a:rPr lang="en-US">
                    <a:noFill/>
                  </a:rPr>
                  <a:t> </a:t>
                </a:r>
              </a:p>
            </p:txBody>
          </p:sp>
        </mc:Fallback>
      </mc:AlternateContent>
    </p:spTree>
    <p:extLst>
      <p:ext uri="{BB962C8B-B14F-4D97-AF65-F5344CB8AC3E}">
        <p14:creationId xmlns:p14="http://schemas.microsoft.com/office/powerpoint/2010/main" val="2100859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581" y="753110"/>
            <a:ext cx="8229600" cy="523220"/>
          </a:xfrm>
        </p:spPr>
        <p:txBody>
          <a:bodyPr>
            <a:spAutoFit/>
          </a:bodyPr>
          <a:lstStyle/>
          <a:p>
            <a:r>
              <a:rPr lang="en-US" altLang="en-US" dirty="0">
                <a:latin typeface="Times New Roman"/>
              </a:rPr>
              <a:t>The Larynx </a:t>
            </a:r>
            <a:r>
              <a:rPr lang="en-US" altLang="en-US" sz="2800" dirty="0">
                <a:latin typeface="Times New Roman"/>
              </a:rPr>
              <a:t>(8 of 13) </a:t>
            </a:r>
            <a:endParaRPr lang="en-US" sz="2800" dirty="0">
              <a:latin typeface="Times New Roman"/>
            </a:endParaRPr>
          </a:p>
        </p:txBody>
      </p:sp>
      <p:sp>
        <p:nvSpPr>
          <p:cNvPr id="2" name="Content Placeholder 1"/>
          <p:cNvSpPr>
            <a:spLocks noGrp="1"/>
          </p:cNvSpPr>
          <p:nvPr>
            <p:ph idx="1"/>
          </p:nvPr>
        </p:nvSpPr>
        <p:spPr>
          <a:xfrm>
            <a:off x="457200" y="1600200"/>
            <a:ext cx="8229600" cy="1215717"/>
          </a:xfrm>
        </p:spPr>
        <p:txBody>
          <a:bodyPr>
            <a:spAutoFit/>
          </a:bodyPr>
          <a:lstStyle/>
          <a:p>
            <a:pPr lvl="2"/>
            <a:r>
              <a:rPr lang="en-US" altLang="en-US" b="1" dirty="0"/>
              <a:t>Vestibular</a:t>
            </a:r>
            <a:r>
              <a:rPr lang="en-US" altLang="en-US" dirty="0"/>
              <a:t> </a:t>
            </a:r>
            <a:r>
              <a:rPr lang="en-US" altLang="en-US" b="1" dirty="0"/>
              <a:t>folds</a:t>
            </a:r>
            <a:r>
              <a:rPr lang="en-US" altLang="en-US" dirty="0"/>
              <a:t> (false vocal cords)</a:t>
            </a:r>
          </a:p>
          <a:p>
            <a:pPr lvl="3"/>
            <a:r>
              <a:rPr lang="en-US" altLang="en-US" dirty="0"/>
              <a:t>Superior to vocal folds</a:t>
            </a:r>
          </a:p>
          <a:p>
            <a:pPr lvl="3"/>
            <a:r>
              <a:rPr lang="en-US" altLang="en-US" dirty="0"/>
              <a:t>No part in sound production</a:t>
            </a:r>
          </a:p>
          <a:p>
            <a:pPr lvl="3"/>
            <a:r>
              <a:rPr lang="en-US" altLang="en-US" dirty="0"/>
              <a:t>Help to close glottis during swallowing</a:t>
            </a:r>
          </a:p>
        </p:txBody>
      </p:sp>
    </p:spTree>
    <p:extLst>
      <p:ext uri="{BB962C8B-B14F-4D97-AF65-F5344CB8AC3E}">
        <p14:creationId xmlns:p14="http://schemas.microsoft.com/office/powerpoint/2010/main" val="4085324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altLang="en-US" dirty="0">
                <a:latin typeface="Times New Roman"/>
              </a:rPr>
              <a:t>The Larynx </a:t>
            </a:r>
            <a:r>
              <a:rPr lang="en-US" altLang="en-US" sz="2800" dirty="0">
                <a:latin typeface="Times New Roman"/>
              </a:rPr>
              <a:t>(9 of 13) </a:t>
            </a:r>
            <a:endParaRPr lang="en-US" sz="2800" dirty="0">
              <a:latin typeface="Times New Roman"/>
            </a:endParaRPr>
          </a:p>
        </p:txBody>
      </p:sp>
      <p:sp>
        <p:nvSpPr>
          <p:cNvPr id="2" name="Content Placeholder 1"/>
          <p:cNvSpPr>
            <a:spLocks noGrp="1"/>
          </p:cNvSpPr>
          <p:nvPr>
            <p:ph idx="1"/>
          </p:nvPr>
        </p:nvSpPr>
        <p:spPr>
          <a:xfrm>
            <a:off x="457200" y="1600200"/>
            <a:ext cx="8229600" cy="892552"/>
          </a:xfrm>
        </p:spPr>
        <p:txBody>
          <a:bodyPr>
            <a:spAutoFit/>
          </a:bodyPr>
          <a:lstStyle/>
          <a:p>
            <a:pPr lvl="1"/>
            <a:r>
              <a:rPr lang="en-US" altLang="en-US" b="1" dirty="0"/>
              <a:t>Epithelium</a:t>
            </a:r>
            <a:r>
              <a:rPr lang="en-US" altLang="en-US" dirty="0"/>
              <a:t> </a:t>
            </a:r>
            <a:r>
              <a:rPr lang="en-US" altLang="en-US" b="1" dirty="0"/>
              <a:t>of</a:t>
            </a:r>
            <a:r>
              <a:rPr lang="en-US" altLang="en-US" dirty="0"/>
              <a:t> </a:t>
            </a:r>
            <a:r>
              <a:rPr lang="en-US" altLang="en-US" b="1" dirty="0"/>
              <a:t>larynx</a:t>
            </a:r>
          </a:p>
          <a:p>
            <a:pPr lvl="2"/>
            <a:r>
              <a:rPr lang="en-US" altLang="en-US" dirty="0"/>
              <a:t>Superior portion: stratified squamous epithelium</a:t>
            </a:r>
          </a:p>
          <a:p>
            <a:pPr lvl="2"/>
            <a:r>
              <a:rPr lang="en-US" altLang="en-US" dirty="0"/>
              <a:t>Inferior to vocal fold: pseudostratified ciliated columnar epithelium</a:t>
            </a:r>
          </a:p>
        </p:txBody>
      </p:sp>
    </p:spTree>
    <p:extLst>
      <p:ext uri="{BB962C8B-B14F-4D97-AF65-F5344CB8AC3E}">
        <p14:creationId xmlns:p14="http://schemas.microsoft.com/office/powerpoint/2010/main" val="651010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61577"/>
            <a:ext cx="8229600" cy="523220"/>
          </a:xfrm>
        </p:spPr>
        <p:txBody>
          <a:bodyPr>
            <a:spAutoFit/>
          </a:bodyPr>
          <a:lstStyle/>
          <a:p>
            <a:r>
              <a:rPr lang="en-US" altLang="en-US" dirty="0">
                <a:latin typeface="Times New Roman"/>
              </a:rPr>
              <a:t>The Larynx </a:t>
            </a:r>
            <a:r>
              <a:rPr lang="en-US" altLang="en-US" sz="2800" dirty="0">
                <a:latin typeface="Times New Roman"/>
              </a:rPr>
              <a:t>(10 of 13) </a:t>
            </a:r>
            <a:endParaRPr lang="en-US" sz="2800" dirty="0">
              <a:latin typeface="Times New Roman"/>
            </a:endParaRPr>
          </a:p>
        </p:txBody>
      </p:sp>
      <p:pic>
        <p:nvPicPr>
          <p:cNvPr id="4098" name="Picture 2" descr="- Part (c) is a photograph of the cartilaginous framework of the larynx, posterior view. Labels include hyoid bone, thyroid cartilage, glottis, tracheal cartilages, cricoid cartilage, arytenoids cartilage, corniculate cartilage, thyrohyoid membrane and epiglottis."/>
          <p:cNvPicPr>
            <a:picLocks noChangeAspect="1" noChangeArrowheads="1"/>
          </p:cNvPicPr>
          <p:nvPr/>
        </p:nvPicPr>
        <p:blipFill rotWithShape="1">
          <a:blip r:embed="rId3">
            <a:extLst>
              <a:ext uri="{28A0092B-C50C-407E-A947-70E740481C1C}">
                <a14:useLocalDpi xmlns:a14="http://schemas.microsoft.com/office/drawing/2010/main" val="0"/>
              </a:ext>
            </a:extLst>
          </a:blip>
          <a:srcRect b="2500"/>
          <a:stretch/>
        </p:blipFill>
        <p:spPr bwMode="auto">
          <a:xfrm>
            <a:off x="1575879" y="1447800"/>
            <a:ext cx="5520632" cy="416052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4"/>
          </p:nvPr>
        </p:nvSpPr>
        <p:spPr/>
        <p:txBody>
          <a:bodyPr/>
          <a:lstStyle/>
          <a:p>
            <a:r>
              <a:rPr lang="en-US" b="1" dirty="0">
                <a:solidFill>
                  <a:srgbClr val="007FA3"/>
                </a:solidFill>
              </a:rPr>
              <a:t>Figure 22.6c </a:t>
            </a:r>
            <a:r>
              <a:rPr lang="en-US" dirty="0"/>
              <a:t>The larynx.</a:t>
            </a:r>
          </a:p>
        </p:txBody>
      </p:sp>
    </p:spTree>
    <p:extLst>
      <p:ext uri="{BB962C8B-B14F-4D97-AF65-F5344CB8AC3E}">
        <p14:creationId xmlns:p14="http://schemas.microsoft.com/office/powerpoint/2010/main" val="2188174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61577"/>
            <a:ext cx="8229600" cy="523220"/>
          </a:xfrm>
        </p:spPr>
        <p:txBody>
          <a:bodyPr>
            <a:spAutoFit/>
          </a:bodyPr>
          <a:lstStyle/>
          <a:p>
            <a:r>
              <a:rPr lang="en-US" altLang="en-US" dirty="0">
                <a:latin typeface="Times New Roman"/>
              </a:rPr>
              <a:t>The Larynx </a:t>
            </a:r>
            <a:r>
              <a:rPr lang="en-US" altLang="en-US" sz="2800" dirty="0">
                <a:latin typeface="Times New Roman"/>
              </a:rPr>
              <a:t>(11 of 13) </a:t>
            </a:r>
            <a:endParaRPr lang="en-US" sz="2800" dirty="0">
              <a:latin typeface="Times New Roman"/>
            </a:endParaRPr>
          </a:p>
        </p:txBody>
      </p:sp>
      <p:pic>
        <p:nvPicPr>
          <p:cNvPr id="5" name="Picture 4" descr="- Part (d) is an illustration of a sagittal section (with anterior on the right) of the larynx and surrounding structures. Labels include epiglottis, thyrohyoid membrane, cuneiform cartilage, corniculate cartilage, arytenoids cartilage, arytenoids muscle, cricoid cartilage, tracheal cartilages, cricotracheal ligament, cricothyroid ligament, vocal fold (true vocal cord), thyroid cartilage, vestibular fold (false vocal cord), fatty pad, thyrohyoid membrane and body of hyoid bone."/>
          <p:cNvPicPr>
            <a:picLocks noChangeAspect="1"/>
          </p:cNvPicPr>
          <p:nvPr/>
        </p:nvPicPr>
        <p:blipFill rotWithShape="1">
          <a:blip r:embed="rId3">
            <a:extLst>
              <a:ext uri="{28A0092B-C50C-407E-A947-70E740481C1C}">
                <a14:useLocalDpi xmlns:a14="http://schemas.microsoft.com/office/drawing/2010/main" val="0"/>
              </a:ext>
            </a:extLst>
          </a:blip>
          <a:srcRect b="2080"/>
          <a:stretch/>
        </p:blipFill>
        <p:spPr>
          <a:xfrm>
            <a:off x="2152899" y="1600199"/>
            <a:ext cx="4838203" cy="4097867"/>
          </a:xfrm>
          <a:prstGeom prst="rect">
            <a:avLst/>
          </a:prstGeom>
        </p:spPr>
      </p:pic>
      <p:sp>
        <p:nvSpPr>
          <p:cNvPr id="6" name="Content Placeholder 5"/>
          <p:cNvSpPr>
            <a:spLocks noGrp="1"/>
          </p:cNvSpPr>
          <p:nvPr>
            <p:ph sz="quarter" idx="14"/>
          </p:nvPr>
        </p:nvSpPr>
        <p:spPr>
          <a:xfrm>
            <a:off x="457200" y="5925979"/>
            <a:ext cx="8229600" cy="246221"/>
          </a:xfrm>
        </p:spPr>
        <p:txBody>
          <a:bodyPr/>
          <a:lstStyle/>
          <a:p>
            <a:r>
              <a:rPr lang="en-US" b="1" dirty="0">
                <a:solidFill>
                  <a:srgbClr val="007FA3"/>
                </a:solidFill>
              </a:rPr>
              <a:t>Figure 22.6d </a:t>
            </a:r>
            <a:r>
              <a:rPr lang="en-US" dirty="0"/>
              <a:t>The larynx.</a:t>
            </a:r>
          </a:p>
        </p:txBody>
      </p:sp>
    </p:spTree>
    <p:extLst>
      <p:ext uri="{BB962C8B-B14F-4D97-AF65-F5344CB8AC3E}">
        <p14:creationId xmlns:p14="http://schemas.microsoft.com/office/powerpoint/2010/main" val="3889860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altLang="en-US" dirty="0">
                <a:latin typeface="Times New Roman"/>
              </a:rPr>
              <a:t>Movements of the Vocal Folds</a:t>
            </a:r>
            <a:endParaRPr lang="en-US" dirty="0">
              <a:latin typeface="Times New Roman"/>
            </a:endParaRPr>
          </a:p>
        </p:txBody>
      </p:sp>
      <p:pic>
        <p:nvPicPr>
          <p:cNvPr id="4" name="Picture 3" descr="This figure shows two photographs of the vocal folds as seen through a laryngoscope, superior view.&#10; - Part (a) shows the vocal folds in closed position (closed glottis) with vocal folds forming a    straight line next to each, sealing off the opening so no air can get through.  Labels    include epiglottis, vestibular fold (false vocal cord), vocal fold (true vocal cord), glottis,   cuneiform cartilage, and corniculate cartilage.&#10; - Part (b) shows the vocal folds in open position (open glottis) where vocal folds  have    moved apart, leaving an opening between them revealing the inner lining of trachea,    and allowing the passage of air. &#10;"/>
          <p:cNvPicPr>
            <a:picLocks noChangeAspect="1"/>
          </p:cNvPicPr>
          <p:nvPr/>
        </p:nvPicPr>
        <p:blipFill rotWithShape="1">
          <a:blip r:embed="rId3">
            <a:extLst>
              <a:ext uri="{28A0092B-C50C-407E-A947-70E740481C1C}">
                <a14:useLocalDpi xmlns:a14="http://schemas.microsoft.com/office/drawing/2010/main" val="0"/>
              </a:ext>
            </a:extLst>
          </a:blip>
          <a:srcRect b="3445"/>
          <a:stretch/>
        </p:blipFill>
        <p:spPr>
          <a:xfrm>
            <a:off x="651088" y="1792224"/>
            <a:ext cx="7841824" cy="3160776"/>
          </a:xfrm>
          <a:prstGeom prst="rect">
            <a:avLst/>
          </a:prstGeom>
        </p:spPr>
      </p:pic>
      <p:sp>
        <p:nvSpPr>
          <p:cNvPr id="6" name="Content Placeholder 5"/>
          <p:cNvSpPr>
            <a:spLocks noGrp="1"/>
          </p:cNvSpPr>
          <p:nvPr>
            <p:ph sz="quarter" idx="14"/>
          </p:nvPr>
        </p:nvSpPr>
        <p:spPr/>
        <p:txBody>
          <a:bodyPr/>
          <a:lstStyle/>
          <a:p>
            <a:r>
              <a:rPr lang="en-US" b="1" dirty="0">
                <a:solidFill>
                  <a:srgbClr val="007FA3"/>
                </a:solidFill>
              </a:rPr>
              <a:t>Figure 22.7 </a:t>
            </a:r>
            <a:r>
              <a:rPr lang="en-US" dirty="0"/>
              <a:t>Movements of the vocal folds. </a:t>
            </a:r>
          </a:p>
        </p:txBody>
      </p:sp>
    </p:spTree>
    <p:extLst>
      <p:ext uri="{BB962C8B-B14F-4D97-AF65-F5344CB8AC3E}">
        <p14:creationId xmlns:p14="http://schemas.microsoft.com/office/powerpoint/2010/main" val="2636623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altLang="en-US" dirty="0">
                <a:latin typeface="Times New Roman"/>
              </a:rPr>
              <a:t>The Larynx </a:t>
            </a:r>
            <a:r>
              <a:rPr lang="en-US" altLang="en-US" sz="2800" dirty="0">
                <a:latin typeface="Times New Roman"/>
              </a:rPr>
              <a:t>(12 of 13) </a:t>
            </a:r>
            <a:endParaRPr lang="en-US" sz="2800" dirty="0">
              <a:latin typeface="Times New Roman"/>
            </a:endParaRPr>
          </a:p>
        </p:txBody>
      </p:sp>
      <p:sp>
        <p:nvSpPr>
          <p:cNvPr id="36867" name="Content Placeholder 2"/>
          <p:cNvSpPr>
            <a:spLocks noGrp="1"/>
          </p:cNvSpPr>
          <p:nvPr>
            <p:ph idx="1"/>
          </p:nvPr>
        </p:nvSpPr>
        <p:spPr>
          <a:xfrm>
            <a:off x="457200" y="1600200"/>
            <a:ext cx="8229600" cy="2354491"/>
          </a:xfrm>
        </p:spPr>
        <p:txBody>
          <a:bodyPr>
            <a:spAutoFit/>
          </a:bodyPr>
          <a:lstStyle/>
          <a:p>
            <a:r>
              <a:rPr lang="en-US" altLang="en-US" b="1" dirty="0"/>
              <a:t>Voice</a:t>
            </a:r>
            <a:r>
              <a:rPr lang="en-US" altLang="en-US" dirty="0"/>
              <a:t> </a:t>
            </a:r>
            <a:r>
              <a:rPr lang="en-US" altLang="en-US" b="1" dirty="0"/>
              <a:t>production</a:t>
            </a:r>
          </a:p>
          <a:p>
            <a:pPr lvl="1"/>
            <a:r>
              <a:rPr lang="en-US" altLang="en-US" dirty="0"/>
              <a:t>Speech: intermittent release of expired air during opening and closing of glottis</a:t>
            </a:r>
          </a:p>
          <a:p>
            <a:pPr lvl="1"/>
            <a:r>
              <a:rPr lang="en-US" altLang="en-US" dirty="0"/>
              <a:t>Pitch is determined by length and tension of vocal cords </a:t>
            </a:r>
          </a:p>
          <a:p>
            <a:pPr lvl="1"/>
            <a:r>
              <a:rPr lang="en-US" altLang="en-US" dirty="0"/>
              <a:t>Loudness depends upon force of air</a:t>
            </a:r>
          </a:p>
          <a:p>
            <a:pPr lvl="1"/>
            <a:r>
              <a:rPr lang="en-US" altLang="en-US" dirty="0"/>
              <a:t>Chambers of pharynx and oral, nasal, and sinus cavities amplify and enhance sound quality </a:t>
            </a:r>
          </a:p>
          <a:p>
            <a:pPr lvl="1"/>
            <a:r>
              <a:rPr lang="en-US" altLang="en-US" dirty="0"/>
              <a:t>Sound is “shaped” into language by muscles of pharynx, tongue, soft palate, and lips</a:t>
            </a:r>
          </a:p>
        </p:txBody>
      </p:sp>
    </p:spTree>
    <p:extLst>
      <p:ext uri="{BB962C8B-B14F-4D97-AF65-F5344CB8AC3E}">
        <p14:creationId xmlns:p14="http://schemas.microsoft.com/office/powerpoint/2010/main" val="36847096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altLang="en-US" dirty="0">
                <a:latin typeface="Times New Roman"/>
              </a:rPr>
              <a:t>The Larynx </a:t>
            </a:r>
            <a:r>
              <a:rPr lang="en-US" altLang="en-US" sz="2800" dirty="0">
                <a:latin typeface="Times New Roman"/>
              </a:rPr>
              <a:t>(13 of 13) </a:t>
            </a:r>
            <a:endParaRPr lang="en-US" sz="2800" dirty="0">
              <a:latin typeface="Times New Roman"/>
            </a:endParaRPr>
          </a:p>
        </p:txBody>
      </p:sp>
      <p:sp>
        <p:nvSpPr>
          <p:cNvPr id="36867" name="Content Placeholder 2"/>
          <p:cNvSpPr>
            <a:spLocks noGrp="1"/>
          </p:cNvSpPr>
          <p:nvPr>
            <p:ph idx="1"/>
          </p:nvPr>
        </p:nvSpPr>
        <p:spPr>
          <a:noFill/>
        </p:spPr>
        <p:txBody>
          <a:bodyPr/>
          <a:lstStyle/>
          <a:p>
            <a:r>
              <a:rPr lang="en-US" altLang="en-US" b="1" dirty="0"/>
              <a:t>Sphincter functions of the larynx</a:t>
            </a:r>
          </a:p>
          <a:p>
            <a:pPr lvl="1"/>
            <a:r>
              <a:rPr lang="en-US" altLang="en-US" dirty="0"/>
              <a:t>Vocal folds may act as sphincter to prevent air passage</a:t>
            </a:r>
          </a:p>
          <a:p>
            <a:pPr lvl="1"/>
            <a:r>
              <a:rPr lang="en-US" altLang="en-US" dirty="0"/>
              <a:t>Example: </a:t>
            </a:r>
            <a:r>
              <a:rPr lang="en-US" altLang="en-US" b="1" dirty="0"/>
              <a:t>Valsalva’s</a:t>
            </a:r>
            <a:r>
              <a:rPr lang="en-US" altLang="en-US" dirty="0"/>
              <a:t> </a:t>
            </a:r>
            <a:r>
              <a:rPr lang="en-US" altLang="en-US" b="1" dirty="0"/>
              <a:t>maneuver</a:t>
            </a:r>
          </a:p>
          <a:p>
            <a:pPr lvl="2"/>
            <a:r>
              <a:rPr lang="en-US" altLang="en-US" dirty="0"/>
              <a:t>Glottis closes to prevent exhalation</a:t>
            </a:r>
          </a:p>
          <a:p>
            <a:pPr lvl="2"/>
            <a:r>
              <a:rPr lang="en-US" altLang="en-US" dirty="0"/>
              <a:t>Abdominal muscles contract</a:t>
            </a:r>
          </a:p>
          <a:p>
            <a:pPr lvl="2"/>
            <a:r>
              <a:rPr lang="en-US" altLang="en-US" dirty="0"/>
              <a:t>Intra-abdominal pressure rises </a:t>
            </a:r>
          </a:p>
          <a:p>
            <a:pPr lvl="2"/>
            <a:r>
              <a:rPr lang="en-US" altLang="en-US" dirty="0"/>
              <a:t>Helps to empty rectum or stabilizes trunk during heavy lifting</a:t>
            </a:r>
          </a:p>
        </p:txBody>
      </p:sp>
    </p:spTree>
    <p:extLst>
      <p:ext uri="{BB962C8B-B14F-4D97-AF65-F5344CB8AC3E}">
        <p14:creationId xmlns:p14="http://schemas.microsoft.com/office/powerpoint/2010/main" val="24448008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altLang="en-US" dirty="0">
                <a:latin typeface="Times New Roman"/>
              </a:rPr>
              <a:t>Clinical – Homeostatic Imbalance 22.3</a:t>
            </a:r>
            <a:endParaRPr lang="en-US" dirty="0">
              <a:latin typeface="Times New Roman"/>
            </a:endParaRPr>
          </a:p>
        </p:txBody>
      </p:sp>
      <p:sp>
        <p:nvSpPr>
          <p:cNvPr id="2" name="Content Placeholder 1"/>
          <p:cNvSpPr>
            <a:spLocks noGrp="1"/>
          </p:cNvSpPr>
          <p:nvPr>
            <p:ph idx="1"/>
          </p:nvPr>
        </p:nvSpPr>
        <p:spPr>
          <a:xfrm>
            <a:off x="457200" y="1600200"/>
            <a:ext cx="8229600" cy="2108269"/>
          </a:xfrm>
        </p:spPr>
        <p:txBody>
          <a:bodyPr>
            <a:spAutoFit/>
          </a:bodyPr>
          <a:lstStyle/>
          <a:p>
            <a:r>
              <a:rPr lang="en-US" altLang="en-US" b="1" dirty="0"/>
              <a:t>Laryngitis</a:t>
            </a:r>
            <a:r>
              <a:rPr lang="en-US" altLang="en-US" dirty="0"/>
              <a:t>: inflammation of the vocal folds that causes the vocal folds to swell, interfering with vibrations</a:t>
            </a:r>
          </a:p>
          <a:p>
            <a:r>
              <a:rPr lang="en-US" altLang="en-US" dirty="0"/>
              <a:t>Results in changes to vocal tone, causing hoarseness; in severe cases, speaking is limited to a whisper</a:t>
            </a:r>
          </a:p>
          <a:p>
            <a:r>
              <a:rPr lang="en-US" altLang="en-US" dirty="0"/>
              <a:t>Laryngitis is most often caused by viral infections but may also be due to overuse of the voice, very dry air, bacterial infections, tumors on the vocal folds, or inhalation of irritating chemicals</a:t>
            </a:r>
          </a:p>
        </p:txBody>
      </p:sp>
    </p:spTree>
    <p:extLst>
      <p:ext uri="{BB962C8B-B14F-4D97-AF65-F5344CB8AC3E}">
        <p14:creationId xmlns:p14="http://schemas.microsoft.com/office/powerpoint/2010/main" val="19886270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581" y="753110"/>
            <a:ext cx="8229600" cy="523220"/>
          </a:xfrm>
        </p:spPr>
        <p:txBody>
          <a:bodyPr>
            <a:spAutoFit/>
          </a:bodyPr>
          <a:lstStyle/>
          <a:p>
            <a:r>
              <a:rPr lang="en-US" altLang="en-US" dirty="0">
                <a:latin typeface="Times New Roman"/>
              </a:rPr>
              <a:t>The Trachea </a:t>
            </a:r>
            <a:r>
              <a:rPr lang="en-US" altLang="en-US" sz="2800" dirty="0">
                <a:latin typeface="Times New Roman"/>
              </a:rPr>
              <a:t>(1 of 3) </a:t>
            </a:r>
            <a:endParaRPr lang="en-US" sz="2800" dirty="0">
              <a:latin typeface="Times New Roman"/>
            </a:endParaRPr>
          </a:p>
        </p:txBody>
      </p:sp>
      <p:sp>
        <p:nvSpPr>
          <p:cNvPr id="3" name="Content Placeholder 2"/>
          <p:cNvSpPr>
            <a:spLocks noGrp="1"/>
          </p:cNvSpPr>
          <p:nvPr>
            <p:ph idx="1"/>
          </p:nvPr>
        </p:nvSpPr>
        <p:spPr>
          <a:xfrm>
            <a:off x="457200" y="1600200"/>
            <a:ext cx="8229600" cy="815608"/>
          </a:xfrm>
          <a:noFill/>
        </p:spPr>
        <p:txBody>
          <a:bodyPr>
            <a:spAutoFit/>
          </a:bodyPr>
          <a:lstStyle/>
          <a:p>
            <a:r>
              <a:rPr lang="en-US" altLang="en-US" b="1" dirty="0"/>
              <a:t>Trachea</a:t>
            </a:r>
            <a:r>
              <a:rPr lang="en-US" altLang="en-US" dirty="0"/>
              <a:t> (windpipe) extends from larynx into mediastinum, where it divides into two main bronchi</a:t>
            </a:r>
          </a:p>
          <a:p>
            <a:pPr lvl="1"/>
            <a:r>
              <a:rPr lang="en-US" altLang="en-US" dirty="0"/>
              <a:t>It is about 4</a:t>
            </a:r>
            <a:r>
              <a:rPr lang="en-US" altLang="ja-JP" dirty="0">
                <a:ea typeface="MS PGothic" panose="020B0600070205080204" pitchFamily="34" charset="-128"/>
              </a:rPr>
              <a:t> inches long, 3/4 inch in diameter, and very flexible</a:t>
            </a:r>
            <a:endParaRPr lang="en-US" altLang="en-US" dirty="0"/>
          </a:p>
        </p:txBody>
      </p:sp>
    </p:spTree>
    <p:extLst>
      <p:ext uri="{BB962C8B-B14F-4D97-AF65-F5344CB8AC3E}">
        <p14:creationId xmlns:p14="http://schemas.microsoft.com/office/powerpoint/2010/main" val="39955534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581" y="753110"/>
            <a:ext cx="8229600" cy="523220"/>
          </a:xfrm>
        </p:spPr>
        <p:txBody>
          <a:bodyPr>
            <a:spAutoFit/>
          </a:bodyPr>
          <a:lstStyle/>
          <a:p>
            <a:r>
              <a:rPr lang="en-US" altLang="en-US" dirty="0">
                <a:latin typeface="Times New Roman"/>
              </a:rPr>
              <a:t>The Trachea </a:t>
            </a:r>
            <a:r>
              <a:rPr lang="en-US" altLang="en-US" sz="2800" dirty="0">
                <a:latin typeface="Times New Roman"/>
              </a:rPr>
              <a:t>(2 of 3) </a:t>
            </a:r>
          </a:p>
        </p:txBody>
      </p:sp>
      <p:sp>
        <p:nvSpPr>
          <p:cNvPr id="37891" name="Content Placeholder 2"/>
          <p:cNvSpPr>
            <a:spLocks noGrp="1"/>
          </p:cNvSpPr>
          <p:nvPr>
            <p:ph idx="1"/>
          </p:nvPr>
        </p:nvSpPr>
        <p:spPr>
          <a:xfrm>
            <a:off x="457200" y="1600200"/>
            <a:ext cx="8229600" cy="1461939"/>
          </a:xfrm>
        </p:spPr>
        <p:txBody>
          <a:bodyPr>
            <a:spAutoFit/>
          </a:bodyPr>
          <a:lstStyle/>
          <a:p>
            <a:r>
              <a:rPr lang="en-US" altLang="en-US" dirty="0"/>
              <a:t>Wall composed of three layers</a:t>
            </a:r>
          </a:p>
          <a:p>
            <a:pPr lvl="1"/>
            <a:r>
              <a:rPr lang="en-US" altLang="en-US" b="1" dirty="0"/>
              <a:t>Mucosa</a:t>
            </a:r>
            <a:r>
              <a:rPr lang="en-US" altLang="en-US" dirty="0"/>
              <a:t>: ciliated pseudostratified epithelium with goblet cells </a:t>
            </a:r>
          </a:p>
          <a:p>
            <a:pPr lvl="1"/>
            <a:r>
              <a:rPr lang="en-US" altLang="en-US" b="1" dirty="0"/>
              <a:t>Submucosa</a:t>
            </a:r>
            <a:r>
              <a:rPr lang="en-US" altLang="en-US" dirty="0"/>
              <a:t>: connective tissue with seromucous glands supported by 16–20 C-shaped cartilage rings that prevent collapse of trachea</a:t>
            </a:r>
          </a:p>
          <a:p>
            <a:pPr lvl="1"/>
            <a:r>
              <a:rPr lang="en-US" altLang="en-US" b="1" dirty="0"/>
              <a:t>Adventitia</a:t>
            </a:r>
            <a:r>
              <a:rPr lang="en-US" altLang="en-US" dirty="0"/>
              <a:t>: outermost layer made of connective tissue</a:t>
            </a:r>
          </a:p>
        </p:txBody>
      </p:sp>
    </p:spTree>
    <p:extLst>
      <p:ext uri="{BB962C8B-B14F-4D97-AF65-F5344CB8AC3E}">
        <p14:creationId xmlns:p14="http://schemas.microsoft.com/office/powerpoint/2010/main" val="287706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altLang="en-US" dirty="0">
                <a:latin typeface="Times New Roman"/>
              </a:rPr>
              <a:t>Respiratory System </a:t>
            </a:r>
            <a:r>
              <a:rPr lang="en-US" altLang="en-US" sz="2800" dirty="0">
                <a:latin typeface="Times New Roman"/>
              </a:rPr>
              <a:t>(2 of 3)</a:t>
            </a:r>
            <a:endParaRPr lang="en-IN" sz="2800" dirty="0">
              <a:latin typeface="Times New Roman"/>
            </a:endParaRP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581" y="1643126"/>
                <a:ext cx="8229600" cy="2431435"/>
              </a:xfrm>
            </p:spPr>
            <p:txBody>
              <a:bodyPr>
                <a:spAutoFit/>
              </a:bodyPr>
              <a:lstStyle/>
              <a:p>
                <a:r>
                  <a:rPr lang="en-US" altLang="en-US" b="1" dirty="0">
                    <a:latin typeface="Arial"/>
                  </a:rPr>
                  <a:t>Respiration</a:t>
                </a:r>
                <a:r>
                  <a:rPr lang="en-US" altLang="en-US" dirty="0">
                    <a:latin typeface="Arial"/>
                  </a:rPr>
                  <a:t> involves four processes</a:t>
                </a:r>
              </a:p>
              <a:p>
                <a:pPr lvl="1"/>
                <a:r>
                  <a:rPr lang="en-US" altLang="en-US" b="1" dirty="0">
                    <a:latin typeface="Arial"/>
                  </a:rPr>
                  <a:t>Respiratory system</a:t>
                </a:r>
                <a:endParaRPr lang="en-US" altLang="en-US" dirty="0">
                  <a:latin typeface="Arial"/>
                </a:endParaRPr>
              </a:p>
              <a:p>
                <a:pPr lvl="2">
                  <a:tabLst>
                    <a:tab pos="1031875" algn="l"/>
                  </a:tabLst>
                </a:pPr>
                <a:r>
                  <a:rPr lang="en-US" altLang="en-US" b="1" dirty="0">
                    <a:latin typeface="Arial"/>
                  </a:rPr>
                  <a:t>Pulmonary ventilation </a:t>
                </a:r>
                <a:r>
                  <a:rPr lang="en-US" altLang="en-US" dirty="0">
                    <a:latin typeface="Arial"/>
                  </a:rPr>
                  <a:t>(breathing): movement of air into and out of lungs</a:t>
                </a:r>
              </a:p>
              <a:p>
                <a:pPr lvl="2">
                  <a:tabLst>
                    <a:tab pos="1031875" algn="l"/>
                  </a:tabLst>
                </a:pPr>
                <a:r>
                  <a:rPr lang="en-US" altLang="en-US" b="1" dirty="0">
                    <a:latin typeface="Arial"/>
                  </a:rPr>
                  <a:t>External respiration: </a:t>
                </a:r>
                <a:r>
                  <a:rPr lang="en-US" altLang="en-US" dirty="0">
                    <a:latin typeface="Arial"/>
                  </a:rPr>
                  <a:t>exchange of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latin typeface="Arial"/>
                  </a:rPr>
                  <a:t> and </a:t>
                </a:r>
                <a:r>
                  <a:rPr lang="en-US" altLang="en-US" i="0" dirty="0">
                    <a:latin typeface="Times New Roman" panose="02020603050405020304" pitchFamily="18" charset="0"/>
                    <a:cs typeface="Times New Roman" panose="02020603050405020304" pitchFamily="18" charset="0"/>
                  </a:rPr>
                  <a:t>CO</a:t>
                </a:r>
                <a:r>
                  <a:rPr lang="en-US" altLang="en-US" i="0" baseline="-25000" dirty="0">
                    <a:latin typeface="Times New Roman" panose="02020603050405020304" pitchFamily="18" charset="0"/>
                    <a:cs typeface="Times New Roman" panose="02020603050405020304" pitchFamily="18" charset="0"/>
                  </a:rPr>
                  <a:t>2</a:t>
                </a:r>
                <a:r>
                  <a:rPr lang="en-US" altLang="en-US" dirty="0">
                    <a:latin typeface="Arial"/>
                  </a:rPr>
                  <a:t> between lungs and blood</a:t>
                </a:r>
              </a:p>
              <a:p>
                <a:pPr lvl="1"/>
                <a:r>
                  <a:rPr lang="en-US" altLang="en-US" b="1" dirty="0">
                    <a:latin typeface="Arial"/>
                  </a:rPr>
                  <a:t>Circulatory system</a:t>
                </a:r>
              </a:p>
              <a:p>
                <a:pPr lvl="2">
                  <a:tabLst>
                    <a:tab pos="1031875" algn="l"/>
                  </a:tabLst>
                </a:pPr>
                <a:r>
                  <a:rPr lang="en-US" altLang="en-US" b="1" dirty="0">
                    <a:latin typeface="Arial"/>
                  </a:rPr>
                  <a:t>Transport </a:t>
                </a:r>
                <a:r>
                  <a:rPr lang="en-US" altLang="en-US" dirty="0">
                    <a:latin typeface="Arial"/>
                  </a:rPr>
                  <a:t>of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latin typeface="Arial"/>
                  </a:rPr>
                  <a:t> and </a:t>
                </a:r>
                <a:r>
                  <a:rPr lang="en-US" altLang="en-US" i="0" dirty="0">
                    <a:latin typeface="Times New Roman" panose="02020603050405020304" pitchFamily="18" charset="0"/>
                    <a:cs typeface="Times New Roman" panose="02020603050405020304" pitchFamily="18" charset="0"/>
                  </a:rPr>
                  <a:t>CO</a:t>
                </a:r>
                <a:r>
                  <a:rPr lang="en-US" altLang="en-US" i="0" baseline="-25000" dirty="0">
                    <a:latin typeface="Times New Roman" panose="02020603050405020304" pitchFamily="18" charset="0"/>
                    <a:cs typeface="Times New Roman" panose="02020603050405020304" pitchFamily="18" charset="0"/>
                  </a:rPr>
                  <a:t>2</a:t>
                </a:r>
                <a14:m>
                  <m:oMath xmlns:m="http://schemas.openxmlformats.org/officeDocument/2006/math">
                    <m:r>
                      <a:rPr lang="en-US" altLang="en-US" b="0" i="1" baseline="-25000" dirty="0" smtClean="0">
                        <a:latin typeface="Cambria Math"/>
                      </a:rPr>
                      <m:t> </m:t>
                    </m:r>
                  </m:oMath>
                </a14:m>
                <a:r>
                  <a:rPr lang="en-US" altLang="en-US" dirty="0">
                    <a:latin typeface="Arial"/>
                  </a:rPr>
                  <a:t>in blood</a:t>
                </a:r>
              </a:p>
              <a:p>
                <a:pPr lvl="2">
                  <a:tabLst>
                    <a:tab pos="1031875" algn="l"/>
                  </a:tabLst>
                </a:pPr>
                <a:r>
                  <a:rPr lang="en-US" altLang="en-US" b="1" dirty="0">
                    <a:latin typeface="Arial"/>
                  </a:rPr>
                  <a:t>Internal respiration: </a:t>
                </a:r>
                <a:r>
                  <a:rPr lang="en-US" altLang="en-US" dirty="0">
                    <a:latin typeface="Arial"/>
                  </a:rPr>
                  <a:t>exchange of </a:t>
                </a:r>
                <a:r>
                  <a:rPr lang="en-US" altLang="en-US" dirty="0">
                    <a:latin typeface="Times New Roman" panose="02020603050405020304" pitchFamily="18" charset="0"/>
                    <a:cs typeface="Times New Roman" panose="02020603050405020304" pitchFamily="18" charset="0"/>
                  </a:rPr>
                  <a:t>O</a:t>
                </a:r>
                <a:r>
                  <a:rPr lang="en-US" altLang="en-US" baseline="-25000" dirty="0">
                    <a:latin typeface="Times New Roman" panose="02020603050405020304" pitchFamily="18" charset="0"/>
                    <a:cs typeface="Times New Roman" panose="02020603050405020304" pitchFamily="18" charset="0"/>
                  </a:rPr>
                  <a:t>2</a:t>
                </a:r>
                <a:r>
                  <a:rPr lang="en-US" altLang="en-US" dirty="0">
                    <a:latin typeface="Arial"/>
                  </a:rPr>
                  <a:t> and </a:t>
                </a:r>
                <a:r>
                  <a:rPr lang="en-US" altLang="en-US" i="0" dirty="0">
                    <a:latin typeface="Times New Roman" panose="02020603050405020304" pitchFamily="18" charset="0"/>
                    <a:cs typeface="Times New Roman" panose="02020603050405020304" pitchFamily="18" charset="0"/>
                  </a:rPr>
                  <a:t>CO</a:t>
                </a:r>
                <a:r>
                  <a:rPr lang="en-US" altLang="en-US" i="0" baseline="-25000" dirty="0">
                    <a:latin typeface="Times New Roman" panose="02020603050405020304" pitchFamily="18" charset="0"/>
                    <a:cs typeface="Times New Roman" panose="02020603050405020304" pitchFamily="18" charset="0"/>
                  </a:rPr>
                  <a:t>2</a:t>
                </a:r>
                <a14:m>
                  <m:oMath xmlns:m="http://schemas.openxmlformats.org/officeDocument/2006/math">
                    <m:r>
                      <a:rPr lang="en-US" altLang="en-US" b="0" i="1" baseline="-25000" dirty="0" smtClean="0">
                        <a:latin typeface="Cambria Math"/>
                      </a:rPr>
                      <m:t> </m:t>
                    </m:r>
                  </m:oMath>
                </a14:m>
                <a:r>
                  <a:rPr lang="en-US" altLang="en-US" dirty="0">
                    <a:latin typeface="Arial"/>
                  </a:rPr>
                  <a:t>between systemic blood vessels and tissues</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581" y="1643126"/>
                <a:ext cx="8229600" cy="2431435"/>
              </a:xfrm>
              <a:blipFill rotWithShape="1">
                <a:blip r:embed="rId2"/>
                <a:stretch>
                  <a:fillRect l="-1333" t="-2764" r="-2222" b="-4271"/>
                </a:stretch>
              </a:blipFill>
            </p:spPr>
            <p:txBody>
              <a:bodyPr/>
              <a:lstStyle/>
              <a:p>
                <a:r>
                  <a:rPr lang="en-US">
                    <a:noFill/>
                  </a:rPr>
                  <a:t> </a:t>
                </a:r>
              </a:p>
            </p:txBody>
          </p:sp>
        </mc:Fallback>
      </mc:AlternateContent>
    </p:spTree>
    <p:extLst>
      <p:ext uri="{BB962C8B-B14F-4D97-AF65-F5344CB8AC3E}">
        <p14:creationId xmlns:p14="http://schemas.microsoft.com/office/powerpoint/2010/main" val="16036942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581" y="753110"/>
            <a:ext cx="8229600" cy="523220"/>
          </a:xfrm>
        </p:spPr>
        <p:txBody>
          <a:bodyPr>
            <a:spAutoFit/>
          </a:bodyPr>
          <a:lstStyle/>
          <a:p>
            <a:r>
              <a:rPr lang="en-US" altLang="en-US" dirty="0">
                <a:latin typeface="Times New Roman"/>
              </a:rPr>
              <a:t>The Trachea </a:t>
            </a:r>
            <a:r>
              <a:rPr lang="en-US" altLang="en-US" sz="2800" dirty="0">
                <a:latin typeface="Times New Roman"/>
              </a:rPr>
              <a:t>(3 of 3) </a:t>
            </a:r>
            <a:endParaRPr lang="en-US" sz="2800" dirty="0">
              <a:latin typeface="Times New Roman"/>
            </a:endParaRPr>
          </a:p>
        </p:txBody>
      </p:sp>
      <p:sp>
        <p:nvSpPr>
          <p:cNvPr id="2" name="Content Placeholder 1"/>
          <p:cNvSpPr>
            <a:spLocks noGrp="1"/>
          </p:cNvSpPr>
          <p:nvPr>
            <p:ph idx="1"/>
          </p:nvPr>
        </p:nvSpPr>
        <p:spPr>
          <a:xfrm>
            <a:off x="457200" y="1600200"/>
            <a:ext cx="8229600" cy="2546851"/>
          </a:xfrm>
        </p:spPr>
        <p:txBody>
          <a:bodyPr>
            <a:spAutoFit/>
          </a:bodyPr>
          <a:lstStyle/>
          <a:p>
            <a:r>
              <a:rPr lang="en-US" altLang="en-US" b="1" dirty="0"/>
              <a:t>Trachealis</a:t>
            </a:r>
            <a:r>
              <a:rPr lang="en-US" altLang="en-US" dirty="0"/>
              <a:t> </a:t>
            </a:r>
          </a:p>
          <a:p>
            <a:pPr lvl="1"/>
            <a:r>
              <a:rPr lang="en-US" altLang="en-US" dirty="0"/>
              <a:t>Consists of smooth muscle fibers that connect posterior parts of cartilage rings</a:t>
            </a:r>
          </a:p>
          <a:p>
            <a:pPr lvl="1"/>
            <a:r>
              <a:rPr lang="en-US" altLang="en-US" dirty="0"/>
              <a:t>Contracts during coughing to expel mucus</a:t>
            </a:r>
          </a:p>
          <a:p>
            <a:r>
              <a:rPr lang="en-US" altLang="en-US" b="1" dirty="0"/>
              <a:t>Carina</a:t>
            </a:r>
          </a:p>
          <a:p>
            <a:pPr lvl="1"/>
            <a:r>
              <a:rPr lang="en-US" altLang="en-US" dirty="0"/>
              <a:t>Last tracheal cartilage that is expanded and found at point where trachea branches into two </a:t>
            </a:r>
            <a:r>
              <a:rPr lang="en-US" altLang="en-US" b="1" dirty="0"/>
              <a:t>main</a:t>
            </a:r>
            <a:r>
              <a:rPr lang="en-US" altLang="en-US" dirty="0"/>
              <a:t> </a:t>
            </a:r>
            <a:r>
              <a:rPr lang="en-US" altLang="en-US" b="1" dirty="0"/>
              <a:t>bronchi</a:t>
            </a:r>
          </a:p>
          <a:p>
            <a:pPr lvl="1"/>
            <a:r>
              <a:rPr lang="en-US" altLang="en-US" dirty="0"/>
              <a:t>Mucosa of carina highly sensitive</a:t>
            </a:r>
          </a:p>
          <a:p>
            <a:pPr lvl="2"/>
            <a:r>
              <a:rPr lang="en-US" altLang="en-US" dirty="0"/>
              <a:t>Violent coughing will be triggered if any foreign object makes contact with it</a:t>
            </a:r>
          </a:p>
        </p:txBody>
      </p:sp>
    </p:spTree>
    <p:extLst>
      <p:ext uri="{BB962C8B-B14F-4D97-AF65-F5344CB8AC3E}">
        <p14:creationId xmlns:p14="http://schemas.microsoft.com/office/powerpoint/2010/main" val="2865997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98000"/>
            <a:ext cx="8229600" cy="954107"/>
          </a:xfrm>
        </p:spPr>
        <p:txBody>
          <a:bodyPr wrap="square">
            <a:spAutoFit/>
          </a:bodyPr>
          <a:lstStyle/>
          <a:p>
            <a:r>
              <a:rPr lang="en-US" dirty="0">
                <a:latin typeface="Times New Roman"/>
              </a:rPr>
              <a:t>Tissue Composition of the Tracheal Wall </a:t>
            </a:r>
            <a:br>
              <a:rPr lang="en-US" dirty="0">
                <a:latin typeface="Times New Roman"/>
              </a:rPr>
            </a:br>
            <a:r>
              <a:rPr lang="en-US" altLang="en-US" sz="2800" dirty="0">
                <a:latin typeface="Times New Roman"/>
              </a:rPr>
              <a:t>(1 of 3) </a:t>
            </a:r>
            <a:endParaRPr lang="en-US" sz="2800" dirty="0">
              <a:latin typeface="Times New Roman"/>
            </a:endParaRPr>
          </a:p>
        </p:txBody>
      </p:sp>
      <p:pic>
        <p:nvPicPr>
          <p:cNvPr id="6146" name="Picture 2" descr="- Part (a) is an illustration of a cross section of the trachea and esophagus depicting the mostly muscular lining of the esophagus and the mostly cartilaginous lining of trachea. Labels on trachea include trachealis, mucosa (pseudostratified ciliated columnar epithelium and lamina propria (connective tissue)), submucosa, seromucous gland in submucosa, hyaline cartilage and adventitia."/>
          <p:cNvPicPr>
            <a:picLocks noChangeAspect="1" noChangeArrowheads="1"/>
          </p:cNvPicPr>
          <p:nvPr/>
        </p:nvPicPr>
        <p:blipFill rotWithShape="1">
          <a:blip r:embed="rId3">
            <a:extLst>
              <a:ext uri="{28A0092B-C50C-407E-A947-70E740481C1C}">
                <a14:useLocalDpi xmlns:a14="http://schemas.microsoft.com/office/drawing/2010/main" val="0"/>
              </a:ext>
            </a:extLst>
          </a:blip>
          <a:srcRect t="1" b="2953"/>
          <a:stretch/>
        </p:blipFill>
        <p:spPr bwMode="auto">
          <a:xfrm>
            <a:off x="1851680" y="1421326"/>
            <a:ext cx="5226326" cy="406801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4"/>
          </p:nvPr>
        </p:nvSpPr>
        <p:spPr/>
        <p:txBody>
          <a:bodyPr/>
          <a:lstStyle/>
          <a:p>
            <a:r>
              <a:rPr lang="en-US" b="1" dirty="0">
                <a:solidFill>
                  <a:srgbClr val="007FA3"/>
                </a:solidFill>
              </a:rPr>
              <a:t>Figure 22.8a </a:t>
            </a:r>
            <a:r>
              <a:rPr lang="en-US" dirty="0"/>
              <a:t>Tissue composition of the tracheal wall. </a:t>
            </a:r>
          </a:p>
        </p:txBody>
      </p:sp>
    </p:spTree>
    <p:extLst>
      <p:ext uri="{BB962C8B-B14F-4D97-AF65-F5344CB8AC3E}">
        <p14:creationId xmlns:p14="http://schemas.microsoft.com/office/powerpoint/2010/main" val="22223538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98000"/>
            <a:ext cx="8229600" cy="954107"/>
          </a:xfrm>
        </p:spPr>
        <p:txBody>
          <a:bodyPr wrap="square">
            <a:spAutoFit/>
          </a:bodyPr>
          <a:lstStyle/>
          <a:p>
            <a:r>
              <a:rPr lang="en-US" dirty="0">
                <a:latin typeface="Times New Roman"/>
              </a:rPr>
              <a:t>Tissue Composition of the Tracheal Wall </a:t>
            </a:r>
            <a:br>
              <a:rPr lang="en-US" dirty="0">
                <a:latin typeface="Times New Roman"/>
              </a:rPr>
            </a:br>
            <a:r>
              <a:rPr lang="en-US" altLang="en-US" sz="2800" dirty="0">
                <a:latin typeface="Times New Roman"/>
              </a:rPr>
              <a:t>(2 of 3) </a:t>
            </a:r>
            <a:endParaRPr lang="en-US" sz="2800" dirty="0">
              <a:latin typeface="Times New Roman"/>
            </a:endParaRPr>
          </a:p>
        </p:txBody>
      </p:sp>
      <p:pic>
        <p:nvPicPr>
          <p:cNvPr id="5122" name="Picture 2" descr="- Part (b) is a photomicrograph of the tracheal wall (320X). Labels include goblet cell, mucosa (pseudostratified ciliated columnar epithelium, lamina propria (connective tissue)), submucosa, seromucous gland in submucosa, and hyaline cartilage."/>
          <p:cNvPicPr>
            <a:picLocks noChangeAspect="1" noChangeArrowheads="1"/>
          </p:cNvPicPr>
          <p:nvPr/>
        </p:nvPicPr>
        <p:blipFill rotWithShape="1">
          <a:blip r:embed="rId3">
            <a:extLst>
              <a:ext uri="{28A0092B-C50C-407E-A947-70E740481C1C}">
                <a14:useLocalDpi xmlns:a14="http://schemas.microsoft.com/office/drawing/2010/main" val="0"/>
              </a:ext>
            </a:extLst>
          </a:blip>
          <a:srcRect b="2807"/>
          <a:stretch/>
        </p:blipFill>
        <p:spPr bwMode="auto">
          <a:xfrm>
            <a:off x="2201278" y="1371601"/>
            <a:ext cx="4493727" cy="422147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4"/>
          </p:nvPr>
        </p:nvSpPr>
        <p:spPr/>
        <p:txBody>
          <a:bodyPr/>
          <a:lstStyle/>
          <a:p>
            <a:r>
              <a:rPr lang="en-US" b="1" dirty="0">
                <a:solidFill>
                  <a:srgbClr val="007FA3"/>
                </a:solidFill>
              </a:rPr>
              <a:t>Figure 22.8b </a:t>
            </a:r>
            <a:r>
              <a:rPr lang="en-US" dirty="0"/>
              <a:t>Tissue composition of the tracheal wall. </a:t>
            </a:r>
          </a:p>
        </p:txBody>
      </p:sp>
    </p:spTree>
    <p:extLst>
      <p:ext uri="{BB962C8B-B14F-4D97-AF65-F5344CB8AC3E}">
        <p14:creationId xmlns:p14="http://schemas.microsoft.com/office/powerpoint/2010/main" val="431901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98000"/>
            <a:ext cx="8229600" cy="954107"/>
          </a:xfrm>
        </p:spPr>
        <p:txBody>
          <a:bodyPr wrap="square">
            <a:spAutoFit/>
          </a:bodyPr>
          <a:lstStyle/>
          <a:p>
            <a:r>
              <a:rPr lang="en-US" dirty="0">
                <a:latin typeface="Times New Roman"/>
              </a:rPr>
              <a:t>Tissue Composition of the Tracheal Wall </a:t>
            </a:r>
            <a:br>
              <a:rPr lang="en-US" dirty="0">
                <a:latin typeface="Times New Roman"/>
              </a:rPr>
            </a:br>
            <a:r>
              <a:rPr lang="en-US" altLang="en-US" sz="2800" dirty="0">
                <a:latin typeface="Times New Roman"/>
              </a:rPr>
              <a:t>(3 of 3) </a:t>
            </a:r>
            <a:endParaRPr lang="en-US" sz="2800" dirty="0">
              <a:latin typeface="Times New Roman"/>
            </a:endParaRPr>
          </a:p>
        </p:txBody>
      </p:sp>
      <p:pic>
        <p:nvPicPr>
          <p:cNvPr id="7" name="Picture 6" descr="- Part (c) is a scanning electron micrograph (2500X) of cilia in the trachea. Cilia appear as yellow, grass-like projections. Mucus-secreting goblet cells (shown in orange) with short microvilli are interspersed between the ciliated cells."/>
          <p:cNvPicPr>
            <a:picLocks noChangeAspect="1"/>
          </p:cNvPicPr>
          <p:nvPr/>
        </p:nvPicPr>
        <p:blipFill rotWithShape="1">
          <a:blip r:embed="rId3">
            <a:extLst>
              <a:ext uri="{28A0092B-C50C-407E-A947-70E740481C1C}">
                <a14:useLocalDpi xmlns:a14="http://schemas.microsoft.com/office/drawing/2010/main" val="0"/>
              </a:ext>
            </a:extLst>
          </a:blip>
          <a:srcRect b="3000"/>
          <a:stretch/>
        </p:blipFill>
        <p:spPr>
          <a:xfrm>
            <a:off x="2342317" y="1511180"/>
            <a:ext cx="4459366" cy="3695700"/>
          </a:xfrm>
          <a:prstGeom prst="rect">
            <a:avLst/>
          </a:prstGeom>
        </p:spPr>
      </p:pic>
      <p:sp>
        <p:nvSpPr>
          <p:cNvPr id="8" name="Content Placeholder 7"/>
          <p:cNvSpPr>
            <a:spLocks noGrp="1"/>
          </p:cNvSpPr>
          <p:nvPr>
            <p:ph sz="quarter" idx="14"/>
          </p:nvPr>
        </p:nvSpPr>
        <p:spPr>
          <a:xfrm>
            <a:off x="457200" y="5925979"/>
            <a:ext cx="8229600" cy="246221"/>
          </a:xfrm>
        </p:spPr>
        <p:txBody>
          <a:bodyPr/>
          <a:lstStyle/>
          <a:p>
            <a:r>
              <a:rPr lang="en-US" b="1" dirty="0">
                <a:solidFill>
                  <a:srgbClr val="007FA3"/>
                </a:solidFill>
              </a:rPr>
              <a:t>Figure 22.8c </a:t>
            </a:r>
            <a:r>
              <a:rPr lang="en-US" dirty="0"/>
              <a:t>Tissue composition of the tracheal wall. </a:t>
            </a:r>
          </a:p>
        </p:txBody>
      </p:sp>
    </p:spTree>
    <p:extLst>
      <p:ext uri="{BB962C8B-B14F-4D97-AF65-F5344CB8AC3E}">
        <p14:creationId xmlns:p14="http://schemas.microsoft.com/office/powerpoint/2010/main" val="29664620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altLang="en-US" dirty="0">
                <a:latin typeface="Times New Roman"/>
              </a:rPr>
              <a:t>Clinical</a:t>
            </a:r>
            <a:r>
              <a:rPr lang="en-US" altLang="en-US" dirty="0">
                <a:solidFill>
                  <a:srgbClr val="36BA8E"/>
                </a:solidFill>
                <a:latin typeface="Times New Roman"/>
              </a:rPr>
              <a:t> </a:t>
            </a:r>
            <a:r>
              <a:rPr lang="en-US" altLang="en-US" dirty="0">
                <a:latin typeface="Times New Roman"/>
              </a:rPr>
              <a:t>– Homeostatic Imbalance 22.4</a:t>
            </a:r>
            <a:endParaRPr lang="en-US" dirty="0">
              <a:latin typeface="Times New Roman"/>
            </a:endParaRPr>
          </a:p>
        </p:txBody>
      </p:sp>
      <p:sp>
        <p:nvSpPr>
          <p:cNvPr id="2" name="Content Placeholder 1"/>
          <p:cNvSpPr>
            <a:spLocks noGrp="1"/>
          </p:cNvSpPr>
          <p:nvPr>
            <p:ph idx="1"/>
          </p:nvPr>
        </p:nvSpPr>
        <p:spPr>
          <a:xfrm>
            <a:off x="457200" y="1600200"/>
            <a:ext cx="8229600" cy="1692771"/>
          </a:xfrm>
        </p:spPr>
        <p:txBody>
          <a:bodyPr>
            <a:spAutoFit/>
          </a:bodyPr>
          <a:lstStyle/>
          <a:p>
            <a:r>
              <a:rPr lang="en-US" altLang="en-US" dirty="0"/>
              <a:t>Smoking inhibits and ultimately destroys cilia</a:t>
            </a:r>
          </a:p>
          <a:p>
            <a:r>
              <a:rPr lang="en-US" altLang="en-US" dirty="0"/>
              <a:t>Without ciliary activity, coughing is only way to prevent mucus from accumulating in lungs</a:t>
            </a:r>
          </a:p>
          <a:p>
            <a:r>
              <a:rPr lang="en-US" altLang="en-US" dirty="0"/>
              <a:t>When person stops smoking, ciliary function usually recovers within a few weeks</a:t>
            </a:r>
          </a:p>
          <a:p>
            <a:pPr lvl="1"/>
            <a:r>
              <a:rPr lang="en-US" altLang="en-US" dirty="0"/>
              <a:t>Morning “smoker’s cough” will subside once ciliary function is restored</a:t>
            </a:r>
          </a:p>
        </p:txBody>
      </p:sp>
    </p:spTree>
    <p:extLst>
      <p:ext uri="{BB962C8B-B14F-4D97-AF65-F5344CB8AC3E}">
        <p14:creationId xmlns:p14="http://schemas.microsoft.com/office/powerpoint/2010/main" val="12503533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a:xfrm>
            <a:off x="457581" y="753110"/>
            <a:ext cx="8229600" cy="523220"/>
          </a:xfrm>
        </p:spPr>
        <p:txBody>
          <a:bodyPr>
            <a:spAutoFit/>
          </a:bodyPr>
          <a:lstStyle/>
          <a:p>
            <a:r>
              <a:rPr lang="en-US" altLang="en-US" dirty="0">
                <a:latin typeface="Times New Roman"/>
              </a:rPr>
              <a:t>Clinical</a:t>
            </a:r>
            <a:r>
              <a:rPr lang="en-US" altLang="en-US" dirty="0">
                <a:solidFill>
                  <a:srgbClr val="36BA8E"/>
                </a:solidFill>
                <a:latin typeface="Times New Roman"/>
              </a:rPr>
              <a:t> </a:t>
            </a:r>
            <a:r>
              <a:rPr lang="en-US" altLang="en-US" dirty="0">
                <a:latin typeface="Times New Roman"/>
              </a:rPr>
              <a:t>– Homeostatic Imbalance 22.5</a:t>
            </a:r>
            <a:endParaRPr lang="en-US" dirty="0">
              <a:latin typeface="Times New Roman"/>
            </a:endParaRPr>
          </a:p>
        </p:txBody>
      </p:sp>
      <p:sp>
        <p:nvSpPr>
          <p:cNvPr id="2" name="Content Placeholder 1"/>
          <p:cNvSpPr>
            <a:spLocks noGrp="1"/>
          </p:cNvSpPr>
          <p:nvPr>
            <p:ph idx="1"/>
          </p:nvPr>
        </p:nvSpPr>
        <p:spPr>
          <a:xfrm>
            <a:off x="457200" y="1600200"/>
            <a:ext cx="8229600" cy="1862048"/>
          </a:xfrm>
        </p:spPr>
        <p:txBody>
          <a:bodyPr>
            <a:spAutoFit/>
          </a:bodyPr>
          <a:lstStyle/>
          <a:p>
            <a:r>
              <a:rPr lang="en-US" altLang="en-US" dirty="0"/>
              <a:t>Tracheal obstruction is life threatening: many people have suffocated after choking on a piece of food that suddenly closed off their trachea</a:t>
            </a:r>
          </a:p>
          <a:p>
            <a:r>
              <a:rPr lang="en-US" altLang="en-US" b="1" dirty="0"/>
              <a:t>Heimlich</a:t>
            </a:r>
            <a:r>
              <a:rPr lang="en-US" altLang="en-US" dirty="0"/>
              <a:t> </a:t>
            </a:r>
            <a:r>
              <a:rPr lang="en-US" altLang="en-US" b="1" dirty="0"/>
              <a:t>maneuver</a:t>
            </a:r>
            <a:r>
              <a:rPr lang="en-US" altLang="en-US" dirty="0"/>
              <a:t>: procedure in which air in victim</a:t>
            </a:r>
            <a:r>
              <a:rPr lang="en-US" altLang="ja-JP" dirty="0">
                <a:ea typeface="MS PGothic" panose="020B0600070205080204" pitchFamily="34" charset="-128"/>
              </a:rPr>
              <a:t>’s lungs is used to “pop out,” or expel, an obstructing piece of food</a:t>
            </a:r>
          </a:p>
          <a:p>
            <a:r>
              <a:rPr lang="en-US" altLang="en-US" dirty="0"/>
              <a:t>Maneuver is simple to learn and easy to do but is best learned by demonstration</a:t>
            </a:r>
            <a:r>
              <a:rPr lang="en-US" dirty="0"/>
              <a:t>; when done incorrectly, may lead to</a:t>
            </a:r>
            <a:r>
              <a:rPr lang="en-US" altLang="en-US" dirty="0"/>
              <a:t> cracked ribs</a:t>
            </a:r>
          </a:p>
        </p:txBody>
      </p:sp>
    </p:spTree>
    <p:extLst>
      <p:ext uri="{BB962C8B-B14F-4D97-AF65-F5344CB8AC3E}">
        <p14:creationId xmlns:p14="http://schemas.microsoft.com/office/powerpoint/2010/main" val="33371374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altLang="en-US" dirty="0">
                <a:latin typeface="Times New Roman"/>
              </a:rPr>
              <a:t>The Bronchi and Subdivisions </a:t>
            </a:r>
            <a:r>
              <a:rPr lang="en-US" altLang="en-US" sz="2800" dirty="0">
                <a:latin typeface="Times New Roman"/>
              </a:rPr>
              <a:t>(1 of 7) </a:t>
            </a:r>
            <a:endParaRPr lang="en-US" sz="2800" dirty="0">
              <a:latin typeface="Times New Roman"/>
            </a:endParaRPr>
          </a:p>
        </p:txBody>
      </p:sp>
      <p:sp>
        <p:nvSpPr>
          <p:cNvPr id="2" name="Content Placeholder 1"/>
          <p:cNvSpPr>
            <a:spLocks noGrp="1"/>
          </p:cNvSpPr>
          <p:nvPr>
            <p:ph idx="1"/>
          </p:nvPr>
        </p:nvSpPr>
        <p:spPr>
          <a:xfrm>
            <a:off x="457200" y="1600200"/>
            <a:ext cx="8229600" cy="1331134"/>
          </a:xfrm>
        </p:spPr>
        <p:txBody>
          <a:bodyPr>
            <a:spAutoFit/>
          </a:bodyPr>
          <a:lstStyle/>
          <a:p>
            <a:r>
              <a:rPr lang="en-US" altLang="en-US" dirty="0"/>
              <a:t>Air passages undergo 23 orders of branching</a:t>
            </a:r>
          </a:p>
          <a:p>
            <a:pPr lvl="1"/>
            <a:r>
              <a:rPr lang="en-US" altLang="en-US" dirty="0"/>
              <a:t>Branching referred to as </a:t>
            </a:r>
            <a:r>
              <a:rPr lang="en-US" altLang="en-US" b="1" dirty="0"/>
              <a:t>bronchial</a:t>
            </a:r>
            <a:r>
              <a:rPr lang="en-US" altLang="en-US" dirty="0"/>
              <a:t> </a:t>
            </a:r>
            <a:r>
              <a:rPr lang="en-US" altLang="en-US" b="1" dirty="0"/>
              <a:t>tree</a:t>
            </a:r>
          </a:p>
          <a:p>
            <a:r>
              <a:rPr lang="en-US" altLang="en-US" dirty="0"/>
              <a:t>From tips of bronchial tree:</a:t>
            </a:r>
          </a:p>
          <a:p>
            <a:pPr lvl="1"/>
            <a:r>
              <a:rPr lang="en-US" altLang="en-US" b="1" dirty="0">
                <a:sym typeface="Wingdings" panose="05000000000000000000" pitchFamily="2" charset="2"/>
              </a:rPr>
              <a:t>Conducting</a:t>
            </a:r>
            <a:r>
              <a:rPr lang="en-US" altLang="en-US" dirty="0">
                <a:sym typeface="Wingdings" panose="05000000000000000000" pitchFamily="2" charset="2"/>
              </a:rPr>
              <a:t> </a:t>
            </a:r>
            <a:r>
              <a:rPr lang="en-US" altLang="en-US" b="1" dirty="0">
                <a:sym typeface="Wingdings" panose="05000000000000000000" pitchFamily="2" charset="2"/>
              </a:rPr>
              <a:t>zone</a:t>
            </a:r>
            <a:r>
              <a:rPr lang="en-US" altLang="en-US" dirty="0">
                <a:sym typeface="Wingdings" panose="05000000000000000000" pitchFamily="2" charset="2"/>
              </a:rPr>
              <a:t> </a:t>
            </a:r>
            <a:r>
              <a:rPr lang="en-US" altLang="en-US" b="1" dirty="0">
                <a:sym typeface="Wingdings" panose="05000000000000000000" pitchFamily="2" charset="2"/>
              </a:rPr>
              <a:t>structures</a:t>
            </a:r>
            <a:r>
              <a:rPr lang="en-US" altLang="en-US" dirty="0">
                <a:sym typeface="Wingdings" panose="05000000000000000000" pitchFamily="2" charset="2"/>
              </a:rPr>
              <a:t> give rise to </a:t>
            </a:r>
            <a:r>
              <a:rPr lang="en-US" altLang="en-US" b="1" dirty="0">
                <a:sym typeface="Wingdings" panose="05000000000000000000" pitchFamily="2" charset="2"/>
              </a:rPr>
              <a:t>respiratory</a:t>
            </a:r>
            <a:r>
              <a:rPr lang="en-US" altLang="en-US" dirty="0">
                <a:sym typeface="Wingdings" panose="05000000000000000000" pitchFamily="2" charset="2"/>
              </a:rPr>
              <a:t> </a:t>
            </a:r>
            <a:r>
              <a:rPr lang="en-US" altLang="en-US" b="1" dirty="0">
                <a:sym typeface="Wingdings" panose="05000000000000000000" pitchFamily="2" charset="2"/>
              </a:rPr>
              <a:t>zone</a:t>
            </a:r>
            <a:r>
              <a:rPr lang="en-US" altLang="en-US" dirty="0">
                <a:sym typeface="Wingdings" panose="05000000000000000000" pitchFamily="2" charset="2"/>
              </a:rPr>
              <a:t> </a:t>
            </a:r>
            <a:r>
              <a:rPr lang="en-US" altLang="en-US" b="1" dirty="0">
                <a:sym typeface="Wingdings" panose="05000000000000000000" pitchFamily="2" charset="2"/>
              </a:rPr>
              <a:t>structures</a:t>
            </a:r>
            <a:endParaRPr lang="en-US" altLang="en-US" b="1" dirty="0"/>
          </a:p>
        </p:txBody>
      </p:sp>
    </p:spTree>
    <p:extLst>
      <p:ext uri="{BB962C8B-B14F-4D97-AF65-F5344CB8AC3E}">
        <p14:creationId xmlns:p14="http://schemas.microsoft.com/office/powerpoint/2010/main" val="42309746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altLang="en-US" dirty="0">
                <a:latin typeface="Times New Roman"/>
              </a:rPr>
              <a:t>The Bronchi and Subdivisions </a:t>
            </a:r>
            <a:r>
              <a:rPr lang="en-US" altLang="en-US" sz="2800" dirty="0">
                <a:latin typeface="Times New Roman"/>
              </a:rPr>
              <a:t>(2 of 7) </a:t>
            </a:r>
            <a:endParaRPr lang="en-US" sz="2800" dirty="0">
              <a:latin typeface="Times New Roman"/>
            </a:endParaRPr>
          </a:p>
        </p:txBody>
      </p:sp>
      <p:sp>
        <p:nvSpPr>
          <p:cNvPr id="2" name="Content Placeholder 1"/>
          <p:cNvSpPr>
            <a:spLocks noGrp="1"/>
          </p:cNvSpPr>
          <p:nvPr>
            <p:ph idx="1"/>
          </p:nvPr>
        </p:nvSpPr>
        <p:spPr>
          <a:xfrm>
            <a:off x="457200" y="1600200"/>
            <a:ext cx="8229600" cy="2185214"/>
          </a:xfrm>
        </p:spPr>
        <p:txBody>
          <a:bodyPr>
            <a:spAutoFit/>
          </a:bodyPr>
          <a:lstStyle/>
          <a:p>
            <a:r>
              <a:rPr lang="en-US" altLang="en-US" b="1" dirty="0"/>
              <a:t>Conducting zone structures</a:t>
            </a:r>
          </a:p>
          <a:p>
            <a:pPr lvl="1"/>
            <a:r>
              <a:rPr lang="en-US" altLang="en-US" dirty="0"/>
              <a:t>Trachea </a:t>
            </a:r>
            <a:r>
              <a:rPr lang="en-US" altLang="en-US" dirty="0">
                <a:sym typeface="Symbol" panose="05050102010706020507" pitchFamily="18" charset="2"/>
              </a:rPr>
              <a:t>divides to form</a:t>
            </a:r>
            <a:r>
              <a:rPr lang="en-US" altLang="en-US" dirty="0"/>
              <a:t> </a:t>
            </a:r>
            <a:r>
              <a:rPr lang="en-US" altLang="en-US" b="1" dirty="0"/>
              <a:t>right</a:t>
            </a:r>
            <a:r>
              <a:rPr lang="en-US" altLang="en-US" dirty="0"/>
              <a:t> </a:t>
            </a:r>
            <a:r>
              <a:rPr lang="en-US" altLang="en-US" b="1" dirty="0"/>
              <a:t>and</a:t>
            </a:r>
            <a:r>
              <a:rPr lang="en-US" altLang="en-US" dirty="0"/>
              <a:t> </a:t>
            </a:r>
            <a:r>
              <a:rPr lang="en-US" altLang="en-US" b="1" dirty="0"/>
              <a:t>left</a:t>
            </a:r>
            <a:r>
              <a:rPr lang="en-US" altLang="en-US" dirty="0"/>
              <a:t> </a:t>
            </a:r>
            <a:r>
              <a:rPr lang="en-US" altLang="en-US" b="1" dirty="0"/>
              <a:t>main</a:t>
            </a:r>
            <a:r>
              <a:rPr lang="en-US" altLang="en-US" dirty="0"/>
              <a:t> (</a:t>
            </a:r>
            <a:r>
              <a:rPr lang="en-US" altLang="en-US" b="1" dirty="0"/>
              <a:t>primary</a:t>
            </a:r>
            <a:r>
              <a:rPr lang="en-US" altLang="en-US" dirty="0"/>
              <a:t>) </a:t>
            </a:r>
            <a:r>
              <a:rPr lang="en-US" altLang="en-US" b="1" dirty="0"/>
              <a:t>bronchi</a:t>
            </a:r>
          </a:p>
          <a:p>
            <a:pPr lvl="2"/>
            <a:r>
              <a:rPr lang="en-US" altLang="en-US" dirty="0"/>
              <a:t>Right main bronchus wider, shorter, more vertical than left</a:t>
            </a:r>
          </a:p>
          <a:p>
            <a:pPr lvl="1"/>
            <a:r>
              <a:rPr lang="en-US" altLang="en-US" dirty="0"/>
              <a:t>Each main bronchus enters hilum of one lung</a:t>
            </a:r>
          </a:p>
          <a:p>
            <a:pPr lvl="1"/>
            <a:r>
              <a:rPr lang="en-US" altLang="en-US" dirty="0"/>
              <a:t>Each main bronchus then branches into </a:t>
            </a:r>
            <a:r>
              <a:rPr lang="en-US" altLang="en-US" b="1" dirty="0"/>
              <a:t>lobar</a:t>
            </a:r>
            <a:r>
              <a:rPr lang="en-US" altLang="en-US" dirty="0"/>
              <a:t> (</a:t>
            </a:r>
            <a:r>
              <a:rPr lang="en-US" altLang="en-US" b="1" dirty="0"/>
              <a:t>secondary</a:t>
            </a:r>
            <a:r>
              <a:rPr lang="en-US" altLang="en-US" dirty="0"/>
              <a:t>) </a:t>
            </a:r>
            <a:r>
              <a:rPr lang="en-US" altLang="en-US" b="1" dirty="0"/>
              <a:t>bronchi</a:t>
            </a:r>
          </a:p>
          <a:p>
            <a:pPr lvl="2"/>
            <a:r>
              <a:rPr lang="en-US" altLang="en-US" dirty="0"/>
              <a:t>Three on right and two on left</a:t>
            </a:r>
          </a:p>
          <a:p>
            <a:pPr lvl="2"/>
            <a:r>
              <a:rPr lang="en-US" altLang="en-US" dirty="0"/>
              <a:t>Each lobar bronchus supplies one lobe </a:t>
            </a:r>
          </a:p>
        </p:txBody>
      </p:sp>
    </p:spTree>
    <p:extLst>
      <p:ext uri="{BB962C8B-B14F-4D97-AF65-F5344CB8AC3E}">
        <p14:creationId xmlns:p14="http://schemas.microsoft.com/office/powerpoint/2010/main" val="29684307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altLang="en-US" dirty="0">
                <a:latin typeface="Times New Roman"/>
              </a:rPr>
              <a:t>The Bronchi and Subdivisions </a:t>
            </a:r>
            <a:r>
              <a:rPr lang="en-US" altLang="en-US" sz="2800" dirty="0">
                <a:latin typeface="Times New Roman"/>
              </a:rPr>
              <a:t>(3 of 7) </a:t>
            </a:r>
            <a:endParaRPr lang="en-US" sz="2800" dirty="0">
              <a:latin typeface="Times New Roman"/>
            </a:endParaRPr>
          </a:p>
        </p:txBody>
      </p:sp>
      <p:sp>
        <p:nvSpPr>
          <p:cNvPr id="2" name="Content Placeholder 1"/>
          <p:cNvSpPr>
            <a:spLocks noGrp="1"/>
          </p:cNvSpPr>
          <p:nvPr>
            <p:ph idx="1"/>
          </p:nvPr>
        </p:nvSpPr>
        <p:spPr>
          <a:xfrm>
            <a:off x="457200" y="1600200"/>
            <a:ext cx="8229600" cy="2185214"/>
          </a:xfrm>
        </p:spPr>
        <p:txBody>
          <a:bodyPr>
            <a:spAutoFit/>
          </a:bodyPr>
          <a:lstStyle/>
          <a:p>
            <a:r>
              <a:rPr lang="en-US" altLang="en-US" b="1" dirty="0"/>
              <a:t>Conducting zone structures (cont.)</a:t>
            </a:r>
          </a:p>
          <a:p>
            <a:pPr lvl="1"/>
            <a:r>
              <a:rPr lang="en-US" altLang="en-US" dirty="0"/>
              <a:t>Each lobar bronchus branches into </a:t>
            </a:r>
            <a:r>
              <a:rPr lang="en-US" altLang="en-US" b="1" dirty="0"/>
              <a:t>segmental</a:t>
            </a:r>
            <a:r>
              <a:rPr lang="en-US" altLang="en-US" dirty="0"/>
              <a:t> (</a:t>
            </a:r>
            <a:r>
              <a:rPr lang="en-US" altLang="en-US" b="1" dirty="0"/>
              <a:t>tertiary</a:t>
            </a:r>
            <a:r>
              <a:rPr lang="en-US" altLang="en-US" dirty="0"/>
              <a:t>) </a:t>
            </a:r>
            <a:r>
              <a:rPr lang="en-US" altLang="en-US" b="1" dirty="0"/>
              <a:t>bronchi</a:t>
            </a:r>
          </a:p>
          <a:p>
            <a:pPr lvl="2"/>
            <a:r>
              <a:rPr lang="en-US" altLang="en-US" dirty="0"/>
              <a:t>Segmental bronchi divide repeatedly</a:t>
            </a:r>
          </a:p>
          <a:p>
            <a:pPr lvl="1"/>
            <a:r>
              <a:rPr lang="en-US" altLang="en-US" dirty="0"/>
              <a:t>Branches become smaller and smaller</a:t>
            </a:r>
          </a:p>
          <a:p>
            <a:pPr lvl="2"/>
            <a:r>
              <a:rPr lang="en-US" altLang="en-US" b="1" dirty="0"/>
              <a:t>Bronchioles</a:t>
            </a:r>
            <a:r>
              <a:rPr lang="en-US" altLang="en-US" dirty="0"/>
              <a:t>: less than 1 mm in diameter</a:t>
            </a:r>
          </a:p>
          <a:p>
            <a:pPr lvl="2"/>
            <a:r>
              <a:rPr lang="en-US" altLang="en-US" b="1" dirty="0"/>
              <a:t>Terminal</a:t>
            </a:r>
            <a:r>
              <a:rPr lang="en-US" altLang="en-US" dirty="0"/>
              <a:t> </a:t>
            </a:r>
            <a:r>
              <a:rPr lang="en-US" altLang="en-US" b="1" dirty="0"/>
              <a:t>bronchioles</a:t>
            </a:r>
            <a:r>
              <a:rPr lang="en-US" altLang="en-US" dirty="0"/>
              <a:t>: smallest of all branches</a:t>
            </a:r>
          </a:p>
          <a:p>
            <a:pPr lvl="3"/>
            <a:r>
              <a:rPr lang="en-US" altLang="en-US" dirty="0"/>
              <a:t>Less than 0.5 mm in diameter</a:t>
            </a:r>
          </a:p>
        </p:txBody>
      </p:sp>
    </p:spTree>
    <p:extLst>
      <p:ext uri="{BB962C8B-B14F-4D97-AF65-F5344CB8AC3E}">
        <p14:creationId xmlns:p14="http://schemas.microsoft.com/office/powerpoint/2010/main" val="3946866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Conducting Zone Passages</a:t>
            </a:r>
            <a:endParaRPr lang="en-US" b="0" dirty="0">
              <a:latin typeface="Times New Roman"/>
            </a:endParaRPr>
          </a:p>
        </p:txBody>
      </p:sp>
      <p:pic>
        <p:nvPicPr>
          <p:cNvPr id="4" name="Picture 3" descr="This figure is an illustration of conducting zone passages of the lungs. The air pathway inferior to the larynx coansists of the trachea and the main, lobar, and segmental bronchi, which branch into the smaller bronchi until reaching the terminal bronchioles of the lungs. Labels include trachea, carina, superior, middle and inferior lobes of right lung, superior and inferior lobe of left lung, left main (primary) bronchus, lobar (secondary) bronchus, and segmental (tertiary) bronchus."/>
          <p:cNvPicPr>
            <a:picLocks noChangeAspect="1"/>
          </p:cNvPicPr>
          <p:nvPr/>
        </p:nvPicPr>
        <p:blipFill rotWithShape="1">
          <a:blip r:embed="rId3">
            <a:extLst>
              <a:ext uri="{28A0092B-C50C-407E-A947-70E740481C1C}">
                <a14:useLocalDpi xmlns:a14="http://schemas.microsoft.com/office/drawing/2010/main" val="0"/>
              </a:ext>
            </a:extLst>
          </a:blip>
          <a:srcRect b="3219"/>
          <a:stretch/>
        </p:blipFill>
        <p:spPr>
          <a:xfrm>
            <a:off x="1340538" y="1392936"/>
            <a:ext cx="6462923" cy="3941064"/>
          </a:xfrm>
          <a:prstGeom prst="rect">
            <a:avLst/>
          </a:prstGeom>
        </p:spPr>
      </p:pic>
      <p:sp>
        <p:nvSpPr>
          <p:cNvPr id="6" name="Content Placeholder 5"/>
          <p:cNvSpPr>
            <a:spLocks noGrp="1"/>
          </p:cNvSpPr>
          <p:nvPr>
            <p:ph sz="quarter" idx="14"/>
          </p:nvPr>
        </p:nvSpPr>
        <p:spPr/>
        <p:txBody>
          <a:bodyPr/>
          <a:lstStyle/>
          <a:p>
            <a:r>
              <a:rPr lang="fr-FR" b="1" dirty="0">
                <a:solidFill>
                  <a:srgbClr val="007FA3"/>
                </a:solidFill>
              </a:rPr>
              <a:t>Figure 22.9 </a:t>
            </a:r>
            <a:r>
              <a:rPr lang="fr-FR" dirty="0"/>
              <a:t>Conducting zone passages. </a:t>
            </a:r>
            <a:endParaRPr lang="en-US" dirty="0"/>
          </a:p>
        </p:txBody>
      </p:sp>
    </p:spTree>
    <p:extLst>
      <p:ext uri="{BB962C8B-B14F-4D97-AF65-F5344CB8AC3E}">
        <p14:creationId xmlns:p14="http://schemas.microsoft.com/office/powerpoint/2010/main" val="1869973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61577"/>
            <a:ext cx="8229600" cy="523220"/>
          </a:xfrm>
        </p:spPr>
        <p:txBody>
          <a:bodyPr>
            <a:spAutoFit/>
          </a:bodyPr>
          <a:lstStyle/>
          <a:p>
            <a:r>
              <a:rPr lang="en-US" altLang="en-US" dirty="0">
                <a:latin typeface="Times New Roman"/>
              </a:rPr>
              <a:t>Respiratory System </a:t>
            </a:r>
            <a:r>
              <a:rPr lang="en-US" altLang="en-US" sz="2800" dirty="0">
                <a:latin typeface="Times New Roman"/>
              </a:rPr>
              <a:t>(3 of 3)</a:t>
            </a:r>
            <a:endParaRPr lang="en-IN" sz="2800" dirty="0">
              <a:latin typeface="Times New Roman"/>
            </a:endParaRPr>
          </a:p>
        </p:txBody>
      </p:sp>
      <p:pic>
        <p:nvPicPr>
          <p:cNvPr id="5" name="Picture 4" descr="The figure shows a schematic diagram of the lungs, pulmonary circulation, systemic circulation, and tissue cells. Respiration consists of the following four processes: &#10;&#10;1) Pulmonary ventilation (breathing).&#10;• Ventilation consists of inspiration and expiration.&#10;• Inspiration moves air into the lungs from the atmosphere.&#10;• Expiration moves air out of the lungs into the atmosphere.&#10;&#10;2) External respiration.&#10;• O2 diffuses from the lungs to the blood.&#10;• CO2 diffuses from the blood to the lungs.&#10;&#10;3) Transport of respiratory gases.&#10;• The cardiovascular system transports gases using blood as the transporting fluid.&#10;• O2 is transported from the lungs to the tissue cells of the body.&#10;• CO2 is transported from the tissue cells to the lungs.&#10;&#10;4) Internal respiration.&#10;• O2 diffuses from blood to tissue cells.&#10;• CO2 diffuses from the tissue cells to blood.&#10;&#10;Tissue cells use O2 and produce CO2 during cellular respiration.&#10;"/>
          <p:cNvPicPr>
            <a:picLocks noChangeAspect="1"/>
          </p:cNvPicPr>
          <p:nvPr/>
        </p:nvPicPr>
        <p:blipFill rotWithShape="1">
          <a:blip r:embed="rId3" cstate="print">
            <a:extLst>
              <a:ext uri="{28A0092B-C50C-407E-A947-70E740481C1C}">
                <a14:useLocalDpi xmlns:a14="http://schemas.microsoft.com/office/drawing/2010/main" val="0"/>
              </a:ext>
            </a:extLst>
          </a:blip>
          <a:srcRect b="2100"/>
          <a:stretch/>
        </p:blipFill>
        <p:spPr>
          <a:xfrm>
            <a:off x="3043626" y="1398241"/>
            <a:ext cx="3056747" cy="4271039"/>
          </a:xfrm>
          <a:prstGeom prst="rect">
            <a:avLst/>
          </a:prstGeom>
        </p:spPr>
      </p:pic>
      <p:sp>
        <p:nvSpPr>
          <p:cNvPr id="9" name="Content Placeholder 8"/>
          <p:cNvSpPr>
            <a:spLocks noGrp="1"/>
          </p:cNvSpPr>
          <p:nvPr>
            <p:ph sz="quarter" idx="14"/>
          </p:nvPr>
        </p:nvSpPr>
        <p:spPr>
          <a:xfrm>
            <a:off x="457200" y="5925979"/>
            <a:ext cx="8229600" cy="246221"/>
          </a:xfrm>
        </p:spPr>
        <p:txBody>
          <a:bodyPr/>
          <a:lstStyle/>
          <a:p>
            <a:r>
              <a:rPr lang="en-US" b="1" dirty="0">
                <a:solidFill>
                  <a:srgbClr val="007FA3"/>
                </a:solidFill>
              </a:rPr>
              <a:t>Figure 22.1 </a:t>
            </a:r>
            <a:r>
              <a:rPr lang="en-US" dirty="0"/>
              <a:t>Respiration consists of four processes.</a:t>
            </a:r>
          </a:p>
        </p:txBody>
      </p:sp>
    </p:spTree>
    <p:extLst>
      <p:ext uri="{BB962C8B-B14F-4D97-AF65-F5344CB8AC3E}">
        <p14:creationId xmlns:p14="http://schemas.microsoft.com/office/powerpoint/2010/main" val="26875560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altLang="en-US" dirty="0">
                <a:latin typeface="Times New Roman"/>
              </a:rPr>
              <a:t>The Bronchi and Subdivisions </a:t>
            </a:r>
            <a:r>
              <a:rPr lang="en-US" altLang="en-US" sz="2800" dirty="0">
                <a:latin typeface="Times New Roman"/>
              </a:rPr>
              <a:t>(4 of 7) </a:t>
            </a:r>
            <a:endParaRPr lang="en-US" sz="2800" dirty="0">
              <a:latin typeface="Times New Roman"/>
            </a:endParaRPr>
          </a:p>
        </p:txBody>
      </p:sp>
      <p:sp>
        <p:nvSpPr>
          <p:cNvPr id="2" name="Content Placeholder 1"/>
          <p:cNvSpPr>
            <a:spLocks noGrp="1"/>
          </p:cNvSpPr>
          <p:nvPr>
            <p:ph idx="1"/>
          </p:nvPr>
        </p:nvSpPr>
        <p:spPr>
          <a:xfrm>
            <a:off x="457200" y="1600200"/>
            <a:ext cx="8229600" cy="3154710"/>
          </a:xfrm>
        </p:spPr>
        <p:txBody>
          <a:bodyPr>
            <a:spAutoFit/>
          </a:bodyPr>
          <a:lstStyle/>
          <a:p>
            <a:r>
              <a:rPr lang="en-US" altLang="en-US" b="1" dirty="0"/>
              <a:t>Conducting zone structures (cont.)</a:t>
            </a:r>
          </a:p>
          <a:p>
            <a:pPr lvl="1"/>
            <a:r>
              <a:rPr lang="en-US" altLang="en-US" dirty="0"/>
              <a:t>In conducting zone, from bronchi to bronchioles, changes occur</a:t>
            </a:r>
          </a:p>
          <a:p>
            <a:pPr lvl="2"/>
            <a:r>
              <a:rPr lang="en-US" altLang="en-US" dirty="0"/>
              <a:t>Support structures change</a:t>
            </a:r>
          </a:p>
          <a:p>
            <a:pPr lvl="3"/>
            <a:r>
              <a:rPr lang="en-US" altLang="en-US" dirty="0"/>
              <a:t>Cartilage rings become irregular plates</a:t>
            </a:r>
          </a:p>
          <a:p>
            <a:pPr lvl="3"/>
            <a:r>
              <a:rPr lang="en-US" altLang="en-US" dirty="0"/>
              <a:t>In bronchioles, elastic fibers replace cartilage altogether</a:t>
            </a:r>
          </a:p>
          <a:p>
            <a:pPr lvl="2"/>
            <a:r>
              <a:rPr lang="en-US" altLang="en-US" dirty="0"/>
              <a:t>Epithelium type changes</a:t>
            </a:r>
          </a:p>
          <a:p>
            <a:pPr lvl="3"/>
            <a:r>
              <a:rPr lang="en-US" altLang="en-US" dirty="0" err="1"/>
              <a:t>Pseudostratified</a:t>
            </a:r>
            <a:r>
              <a:rPr lang="en-US" altLang="en-US" dirty="0"/>
              <a:t> columnar gives way to cuboidal</a:t>
            </a:r>
          </a:p>
          <a:p>
            <a:pPr lvl="3"/>
            <a:r>
              <a:rPr lang="en-US" altLang="en-US" dirty="0"/>
              <a:t>Cilia and goblet cells become more sparse</a:t>
            </a:r>
          </a:p>
          <a:p>
            <a:pPr lvl="2"/>
            <a:r>
              <a:rPr lang="en-US" altLang="en-US" dirty="0"/>
              <a:t>Amount of smooth muscle increases</a:t>
            </a:r>
          </a:p>
          <a:p>
            <a:pPr lvl="3"/>
            <a:r>
              <a:rPr lang="en-US" altLang="en-US" dirty="0"/>
              <a:t>Allows bronchioles to provide substantial resistance to air passage</a:t>
            </a:r>
          </a:p>
        </p:txBody>
      </p:sp>
    </p:spTree>
    <p:extLst>
      <p:ext uri="{BB962C8B-B14F-4D97-AF65-F5344CB8AC3E}">
        <p14:creationId xmlns:p14="http://schemas.microsoft.com/office/powerpoint/2010/main" val="20162300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altLang="en-US" dirty="0">
                <a:latin typeface="Times New Roman"/>
              </a:rPr>
              <a:t>The Bronchi and Subdivisions </a:t>
            </a:r>
            <a:r>
              <a:rPr lang="en-US" altLang="en-US" sz="2800" dirty="0">
                <a:latin typeface="Times New Roman"/>
              </a:rPr>
              <a:t>(5 of 7) </a:t>
            </a:r>
            <a:endParaRPr lang="en-US" sz="2800" dirty="0">
              <a:latin typeface="Times New Roman"/>
            </a:endParaRPr>
          </a:p>
        </p:txBody>
      </p:sp>
      <p:sp>
        <p:nvSpPr>
          <p:cNvPr id="52226" name="Content Placeholder 2"/>
          <p:cNvSpPr>
            <a:spLocks noGrp="1"/>
          </p:cNvSpPr>
          <p:nvPr>
            <p:ph idx="1"/>
          </p:nvPr>
        </p:nvSpPr>
        <p:spPr>
          <a:xfrm>
            <a:off x="457200" y="1600200"/>
            <a:ext cx="8229600" cy="2031325"/>
          </a:xfrm>
        </p:spPr>
        <p:txBody>
          <a:bodyPr>
            <a:spAutoFit/>
          </a:bodyPr>
          <a:lstStyle/>
          <a:p>
            <a:r>
              <a:rPr lang="en-US" altLang="en-US" b="1" dirty="0"/>
              <a:t>Respiratory zone structures</a:t>
            </a:r>
          </a:p>
          <a:p>
            <a:pPr lvl="1"/>
            <a:r>
              <a:rPr lang="en-US" altLang="en-US" dirty="0"/>
              <a:t>Respiratory zone begins where terminal bronchioles </a:t>
            </a:r>
            <a:r>
              <a:rPr lang="en-US" altLang="en-US" dirty="0">
                <a:sym typeface="Wingdings" panose="05000000000000000000" pitchFamily="2" charset="2"/>
              </a:rPr>
              <a:t>feed into </a:t>
            </a:r>
            <a:r>
              <a:rPr lang="en-US" altLang="en-US" b="1" dirty="0">
                <a:sym typeface="Wingdings" panose="05000000000000000000" pitchFamily="2" charset="2"/>
              </a:rPr>
              <a:t>r</a:t>
            </a:r>
            <a:r>
              <a:rPr lang="en-US" altLang="en-US" b="1" dirty="0"/>
              <a:t>espiratory</a:t>
            </a:r>
            <a:r>
              <a:rPr lang="en-US" altLang="en-US" dirty="0"/>
              <a:t> </a:t>
            </a:r>
            <a:r>
              <a:rPr lang="en-US" altLang="en-US" b="1" dirty="0"/>
              <a:t>bronchioles</a:t>
            </a:r>
            <a:r>
              <a:rPr lang="en-US" altLang="en-US" dirty="0"/>
              <a:t>, </a:t>
            </a:r>
            <a:r>
              <a:rPr lang="en-US" altLang="en-US" dirty="0">
                <a:sym typeface="Wingdings" panose="05000000000000000000" pitchFamily="2" charset="2"/>
              </a:rPr>
              <a:t>which lead into</a:t>
            </a:r>
            <a:r>
              <a:rPr lang="en-US" altLang="en-US" dirty="0"/>
              <a:t> </a:t>
            </a:r>
            <a:r>
              <a:rPr lang="en-US" altLang="en-US" b="1" dirty="0"/>
              <a:t>alveolar</a:t>
            </a:r>
            <a:r>
              <a:rPr lang="en-US" altLang="en-US" dirty="0"/>
              <a:t> </a:t>
            </a:r>
            <a:r>
              <a:rPr lang="en-US" altLang="en-US" b="1" dirty="0"/>
              <a:t>ducts</a:t>
            </a:r>
            <a:r>
              <a:rPr lang="en-US" altLang="en-US" dirty="0"/>
              <a:t> </a:t>
            </a:r>
            <a:r>
              <a:rPr lang="en-US" altLang="en-US" dirty="0">
                <a:sym typeface="Wingdings" panose="05000000000000000000" pitchFamily="2" charset="2"/>
              </a:rPr>
              <a:t>and finally into</a:t>
            </a:r>
            <a:r>
              <a:rPr lang="en-US" altLang="en-US" dirty="0"/>
              <a:t> </a:t>
            </a:r>
            <a:r>
              <a:rPr lang="en-US" altLang="en-US" b="1" dirty="0"/>
              <a:t>alveolar</a:t>
            </a:r>
            <a:r>
              <a:rPr lang="en-US" altLang="en-US" dirty="0"/>
              <a:t> </a:t>
            </a:r>
            <a:r>
              <a:rPr lang="en-US" altLang="en-US" b="1" dirty="0"/>
              <a:t>sacs</a:t>
            </a:r>
            <a:r>
              <a:rPr lang="en-US" altLang="en-US" dirty="0"/>
              <a:t> (</a:t>
            </a:r>
            <a:r>
              <a:rPr lang="en-US" altLang="en-US" b="1" dirty="0"/>
              <a:t>saccules</a:t>
            </a:r>
            <a:r>
              <a:rPr lang="en-US" altLang="en-US" dirty="0"/>
              <a:t>)</a:t>
            </a:r>
          </a:p>
          <a:p>
            <a:pPr lvl="2"/>
            <a:r>
              <a:rPr lang="en-US" altLang="en-US" dirty="0"/>
              <a:t>Alveolar sacs contain clusters of </a:t>
            </a:r>
            <a:r>
              <a:rPr lang="en-US" altLang="en-US" b="1" dirty="0"/>
              <a:t>alveoli</a:t>
            </a:r>
          </a:p>
          <a:p>
            <a:pPr lvl="3"/>
            <a:r>
              <a:rPr lang="en-US" altLang="en-US" dirty="0"/>
              <a:t>~300 million alveoli make up most of lung volume</a:t>
            </a:r>
          </a:p>
          <a:p>
            <a:pPr lvl="3"/>
            <a:r>
              <a:rPr lang="en-US" altLang="en-US" dirty="0"/>
              <a:t>Sites of actual gas exchange</a:t>
            </a:r>
          </a:p>
        </p:txBody>
      </p:sp>
    </p:spTree>
    <p:extLst>
      <p:ext uri="{BB962C8B-B14F-4D97-AF65-F5344CB8AC3E}">
        <p14:creationId xmlns:p14="http://schemas.microsoft.com/office/powerpoint/2010/main" val="40349853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Respiratory Zone Structures </a:t>
            </a:r>
            <a:r>
              <a:rPr lang="en-US" altLang="en-US" sz="2800" dirty="0">
                <a:latin typeface="Times New Roman"/>
              </a:rPr>
              <a:t>(1 of 2) </a:t>
            </a:r>
            <a:r>
              <a:rPr lang="en-US" sz="2800" dirty="0">
                <a:latin typeface="Times New Roman"/>
              </a:rPr>
              <a:t> </a:t>
            </a:r>
          </a:p>
        </p:txBody>
      </p:sp>
      <p:pic>
        <p:nvPicPr>
          <p:cNvPr id="4" name="Picture 3" descr="- Part (a) is a two part illustration showing the left lung with bronchial tree, and a second illustration showing an enlarged view of lung zooming in to alveoli and surrounding structures. Labels include terminal bronchiole, respiratory bronchioles, alveolar duct, alveolar sac and alveoli."/>
          <p:cNvPicPr>
            <a:picLocks noChangeAspect="1"/>
          </p:cNvPicPr>
          <p:nvPr/>
        </p:nvPicPr>
        <p:blipFill rotWithShape="1">
          <a:blip r:embed="rId3">
            <a:extLst>
              <a:ext uri="{28A0092B-C50C-407E-A947-70E740481C1C}">
                <a14:useLocalDpi xmlns:a14="http://schemas.microsoft.com/office/drawing/2010/main" val="0"/>
              </a:ext>
            </a:extLst>
          </a:blip>
          <a:srcRect b="4348"/>
          <a:stretch/>
        </p:blipFill>
        <p:spPr>
          <a:xfrm>
            <a:off x="803355" y="1600200"/>
            <a:ext cx="7537289" cy="3352800"/>
          </a:xfrm>
          <a:prstGeom prst="rect">
            <a:avLst/>
          </a:prstGeom>
        </p:spPr>
      </p:pic>
      <p:sp>
        <p:nvSpPr>
          <p:cNvPr id="5" name="Content Placeholder 4"/>
          <p:cNvSpPr>
            <a:spLocks noGrp="1"/>
          </p:cNvSpPr>
          <p:nvPr>
            <p:ph sz="quarter" idx="14"/>
          </p:nvPr>
        </p:nvSpPr>
        <p:spPr/>
        <p:txBody>
          <a:bodyPr/>
          <a:lstStyle/>
          <a:p>
            <a:r>
              <a:rPr lang="fr-FR" b="1" dirty="0">
                <a:solidFill>
                  <a:srgbClr val="007FA3"/>
                </a:solidFill>
              </a:rPr>
              <a:t>Figure 22.10a </a:t>
            </a:r>
            <a:r>
              <a:rPr lang="fr-FR" dirty="0"/>
              <a:t>Respiratory zone structures. </a:t>
            </a:r>
            <a:endParaRPr lang="en-US" dirty="0"/>
          </a:p>
        </p:txBody>
      </p:sp>
    </p:spTree>
    <p:extLst>
      <p:ext uri="{BB962C8B-B14F-4D97-AF65-F5344CB8AC3E}">
        <p14:creationId xmlns:p14="http://schemas.microsoft.com/office/powerpoint/2010/main" val="33960451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Respiratory Zone Structures </a:t>
            </a:r>
            <a:r>
              <a:rPr lang="en-US" altLang="en-US" sz="2800" dirty="0">
                <a:latin typeface="Times New Roman"/>
              </a:rPr>
              <a:t>(2 of 2)</a:t>
            </a:r>
            <a:r>
              <a:rPr lang="en-US" sz="2800" dirty="0">
                <a:latin typeface="Times New Roman"/>
              </a:rPr>
              <a:t> </a:t>
            </a:r>
          </a:p>
        </p:txBody>
      </p:sp>
      <p:pic>
        <p:nvPicPr>
          <p:cNvPr id="5" name="Picture 4" descr="- Part (b) is two parts, the first being a photomicrograph of a section of lung (80X) showing thinness of alveolar walls. Labels include alveolar ducts, alveolar sacs, alveoli and respiratory bronchiole. Second illustration is an enlargement of an alveolar sac showing alveolar duct, alveolar pores and alveoli."/>
          <p:cNvPicPr>
            <a:picLocks noChangeAspect="1"/>
          </p:cNvPicPr>
          <p:nvPr/>
        </p:nvPicPr>
        <p:blipFill rotWithShape="1">
          <a:blip r:embed="rId3">
            <a:extLst>
              <a:ext uri="{28A0092B-C50C-407E-A947-70E740481C1C}">
                <a14:useLocalDpi xmlns:a14="http://schemas.microsoft.com/office/drawing/2010/main" val="0"/>
              </a:ext>
            </a:extLst>
          </a:blip>
          <a:srcRect b="3905"/>
          <a:stretch/>
        </p:blipFill>
        <p:spPr>
          <a:xfrm>
            <a:off x="787178" y="1625600"/>
            <a:ext cx="7569643" cy="3175000"/>
          </a:xfrm>
          <a:prstGeom prst="rect">
            <a:avLst/>
          </a:prstGeom>
        </p:spPr>
      </p:pic>
      <p:sp>
        <p:nvSpPr>
          <p:cNvPr id="6" name="Content Placeholder 5"/>
          <p:cNvSpPr>
            <a:spLocks noGrp="1"/>
          </p:cNvSpPr>
          <p:nvPr>
            <p:ph sz="quarter" idx="14"/>
          </p:nvPr>
        </p:nvSpPr>
        <p:spPr>
          <a:xfrm>
            <a:off x="457200" y="5925979"/>
            <a:ext cx="8229600" cy="246221"/>
          </a:xfrm>
        </p:spPr>
        <p:txBody>
          <a:bodyPr/>
          <a:lstStyle/>
          <a:p>
            <a:r>
              <a:rPr lang="fr-FR" b="1" dirty="0">
                <a:solidFill>
                  <a:srgbClr val="007FA3"/>
                </a:solidFill>
              </a:rPr>
              <a:t>Figure 22.10b </a:t>
            </a:r>
            <a:r>
              <a:rPr lang="fr-FR" dirty="0"/>
              <a:t>Respiratory zone structures. </a:t>
            </a:r>
            <a:endParaRPr lang="en-US" dirty="0"/>
          </a:p>
        </p:txBody>
      </p:sp>
    </p:spTree>
    <p:extLst>
      <p:ext uri="{BB962C8B-B14F-4D97-AF65-F5344CB8AC3E}">
        <p14:creationId xmlns:p14="http://schemas.microsoft.com/office/powerpoint/2010/main" val="15180709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altLang="en-US" dirty="0">
                <a:latin typeface="Times New Roman"/>
              </a:rPr>
              <a:t>The Bronchi and Subdivisions </a:t>
            </a:r>
            <a:r>
              <a:rPr lang="en-US" altLang="en-US" sz="2800" dirty="0">
                <a:latin typeface="Times New Roman"/>
              </a:rPr>
              <a:t>(6 of 7) </a:t>
            </a:r>
            <a:endParaRPr lang="en-US" sz="2800" dirty="0">
              <a:latin typeface="Times New Roman"/>
            </a:endParaRPr>
          </a:p>
        </p:txBody>
      </p:sp>
      <p:sp>
        <p:nvSpPr>
          <p:cNvPr id="2" name="Content Placeholder 1"/>
          <p:cNvSpPr>
            <a:spLocks noGrp="1"/>
          </p:cNvSpPr>
          <p:nvPr>
            <p:ph idx="1"/>
          </p:nvPr>
        </p:nvSpPr>
        <p:spPr>
          <a:xfrm>
            <a:off x="457200" y="1600200"/>
            <a:ext cx="8229600" cy="2600712"/>
          </a:xfrm>
        </p:spPr>
        <p:txBody>
          <a:bodyPr>
            <a:spAutoFit/>
          </a:bodyPr>
          <a:lstStyle/>
          <a:p>
            <a:pPr lvl="1"/>
            <a:r>
              <a:rPr lang="en-US" altLang="en-US" b="1" dirty="0"/>
              <a:t>Respiratory</a:t>
            </a:r>
            <a:r>
              <a:rPr lang="en-US" altLang="en-US" dirty="0"/>
              <a:t> </a:t>
            </a:r>
            <a:r>
              <a:rPr lang="en-US" altLang="en-US" b="1" dirty="0"/>
              <a:t>membrane</a:t>
            </a:r>
          </a:p>
          <a:p>
            <a:pPr lvl="2"/>
            <a:r>
              <a:rPr lang="en-US" altLang="en-US" dirty="0"/>
              <a:t> Blood air barrier that consists of alveolar and capillary walls along with their fused basement membranes</a:t>
            </a:r>
          </a:p>
          <a:p>
            <a:pPr lvl="3"/>
            <a:r>
              <a:rPr lang="en-US" altLang="en-US" dirty="0"/>
              <a:t>Very thin (~0.5 </a:t>
            </a:r>
            <a:r>
              <a:rPr lang="en-US" altLang="en-US" dirty="0">
                <a:sym typeface="Symbol" panose="05050102010706020507" pitchFamily="18" charset="2"/>
              </a:rPr>
              <a:t></a:t>
            </a:r>
            <a:r>
              <a:rPr lang="en-US" altLang="en-US" dirty="0"/>
              <a:t>m); allows gas exchange across membrane by simple diffusion</a:t>
            </a:r>
          </a:p>
          <a:p>
            <a:pPr lvl="2"/>
            <a:r>
              <a:rPr lang="en-US" altLang="en-US" dirty="0"/>
              <a:t>Alveolar walls consist of:</a:t>
            </a:r>
          </a:p>
          <a:p>
            <a:pPr lvl="3"/>
            <a:r>
              <a:rPr lang="en-US" altLang="en-US" dirty="0"/>
              <a:t>Single layer of squamous epithelium (</a:t>
            </a:r>
            <a:r>
              <a:rPr lang="en-US" altLang="en-US" b="1" dirty="0"/>
              <a:t>type I</a:t>
            </a:r>
            <a:r>
              <a:rPr lang="en-US" altLang="en-US" dirty="0"/>
              <a:t> </a:t>
            </a:r>
            <a:r>
              <a:rPr lang="en-US" altLang="en-US" b="1" dirty="0"/>
              <a:t>alveolar</a:t>
            </a:r>
            <a:r>
              <a:rPr lang="en-US" altLang="en-US" dirty="0"/>
              <a:t> </a:t>
            </a:r>
            <a:r>
              <a:rPr lang="en-US" altLang="en-US" b="1" dirty="0"/>
              <a:t>cells</a:t>
            </a:r>
            <a:r>
              <a:rPr lang="en-US" altLang="en-US" dirty="0"/>
              <a:t>)</a:t>
            </a:r>
          </a:p>
          <a:p>
            <a:pPr lvl="3"/>
            <a:r>
              <a:rPr lang="en-US" altLang="en-US" dirty="0"/>
              <a:t>Scattered cuboidal </a:t>
            </a:r>
            <a:r>
              <a:rPr lang="en-US" altLang="en-US" b="1" dirty="0"/>
              <a:t>type</a:t>
            </a:r>
            <a:r>
              <a:rPr lang="en-US" altLang="en-US" dirty="0"/>
              <a:t> </a:t>
            </a:r>
            <a:r>
              <a:rPr lang="en-US" altLang="en-US" b="1" dirty="0"/>
              <a:t>II</a:t>
            </a:r>
            <a:r>
              <a:rPr lang="en-US" altLang="en-US" dirty="0"/>
              <a:t> </a:t>
            </a:r>
            <a:r>
              <a:rPr lang="en-US" altLang="en-US" b="1" dirty="0"/>
              <a:t>alveolar</a:t>
            </a:r>
            <a:r>
              <a:rPr lang="en-US" altLang="en-US" dirty="0"/>
              <a:t> </a:t>
            </a:r>
            <a:r>
              <a:rPr lang="en-US" altLang="en-US" b="1" dirty="0"/>
              <a:t>cells</a:t>
            </a:r>
            <a:r>
              <a:rPr lang="en-US" altLang="en-US" dirty="0"/>
              <a:t> secrete </a:t>
            </a:r>
            <a:r>
              <a:rPr lang="en-US" altLang="en-US" b="1" dirty="0"/>
              <a:t>surfactant</a:t>
            </a:r>
            <a:r>
              <a:rPr lang="en-US" altLang="en-US" dirty="0"/>
              <a:t> and antimicrobial proteins</a:t>
            </a:r>
          </a:p>
        </p:txBody>
      </p:sp>
    </p:spTree>
    <p:extLst>
      <p:ext uri="{BB962C8B-B14F-4D97-AF65-F5344CB8AC3E}">
        <p14:creationId xmlns:p14="http://schemas.microsoft.com/office/powerpoint/2010/main" val="33313348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altLang="en-US" dirty="0">
                <a:latin typeface="Times New Roman"/>
              </a:rPr>
              <a:t>The Bronchi and Subdivisions </a:t>
            </a:r>
            <a:r>
              <a:rPr lang="en-US" altLang="en-US" sz="2800" dirty="0">
                <a:latin typeface="Times New Roman"/>
              </a:rPr>
              <a:t>(7 of 7) </a:t>
            </a:r>
            <a:endParaRPr lang="en-US" sz="2800" dirty="0">
              <a:latin typeface="Times New Roman"/>
            </a:endParaRPr>
          </a:p>
        </p:txBody>
      </p:sp>
      <p:sp>
        <p:nvSpPr>
          <p:cNvPr id="55298" name="Content Placeholder 2"/>
          <p:cNvSpPr>
            <a:spLocks noGrp="1"/>
          </p:cNvSpPr>
          <p:nvPr>
            <p:ph idx="1"/>
          </p:nvPr>
        </p:nvSpPr>
        <p:spPr>
          <a:xfrm>
            <a:off x="457200" y="1600200"/>
            <a:ext cx="8229600" cy="2754600"/>
          </a:xfrm>
        </p:spPr>
        <p:txBody>
          <a:bodyPr>
            <a:spAutoFit/>
          </a:bodyPr>
          <a:lstStyle/>
          <a:p>
            <a:pPr lvl="1"/>
            <a:r>
              <a:rPr lang="en-US" altLang="en-US" b="1" dirty="0"/>
              <a:t>Respiratory</a:t>
            </a:r>
            <a:r>
              <a:rPr lang="en-US" altLang="en-US" dirty="0"/>
              <a:t> </a:t>
            </a:r>
            <a:r>
              <a:rPr lang="en-US" altLang="en-US" b="1" dirty="0"/>
              <a:t>membrane (cont.)</a:t>
            </a:r>
          </a:p>
          <a:p>
            <a:pPr lvl="2"/>
            <a:r>
              <a:rPr lang="en-US" altLang="en-US" dirty="0"/>
              <a:t>Other significant features of alveoli:</a:t>
            </a:r>
          </a:p>
          <a:p>
            <a:pPr lvl="3">
              <a:tabLst>
                <a:tab pos="1892300" algn="l"/>
              </a:tabLst>
            </a:pPr>
            <a:r>
              <a:rPr lang="en-US" altLang="en-US" dirty="0"/>
              <a:t> Surrounded by fine elastic fibers and pulmonary capillaries</a:t>
            </a:r>
          </a:p>
          <a:p>
            <a:pPr lvl="3">
              <a:tabLst>
                <a:tab pos="1892300" algn="l"/>
              </a:tabLst>
            </a:pPr>
            <a:r>
              <a:rPr lang="en-US" altLang="en-US" dirty="0"/>
              <a:t> </a:t>
            </a:r>
            <a:r>
              <a:rPr lang="en-US" altLang="en-US" b="1" dirty="0"/>
              <a:t>Alveolar</a:t>
            </a:r>
            <a:r>
              <a:rPr lang="en-US" altLang="en-US" dirty="0"/>
              <a:t> </a:t>
            </a:r>
            <a:r>
              <a:rPr lang="en-US" altLang="en-US" b="1" dirty="0"/>
              <a:t>pores</a:t>
            </a:r>
            <a:r>
              <a:rPr lang="en-US" altLang="en-US" dirty="0"/>
              <a:t> connect adjacent alveoli</a:t>
            </a:r>
          </a:p>
          <a:p>
            <a:pPr lvl="4"/>
            <a:r>
              <a:rPr lang="en-US" altLang="en-US" dirty="0"/>
              <a:t>Equalize air pressure throughout lung</a:t>
            </a:r>
          </a:p>
          <a:p>
            <a:pPr lvl="4"/>
            <a:r>
              <a:rPr lang="en-US" altLang="en-US" dirty="0"/>
              <a:t>Provide alternate routes in case of blockages </a:t>
            </a:r>
          </a:p>
          <a:p>
            <a:pPr lvl="3">
              <a:tabLst>
                <a:tab pos="1892300" algn="l"/>
              </a:tabLst>
            </a:pPr>
            <a:r>
              <a:rPr lang="en-US" altLang="en-US" dirty="0"/>
              <a:t> </a:t>
            </a:r>
            <a:r>
              <a:rPr lang="en-US" altLang="en-US" b="1" dirty="0"/>
              <a:t>Alveolar</a:t>
            </a:r>
            <a:r>
              <a:rPr lang="en-US" altLang="en-US" dirty="0"/>
              <a:t> </a:t>
            </a:r>
            <a:r>
              <a:rPr lang="en-US" altLang="en-US" b="1" dirty="0"/>
              <a:t>macrophages</a:t>
            </a:r>
            <a:r>
              <a:rPr lang="en-US" altLang="en-US" dirty="0"/>
              <a:t> keep alveolar surfaces sterile</a:t>
            </a:r>
          </a:p>
          <a:p>
            <a:pPr lvl="4"/>
            <a:r>
              <a:rPr lang="en-US" altLang="en-US" dirty="0"/>
              <a:t>2 million dead macrophages/hour carried by cilia </a:t>
            </a:r>
            <a:r>
              <a:rPr lang="en-US" altLang="en-US" dirty="0">
                <a:sym typeface="Wingdings" panose="05000000000000000000" pitchFamily="2" charset="2"/>
              </a:rPr>
              <a:t>to throat and swallowed</a:t>
            </a:r>
            <a:endParaRPr lang="en-US" altLang="en-US" dirty="0"/>
          </a:p>
        </p:txBody>
      </p:sp>
    </p:spTree>
    <p:extLst>
      <p:ext uri="{BB962C8B-B14F-4D97-AF65-F5344CB8AC3E}">
        <p14:creationId xmlns:p14="http://schemas.microsoft.com/office/powerpoint/2010/main" val="11793817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98000"/>
            <a:ext cx="8229600" cy="954107"/>
          </a:xfrm>
        </p:spPr>
        <p:txBody>
          <a:bodyPr>
            <a:spAutoFit/>
          </a:bodyPr>
          <a:lstStyle/>
          <a:p>
            <a:r>
              <a:rPr lang="en-US" dirty="0">
                <a:latin typeface="Times New Roman"/>
              </a:rPr>
              <a:t>Alveoli and the Respiratory Membrane</a:t>
            </a:r>
            <a:br>
              <a:rPr lang="en-US" dirty="0">
                <a:latin typeface="Times New Roman"/>
              </a:rPr>
            </a:br>
            <a:r>
              <a:rPr lang="en-US" sz="2800" dirty="0">
                <a:latin typeface="Times New Roman"/>
              </a:rPr>
              <a:t>(1 of 3)</a:t>
            </a:r>
          </a:p>
        </p:txBody>
      </p:sp>
      <p:pic>
        <p:nvPicPr>
          <p:cNvPr id="4" name="Picture 3" descr="- Part (a) is an diagrammatic view of capillary-alveoli relationships. The illustration shows 3 alveolar sacs with bronchioles. Sacs are enmeshed with capillary beds that surround each alveoli. Labels include terminal and respiratory bronchioles, smooth muscle, elastic fibers, alveolus and capillaries."/>
          <p:cNvPicPr>
            <a:picLocks noChangeAspect="1"/>
          </p:cNvPicPr>
          <p:nvPr/>
        </p:nvPicPr>
        <p:blipFill rotWithShape="1">
          <a:blip r:embed="rId3">
            <a:extLst>
              <a:ext uri="{28A0092B-C50C-407E-A947-70E740481C1C}">
                <a14:useLocalDpi xmlns:a14="http://schemas.microsoft.com/office/drawing/2010/main" val="0"/>
              </a:ext>
            </a:extLst>
          </a:blip>
          <a:srcRect b="2667"/>
          <a:stretch/>
        </p:blipFill>
        <p:spPr>
          <a:xfrm>
            <a:off x="2368404" y="1447800"/>
            <a:ext cx="4407193" cy="4114800"/>
          </a:xfrm>
          <a:prstGeom prst="rect">
            <a:avLst/>
          </a:prstGeom>
        </p:spPr>
      </p:pic>
      <p:sp>
        <p:nvSpPr>
          <p:cNvPr id="6" name="Content Placeholder 5"/>
          <p:cNvSpPr>
            <a:spLocks noGrp="1"/>
          </p:cNvSpPr>
          <p:nvPr>
            <p:ph sz="quarter" idx="14"/>
          </p:nvPr>
        </p:nvSpPr>
        <p:spPr/>
        <p:txBody>
          <a:bodyPr/>
          <a:lstStyle/>
          <a:p>
            <a:r>
              <a:rPr lang="en-US" b="1" dirty="0">
                <a:solidFill>
                  <a:srgbClr val="007FA3"/>
                </a:solidFill>
              </a:rPr>
              <a:t>Figure 22.11a </a:t>
            </a:r>
            <a:r>
              <a:rPr lang="en-US" dirty="0"/>
              <a:t>Alveoli and the respiratory membrane.</a:t>
            </a:r>
          </a:p>
        </p:txBody>
      </p:sp>
    </p:spTree>
    <p:extLst>
      <p:ext uri="{BB962C8B-B14F-4D97-AF65-F5344CB8AC3E}">
        <p14:creationId xmlns:p14="http://schemas.microsoft.com/office/powerpoint/2010/main" val="29377138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98000"/>
            <a:ext cx="8229600" cy="954107"/>
          </a:xfrm>
        </p:spPr>
        <p:txBody>
          <a:bodyPr>
            <a:spAutoFit/>
          </a:bodyPr>
          <a:lstStyle/>
          <a:p>
            <a:r>
              <a:rPr lang="en-US" dirty="0">
                <a:latin typeface="Times New Roman"/>
              </a:rPr>
              <a:t>Alveoli and the Respiratory Membrane </a:t>
            </a:r>
            <a:br>
              <a:rPr lang="en-US" dirty="0">
                <a:latin typeface="Times New Roman"/>
              </a:rPr>
            </a:br>
            <a:r>
              <a:rPr lang="en-US" sz="2800" dirty="0">
                <a:latin typeface="Times New Roman"/>
              </a:rPr>
              <a:t>(2 of 3)</a:t>
            </a:r>
          </a:p>
        </p:txBody>
      </p:sp>
      <p:pic>
        <p:nvPicPr>
          <p:cNvPr id="5" name="Picture 4" descr="- Part (b) is a scanning electron micrograph (300X) of pulmonary capillary casts. The alveoli removed reveals a dense lattice network of capillaries."/>
          <p:cNvPicPr>
            <a:picLocks noChangeAspect="1"/>
          </p:cNvPicPr>
          <p:nvPr/>
        </p:nvPicPr>
        <p:blipFill rotWithShape="1">
          <a:blip r:embed="rId3">
            <a:extLst>
              <a:ext uri="{28A0092B-C50C-407E-A947-70E740481C1C}">
                <a14:useLocalDpi xmlns:a14="http://schemas.microsoft.com/office/drawing/2010/main" val="0"/>
              </a:ext>
            </a:extLst>
          </a:blip>
          <a:srcRect b="3674"/>
          <a:stretch/>
        </p:blipFill>
        <p:spPr>
          <a:xfrm>
            <a:off x="2665713" y="1600200"/>
            <a:ext cx="3812572" cy="3596640"/>
          </a:xfrm>
          <a:prstGeom prst="rect">
            <a:avLst/>
          </a:prstGeom>
        </p:spPr>
      </p:pic>
      <p:sp>
        <p:nvSpPr>
          <p:cNvPr id="6" name="Content Placeholder 5"/>
          <p:cNvSpPr>
            <a:spLocks noGrp="1"/>
          </p:cNvSpPr>
          <p:nvPr>
            <p:ph sz="quarter" idx="14"/>
          </p:nvPr>
        </p:nvSpPr>
        <p:spPr>
          <a:xfrm>
            <a:off x="457200" y="5925979"/>
            <a:ext cx="8229600" cy="246221"/>
          </a:xfrm>
        </p:spPr>
        <p:txBody>
          <a:bodyPr/>
          <a:lstStyle/>
          <a:p>
            <a:r>
              <a:rPr lang="en-US" b="1" dirty="0">
                <a:solidFill>
                  <a:srgbClr val="007FA3"/>
                </a:solidFill>
              </a:rPr>
              <a:t>Figure 22.11b </a:t>
            </a:r>
            <a:r>
              <a:rPr lang="en-US" dirty="0"/>
              <a:t>Alveoli and the respiratory membrane.</a:t>
            </a:r>
          </a:p>
        </p:txBody>
      </p:sp>
    </p:spTree>
    <p:extLst>
      <p:ext uri="{BB962C8B-B14F-4D97-AF65-F5344CB8AC3E}">
        <p14:creationId xmlns:p14="http://schemas.microsoft.com/office/powerpoint/2010/main" val="24651632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98000"/>
            <a:ext cx="8229600" cy="954107"/>
          </a:xfrm>
        </p:spPr>
        <p:txBody>
          <a:bodyPr>
            <a:spAutoFit/>
          </a:bodyPr>
          <a:lstStyle/>
          <a:p>
            <a:r>
              <a:rPr lang="en-US" dirty="0">
                <a:latin typeface="Times New Roman"/>
              </a:rPr>
              <a:t>Alveoli and the Respiratory Membrane </a:t>
            </a:r>
            <a:br>
              <a:rPr lang="en-US" dirty="0">
                <a:latin typeface="Times New Roman"/>
              </a:rPr>
            </a:br>
            <a:r>
              <a:rPr lang="en-US" sz="2800" dirty="0">
                <a:latin typeface="Times New Roman"/>
              </a:rPr>
              <a:t>(3 of 3)</a:t>
            </a:r>
          </a:p>
        </p:txBody>
      </p:sp>
      <p:pic>
        <p:nvPicPr>
          <p:cNvPr id="4" name="Picture 3" descr="- Part (c) is an illustration of the detailed anatomy of a respiratory membrane showing the cells that make up the alveoli (with nuclei shown in dark purple), as well as surrounding capillaries. Labels include type I alveolar cells, type II alveolar cells, alveolar pores, gas- filled air space of alveoli, capillaries, macrophages, as well as endothelial cells (with nucleus darkened). The respiratory membrane shown includes alveolar epithelium, fused basement membranes of alveolar epithelium and capillary endothelium, as well as capillary endothelium."/>
          <p:cNvPicPr>
            <a:picLocks noChangeAspect="1"/>
          </p:cNvPicPr>
          <p:nvPr/>
        </p:nvPicPr>
        <p:blipFill rotWithShape="1">
          <a:blip r:embed="rId3">
            <a:extLst>
              <a:ext uri="{28A0092B-C50C-407E-A947-70E740481C1C}">
                <a14:useLocalDpi xmlns:a14="http://schemas.microsoft.com/office/drawing/2010/main" val="0"/>
              </a:ext>
            </a:extLst>
          </a:blip>
          <a:srcRect b="2652"/>
          <a:stretch/>
        </p:blipFill>
        <p:spPr>
          <a:xfrm>
            <a:off x="865927" y="1417320"/>
            <a:ext cx="7332898" cy="3916680"/>
          </a:xfrm>
          <a:prstGeom prst="rect">
            <a:avLst/>
          </a:prstGeom>
        </p:spPr>
      </p:pic>
      <p:sp>
        <p:nvSpPr>
          <p:cNvPr id="6" name="Content Placeholder 5"/>
          <p:cNvSpPr>
            <a:spLocks noGrp="1"/>
          </p:cNvSpPr>
          <p:nvPr>
            <p:ph sz="quarter" idx="14"/>
          </p:nvPr>
        </p:nvSpPr>
        <p:spPr>
          <a:xfrm>
            <a:off x="457200" y="5925979"/>
            <a:ext cx="8229600" cy="246221"/>
          </a:xfrm>
        </p:spPr>
        <p:txBody>
          <a:bodyPr/>
          <a:lstStyle/>
          <a:p>
            <a:r>
              <a:rPr lang="en-US" b="1" dirty="0">
                <a:solidFill>
                  <a:srgbClr val="007FA3"/>
                </a:solidFill>
              </a:rPr>
              <a:t>Figure 22.11c </a:t>
            </a:r>
            <a:r>
              <a:rPr lang="en-US" dirty="0"/>
              <a:t>Alveoli and the respiratory membrane.</a:t>
            </a:r>
          </a:p>
        </p:txBody>
      </p:sp>
    </p:spTree>
    <p:extLst>
      <p:ext uri="{BB962C8B-B14F-4D97-AF65-F5344CB8AC3E}">
        <p14:creationId xmlns:p14="http://schemas.microsoft.com/office/powerpoint/2010/main" val="30289139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1998"/>
            <a:ext cx="8229600" cy="492443"/>
          </a:xfrm>
        </p:spPr>
        <p:txBody>
          <a:bodyPr vert="horz" lIns="0" tIns="0" rIns="0" bIns="0" rtlCol="0" anchor="b">
            <a:spAutoFit/>
          </a:bodyPr>
          <a:lstStyle/>
          <a:p>
            <a:r>
              <a:rPr lang="en-US" altLang="en-US" sz="3200" dirty="0"/>
              <a:t>IP Anatomy Review Animation: Respiratory</a:t>
            </a:r>
          </a:p>
        </p:txBody>
      </p:sp>
      <p:sp>
        <p:nvSpPr>
          <p:cNvPr id="6" name="Text Placeholder 3">
            <a:extLst>
              <a:ext uri="{FF2B5EF4-FFF2-40B4-BE49-F238E27FC236}">
                <a16:creationId xmlns:a16="http://schemas.microsoft.com/office/drawing/2014/main" id="{CD326F04-991C-4BC8-8DF3-98940A7897E0}"/>
              </a:ext>
            </a:extLst>
          </p:cNvPr>
          <p:cNvSpPr txBox="1">
            <a:spLocks/>
          </p:cNvSpPr>
          <p:nvPr/>
        </p:nvSpPr>
        <p:spPr>
          <a:xfrm>
            <a:off x="1453470" y="2727552"/>
            <a:ext cx="6237061" cy="93004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32" algn="ctr"/>
            <a:r>
              <a:rPr lang="en-IN" b="1" dirty="0"/>
              <a:t>Click here to view ADA compliant Animation:</a:t>
            </a:r>
          </a:p>
          <a:p>
            <a:pPr marL="432" algn="ctr"/>
            <a:r>
              <a:rPr lang="en-US" altLang="en-US" sz="1400" b="1" dirty="0"/>
              <a:t>IP Anatomy Review Animation: Respiratory</a:t>
            </a:r>
            <a:endParaRPr lang="en-IN" b="1" dirty="0"/>
          </a:p>
          <a:p>
            <a:pPr marL="432" algn="ctr"/>
            <a:endParaRPr lang="en-IN" i="1" dirty="0"/>
          </a:p>
          <a:p>
            <a:pPr marL="432" algn="ctr"/>
            <a:r>
              <a:rPr lang="en-IN" sz="1200" u="sng" dirty="0">
                <a:solidFill>
                  <a:srgbClr val="0000FF"/>
                </a:solidFill>
                <a:hlinkClick r:id="rId3" tooltip="https://mediaplayer.pearsoncmg.com/assets/secs-ipweb-respiratory-anat-rev"/>
              </a:rPr>
              <a:t>https://mediaplayer.pearsoncmg.com/assets/secs-ipweb-respiratory-anat-rev</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29456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altLang="en-US" dirty="0">
                <a:latin typeface="Times New Roman"/>
              </a:rPr>
              <a:t>Part 1 Functional Anatomy</a:t>
            </a:r>
            <a:endParaRPr lang="en-IN" b="0" dirty="0">
              <a:latin typeface="Times New Roman"/>
            </a:endParaRPr>
          </a:p>
        </p:txBody>
      </p:sp>
      <p:sp>
        <p:nvSpPr>
          <p:cNvPr id="4" name="Content Placeholder 3"/>
          <p:cNvSpPr>
            <a:spLocks noGrp="1"/>
          </p:cNvSpPr>
          <p:nvPr>
            <p:ph idx="1"/>
          </p:nvPr>
        </p:nvSpPr>
        <p:spPr>
          <a:xfrm>
            <a:off x="457581" y="1643126"/>
            <a:ext cx="8229600" cy="3154710"/>
          </a:xfrm>
        </p:spPr>
        <p:txBody>
          <a:bodyPr>
            <a:spAutoFit/>
          </a:bodyPr>
          <a:lstStyle/>
          <a:p>
            <a:r>
              <a:rPr lang="en-US" altLang="en-US" dirty="0">
                <a:latin typeface="Arial"/>
              </a:rPr>
              <a:t>Major organs</a:t>
            </a:r>
          </a:p>
          <a:p>
            <a:pPr lvl="1"/>
            <a:r>
              <a:rPr lang="en-US" altLang="en-US" b="1" dirty="0">
                <a:latin typeface="Arial"/>
              </a:rPr>
              <a:t>Upper respiratory</a:t>
            </a:r>
            <a:endParaRPr lang="en-US" altLang="en-US" dirty="0">
              <a:latin typeface="Arial"/>
            </a:endParaRPr>
          </a:p>
          <a:p>
            <a:pPr lvl="2"/>
            <a:r>
              <a:rPr lang="en-US" altLang="en-US" b="1" dirty="0">
                <a:latin typeface="Arial"/>
              </a:rPr>
              <a:t>Nose and nasal cavity</a:t>
            </a:r>
          </a:p>
          <a:p>
            <a:pPr lvl="2"/>
            <a:r>
              <a:rPr lang="en-US" altLang="en-US" b="1" dirty="0">
                <a:latin typeface="Arial"/>
              </a:rPr>
              <a:t>Paranasal sinuses</a:t>
            </a:r>
          </a:p>
          <a:p>
            <a:pPr lvl="2"/>
            <a:r>
              <a:rPr lang="en-US" altLang="en-US" b="1" dirty="0">
                <a:latin typeface="Arial"/>
              </a:rPr>
              <a:t>Pharynx</a:t>
            </a:r>
          </a:p>
          <a:p>
            <a:pPr lvl="1"/>
            <a:r>
              <a:rPr lang="en-US" altLang="en-US" b="1" dirty="0">
                <a:latin typeface="Arial"/>
              </a:rPr>
              <a:t>Lower respiratory</a:t>
            </a:r>
          </a:p>
          <a:p>
            <a:pPr lvl="2"/>
            <a:r>
              <a:rPr lang="en-US" altLang="en-US" b="1" dirty="0">
                <a:latin typeface="Arial"/>
              </a:rPr>
              <a:t>Larynx</a:t>
            </a:r>
          </a:p>
          <a:p>
            <a:pPr lvl="2"/>
            <a:r>
              <a:rPr lang="en-US" altLang="en-US" b="1" dirty="0">
                <a:latin typeface="Arial"/>
              </a:rPr>
              <a:t>Trachea</a:t>
            </a:r>
          </a:p>
          <a:p>
            <a:pPr lvl="2"/>
            <a:r>
              <a:rPr lang="en-US" altLang="en-US" b="1" dirty="0">
                <a:latin typeface="Arial"/>
              </a:rPr>
              <a:t>Bronchi and branches</a:t>
            </a:r>
          </a:p>
          <a:p>
            <a:pPr lvl="2"/>
            <a:r>
              <a:rPr lang="en-US" altLang="en-US" b="1" dirty="0">
                <a:latin typeface="Arial"/>
              </a:rPr>
              <a:t>Lungs and alveoli</a:t>
            </a:r>
          </a:p>
        </p:txBody>
      </p:sp>
    </p:spTree>
    <p:extLst>
      <p:ext uri="{BB962C8B-B14F-4D97-AF65-F5344CB8AC3E}">
        <p14:creationId xmlns:p14="http://schemas.microsoft.com/office/powerpoint/2010/main" val="15351943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0" y="2514600"/>
            <a:ext cx="8229219" cy="677108"/>
          </a:xfrm>
        </p:spPr>
        <p:txBody>
          <a:bodyPr wrap="square">
            <a:spAutoFit/>
          </a:bodyPr>
          <a:lstStyle/>
          <a:p>
            <a:r>
              <a:rPr lang="en-US" altLang="en-US" sz="4400" dirty="0"/>
              <a:t>22.3  Lungs and Pleurae</a:t>
            </a:r>
            <a:endParaRPr lang="en-US" sz="4400" dirty="0">
              <a:latin typeface="Times New Roman"/>
            </a:endParaRPr>
          </a:p>
        </p:txBody>
      </p:sp>
    </p:spTree>
    <p:extLst>
      <p:ext uri="{BB962C8B-B14F-4D97-AF65-F5344CB8AC3E}">
        <p14:creationId xmlns:p14="http://schemas.microsoft.com/office/powerpoint/2010/main" val="14636474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pPr marL="0" indent="0"/>
            <a:r>
              <a:rPr lang="en-US" dirty="0">
                <a:latin typeface="Times New Roman"/>
              </a:rPr>
              <a:t>Gross Anatomy of the Lungs </a:t>
            </a:r>
            <a:r>
              <a:rPr lang="en-US" altLang="en-US" sz="2800" dirty="0">
                <a:latin typeface="Times New Roman"/>
              </a:rPr>
              <a:t>(1 of 4)</a:t>
            </a:r>
            <a:r>
              <a:rPr lang="en-US" sz="2800" dirty="0">
                <a:latin typeface="Times New Roman"/>
              </a:rPr>
              <a:t> </a:t>
            </a:r>
          </a:p>
        </p:txBody>
      </p:sp>
      <p:sp>
        <p:nvSpPr>
          <p:cNvPr id="55298" name="Content Placeholder 2"/>
          <p:cNvSpPr>
            <a:spLocks noGrp="1"/>
          </p:cNvSpPr>
          <p:nvPr>
            <p:ph idx="1"/>
          </p:nvPr>
        </p:nvSpPr>
        <p:spPr>
          <a:xfrm>
            <a:off x="457200" y="1600200"/>
            <a:ext cx="8229600" cy="2000548"/>
          </a:xfrm>
        </p:spPr>
        <p:txBody>
          <a:bodyPr>
            <a:spAutoFit/>
          </a:bodyPr>
          <a:lstStyle/>
          <a:p>
            <a:r>
              <a:rPr lang="en-US" altLang="en-US" dirty="0"/>
              <a:t>Lungs occupy all of the thoracic cavity except for mediastinum</a:t>
            </a:r>
          </a:p>
          <a:p>
            <a:r>
              <a:rPr lang="en-US" altLang="en-US" b="1" dirty="0"/>
              <a:t>Root</a:t>
            </a:r>
            <a:r>
              <a:rPr lang="en-US" altLang="en-US" dirty="0"/>
              <a:t>: site of vascular and bronchial attachment to mediastinum</a:t>
            </a:r>
          </a:p>
          <a:p>
            <a:r>
              <a:rPr lang="en-US" altLang="en-US" b="1" dirty="0"/>
              <a:t>Costal</a:t>
            </a:r>
            <a:r>
              <a:rPr lang="en-US" altLang="en-US" dirty="0"/>
              <a:t> </a:t>
            </a:r>
            <a:r>
              <a:rPr lang="en-US" altLang="en-US" b="1" dirty="0"/>
              <a:t>surface</a:t>
            </a:r>
            <a:r>
              <a:rPr lang="en-US" altLang="en-US" dirty="0"/>
              <a:t>: anterior, lateral, and posterior surfaces </a:t>
            </a:r>
          </a:p>
          <a:p>
            <a:r>
              <a:rPr lang="en-US" altLang="en-US" b="1" dirty="0"/>
              <a:t>Apex</a:t>
            </a:r>
            <a:r>
              <a:rPr lang="en-US" altLang="en-US" dirty="0"/>
              <a:t>: superior tip, deep to clavicle</a:t>
            </a:r>
          </a:p>
          <a:p>
            <a:r>
              <a:rPr lang="en-US" altLang="en-US" b="1" dirty="0"/>
              <a:t>Base</a:t>
            </a:r>
            <a:r>
              <a:rPr lang="en-US" altLang="en-US" dirty="0"/>
              <a:t>: inferior surface that rests on diaphragm</a:t>
            </a:r>
          </a:p>
        </p:txBody>
      </p:sp>
    </p:spTree>
    <p:extLst>
      <p:ext uri="{BB962C8B-B14F-4D97-AF65-F5344CB8AC3E}">
        <p14:creationId xmlns:p14="http://schemas.microsoft.com/office/powerpoint/2010/main" val="39253938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a:latin typeface="Times New Roman"/>
              </a:rPr>
              <a:t>Gross Anatomy of the Lungs </a:t>
            </a:r>
            <a:r>
              <a:rPr lang="en-US" altLang="en-US" sz="2800" dirty="0">
                <a:latin typeface="Times New Roman"/>
              </a:rPr>
              <a:t>(2 of 4)</a:t>
            </a:r>
            <a:r>
              <a:rPr lang="en-US" sz="2800" dirty="0">
                <a:latin typeface="Times New Roman"/>
              </a:rPr>
              <a:t> </a:t>
            </a:r>
          </a:p>
        </p:txBody>
      </p:sp>
      <p:sp>
        <p:nvSpPr>
          <p:cNvPr id="55298" name="Content Placeholder 2"/>
          <p:cNvSpPr>
            <a:spLocks noGrp="1"/>
          </p:cNvSpPr>
          <p:nvPr>
            <p:ph idx="1"/>
          </p:nvPr>
        </p:nvSpPr>
        <p:spPr>
          <a:xfrm>
            <a:off x="457200" y="1600200"/>
            <a:ext cx="8229600" cy="2354491"/>
          </a:xfrm>
        </p:spPr>
        <p:txBody>
          <a:bodyPr>
            <a:spAutoFit/>
          </a:bodyPr>
          <a:lstStyle/>
          <a:p>
            <a:pPr>
              <a:spcBef>
                <a:spcPts val="500"/>
              </a:spcBef>
            </a:pPr>
            <a:r>
              <a:rPr lang="en-US" altLang="en-US" b="1" dirty="0"/>
              <a:t>Hilum</a:t>
            </a:r>
            <a:r>
              <a:rPr lang="en-US" altLang="en-US" dirty="0"/>
              <a:t>: found on mediastinal surface, it is the site for entry/exit of blood vessels, bronchi, lymphatic vessels, and nerves </a:t>
            </a:r>
          </a:p>
          <a:p>
            <a:pPr>
              <a:spcBef>
                <a:spcPts val="500"/>
              </a:spcBef>
            </a:pPr>
            <a:r>
              <a:rPr lang="en-US" altLang="en-US" dirty="0"/>
              <a:t>Left lung: separated into </a:t>
            </a:r>
            <a:r>
              <a:rPr lang="en-US" altLang="en-US" i="1" dirty="0"/>
              <a:t>superior</a:t>
            </a:r>
            <a:r>
              <a:rPr lang="en-US" altLang="en-US" dirty="0"/>
              <a:t> and </a:t>
            </a:r>
            <a:r>
              <a:rPr lang="en-US" altLang="en-US" i="1" dirty="0"/>
              <a:t>inferior</a:t>
            </a:r>
            <a:r>
              <a:rPr lang="en-US" altLang="en-US" dirty="0"/>
              <a:t> </a:t>
            </a:r>
            <a:r>
              <a:rPr lang="en-US" altLang="en-US" b="1" dirty="0"/>
              <a:t>lobes</a:t>
            </a:r>
            <a:r>
              <a:rPr lang="en-US" altLang="en-US" dirty="0"/>
              <a:t> by </a:t>
            </a:r>
            <a:r>
              <a:rPr lang="en-US" altLang="en-US" i="1" dirty="0"/>
              <a:t>oblique</a:t>
            </a:r>
            <a:r>
              <a:rPr lang="en-US" altLang="en-US" dirty="0"/>
              <a:t> </a:t>
            </a:r>
            <a:r>
              <a:rPr lang="en-US" altLang="en-US" i="1" dirty="0"/>
              <a:t>fissure</a:t>
            </a:r>
          </a:p>
          <a:p>
            <a:pPr lvl="1">
              <a:spcBef>
                <a:spcPts val="500"/>
              </a:spcBef>
            </a:pPr>
            <a:r>
              <a:rPr lang="en-US" altLang="en-US" dirty="0"/>
              <a:t>Smaller than right because of position of heart</a:t>
            </a:r>
          </a:p>
          <a:p>
            <a:pPr lvl="2">
              <a:spcBef>
                <a:spcPts val="500"/>
              </a:spcBef>
            </a:pPr>
            <a:r>
              <a:rPr lang="en-US" altLang="en-US" b="1" dirty="0"/>
              <a:t>Cardiac</a:t>
            </a:r>
            <a:r>
              <a:rPr lang="en-US" altLang="en-US" dirty="0"/>
              <a:t> </a:t>
            </a:r>
            <a:r>
              <a:rPr lang="en-US" altLang="en-US" b="1" dirty="0"/>
              <a:t>notch</a:t>
            </a:r>
            <a:r>
              <a:rPr lang="en-US" altLang="en-US" dirty="0"/>
              <a:t>: concavity for heart to fit into</a:t>
            </a:r>
          </a:p>
          <a:p>
            <a:pPr>
              <a:spcBef>
                <a:spcPts val="500"/>
              </a:spcBef>
            </a:pPr>
            <a:r>
              <a:rPr lang="en-US" altLang="en-US" dirty="0"/>
              <a:t>Right lung: separated into </a:t>
            </a:r>
            <a:r>
              <a:rPr lang="en-US" altLang="en-US" i="1" dirty="0"/>
              <a:t>superior</a:t>
            </a:r>
            <a:r>
              <a:rPr lang="en-US" altLang="en-US" dirty="0"/>
              <a:t>, </a:t>
            </a:r>
            <a:r>
              <a:rPr lang="en-US" altLang="en-US" i="1" dirty="0"/>
              <a:t>middle</a:t>
            </a:r>
            <a:r>
              <a:rPr lang="en-US" altLang="en-US" dirty="0"/>
              <a:t>, and </a:t>
            </a:r>
            <a:r>
              <a:rPr lang="en-US" altLang="en-US" i="1" dirty="0"/>
              <a:t>inferior</a:t>
            </a:r>
            <a:r>
              <a:rPr lang="en-US" altLang="en-US" dirty="0"/>
              <a:t> lobes</a:t>
            </a:r>
          </a:p>
          <a:p>
            <a:pPr lvl="2">
              <a:spcBef>
                <a:spcPts val="500"/>
              </a:spcBef>
            </a:pPr>
            <a:r>
              <a:rPr lang="en-US" altLang="en-US" dirty="0"/>
              <a:t>Superior and middle lobes separated by </a:t>
            </a:r>
            <a:r>
              <a:rPr lang="en-US" altLang="en-US" i="1" dirty="0"/>
              <a:t>horizontal</a:t>
            </a:r>
            <a:r>
              <a:rPr lang="en-US" altLang="en-US" dirty="0"/>
              <a:t> </a:t>
            </a:r>
            <a:r>
              <a:rPr lang="en-US" altLang="en-US" i="1" dirty="0"/>
              <a:t>fissure</a:t>
            </a:r>
          </a:p>
          <a:p>
            <a:pPr lvl="2">
              <a:spcBef>
                <a:spcPts val="500"/>
              </a:spcBef>
            </a:pPr>
            <a:r>
              <a:rPr lang="en-US" altLang="en-US" dirty="0"/>
              <a:t>Middle and inferior lobes separated by oblique fissure </a:t>
            </a:r>
          </a:p>
        </p:txBody>
      </p:sp>
    </p:spTree>
    <p:extLst>
      <p:ext uri="{BB962C8B-B14F-4D97-AF65-F5344CB8AC3E}">
        <p14:creationId xmlns:p14="http://schemas.microsoft.com/office/powerpoint/2010/main" val="39253938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98000"/>
            <a:ext cx="8229600" cy="1066800"/>
          </a:xfrm>
        </p:spPr>
        <p:txBody>
          <a:bodyPr>
            <a:spAutoFit/>
          </a:bodyPr>
          <a:lstStyle/>
          <a:p>
            <a:r>
              <a:rPr lang="en-US" dirty="0">
                <a:latin typeface="Times New Roman"/>
              </a:rPr>
              <a:t>Anatomical Relationships of Organs in the Thoracic Cavity </a:t>
            </a:r>
            <a:r>
              <a:rPr lang="en-US" altLang="en-US" sz="2800" dirty="0">
                <a:latin typeface="Times New Roman"/>
              </a:rPr>
              <a:t>(1 of 3)</a:t>
            </a:r>
            <a:r>
              <a:rPr lang="en-US" sz="2800" dirty="0">
                <a:latin typeface="Times New Roman"/>
              </a:rPr>
              <a:t> </a:t>
            </a:r>
          </a:p>
        </p:txBody>
      </p:sp>
      <p:pic>
        <p:nvPicPr>
          <p:cNvPr id="7170" name="Picture 2" descr="- Part (a) is a photo of a man in anatomical position (anterior view) showing the lungs being flanked by mediastinal structures laterally. Labels include trachea, thymus, apex of lung, right superior lobe, horizontal fissure, right middle lobe, oblique fissure, right inferior lobe, heart (in mediastinum), diaphragm, base of lung, cardiac notch, left inferior lobe, oblique fissure, and left superior lobe. A small inset of a cross-section of the pleural cavity is also shown that includes intercostals muscle, rib, parietal pleura, pleural cavity, visceral pleura and section of lung."/>
          <p:cNvPicPr>
            <a:picLocks noChangeAspect="1" noChangeArrowheads="1"/>
          </p:cNvPicPr>
          <p:nvPr/>
        </p:nvPicPr>
        <p:blipFill rotWithShape="1">
          <a:blip r:embed="rId3">
            <a:extLst>
              <a:ext uri="{28A0092B-C50C-407E-A947-70E740481C1C}">
                <a14:useLocalDpi xmlns:a14="http://schemas.microsoft.com/office/drawing/2010/main" val="0"/>
              </a:ext>
            </a:extLst>
          </a:blip>
          <a:srcRect b="2312"/>
          <a:stretch/>
        </p:blipFill>
        <p:spPr bwMode="auto">
          <a:xfrm>
            <a:off x="1615760" y="1414418"/>
            <a:ext cx="5607679" cy="432827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4"/>
          </p:nvPr>
        </p:nvSpPr>
        <p:spPr/>
        <p:txBody>
          <a:bodyPr/>
          <a:lstStyle/>
          <a:p>
            <a:r>
              <a:rPr lang="en-US" b="1" dirty="0">
                <a:solidFill>
                  <a:srgbClr val="007FA3"/>
                </a:solidFill>
              </a:rPr>
              <a:t>Figure 22.12a </a:t>
            </a:r>
            <a:r>
              <a:rPr lang="en-US" dirty="0"/>
              <a:t>Anatomical relationships of organs in the thoracic cavity. </a:t>
            </a:r>
          </a:p>
        </p:txBody>
      </p:sp>
    </p:spTree>
    <p:extLst>
      <p:ext uri="{BB962C8B-B14F-4D97-AF65-F5344CB8AC3E}">
        <p14:creationId xmlns:p14="http://schemas.microsoft.com/office/powerpoint/2010/main" val="22138762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98000"/>
            <a:ext cx="8229600" cy="1066800"/>
          </a:xfrm>
        </p:spPr>
        <p:txBody>
          <a:bodyPr>
            <a:spAutoFit/>
          </a:bodyPr>
          <a:lstStyle/>
          <a:p>
            <a:r>
              <a:rPr lang="en-US" dirty="0">
                <a:latin typeface="Times New Roman"/>
              </a:rPr>
              <a:t>Anatomical Relationships of Organs in the Thoracic Cavity </a:t>
            </a:r>
            <a:r>
              <a:rPr lang="en-US" altLang="en-US" sz="2800" b="0" dirty="0">
                <a:latin typeface="Times New Roman"/>
              </a:rPr>
              <a:t>(</a:t>
            </a:r>
            <a:r>
              <a:rPr lang="en-US" altLang="en-US" sz="2800" dirty="0">
                <a:latin typeface="Times New Roman"/>
              </a:rPr>
              <a:t>2 of 3)</a:t>
            </a:r>
            <a:r>
              <a:rPr lang="en-US" sz="2800" dirty="0">
                <a:latin typeface="Times New Roman"/>
              </a:rPr>
              <a:t> </a:t>
            </a:r>
          </a:p>
        </p:txBody>
      </p:sp>
      <p:pic>
        <p:nvPicPr>
          <p:cNvPr id="4" name="Picture 3" descr="- Part (b) is a photograph of a medial view of the left lung showing surface features. Labels include apex of lung, left superior lobe, oblique fissure, left inferior lobe, hilum of lung, aortic impression, pulmonary artery, left main bronchus, pulmonary vein, cardiac impression, and lobules."/>
          <p:cNvPicPr>
            <a:picLocks noChangeAspect="1"/>
          </p:cNvPicPr>
          <p:nvPr/>
        </p:nvPicPr>
        <p:blipFill rotWithShape="1">
          <a:blip r:embed="rId3">
            <a:extLst>
              <a:ext uri="{28A0092B-C50C-407E-A947-70E740481C1C}">
                <a14:useLocalDpi xmlns:a14="http://schemas.microsoft.com/office/drawing/2010/main" val="0"/>
              </a:ext>
            </a:extLst>
          </a:blip>
          <a:srcRect b="2667"/>
          <a:stretch/>
        </p:blipFill>
        <p:spPr>
          <a:xfrm>
            <a:off x="2577994" y="1447800"/>
            <a:ext cx="3988013" cy="4114800"/>
          </a:xfrm>
          <a:prstGeom prst="rect">
            <a:avLst/>
          </a:prstGeom>
        </p:spPr>
      </p:pic>
      <p:sp>
        <p:nvSpPr>
          <p:cNvPr id="6" name="Content Placeholder 5"/>
          <p:cNvSpPr>
            <a:spLocks noGrp="1"/>
          </p:cNvSpPr>
          <p:nvPr>
            <p:ph sz="quarter" idx="14"/>
          </p:nvPr>
        </p:nvSpPr>
        <p:spPr>
          <a:xfrm>
            <a:off x="457200" y="5925979"/>
            <a:ext cx="8229600" cy="246221"/>
          </a:xfrm>
        </p:spPr>
        <p:txBody>
          <a:bodyPr/>
          <a:lstStyle/>
          <a:p>
            <a:r>
              <a:rPr lang="en-US" b="1" dirty="0">
                <a:solidFill>
                  <a:srgbClr val="007FA3"/>
                </a:solidFill>
              </a:rPr>
              <a:t>Figure 22.12b </a:t>
            </a:r>
            <a:r>
              <a:rPr lang="en-US" dirty="0"/>
              <a:t>Anatomical relationships of organs in the thoracic cavity. </a:t>
            </a:r>
          </a:p>
        </p:txBody>
      </p:sp>
    </p:spTree>
    <p:extLst>
      <p:ext uri="{BB962C8B-B14F-4D97-AF65-F5344CB8AC3E}">
        <p14:creationId xmlns:p14="http://schemas.microsoft.com/office/powerpoint/2010/main" val="7765000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98000"/>
            <a:ext cx="8229600" cy="1066800"/>
          </a:xfrm>
        </p:spPr>
        <p:txBody>
          <a:bodyPr>
            <a:spAutoFit/>
          </a:bodyPr>
          <a:lstStyle/>
          <a:p>
            <a:r>
              <a:rPr lang="en-US" dirty="0">
                <a:latin typeface="Times New Roman"/>
              </a:rPr>
              <a:t>Anatomical Relationships of Organs in the Thoracic Cavity </a:t>
            </a:r>
            <a:r>
              <a:rPr lang="en-US" altLang="en-US" sz="2800" dirty="0">
                <a:latin typeface="Times New Roman"/>
              </a:rPr>
              <a:t>(3 of 3)</a:t>
            </a:r>
            <a:r>
              <a:rPr lang="en-US" sz="2800" dirty="0">
                <a:latin typeface="Times New Roman"/>
              </a:rPr>
              <a:t> </a:t>
            </a:r>
          </a:p>
        </p:txBody>
      </p:sp>
      <p:pic>
        <p:nvPicPr>
          <p:cNvPr id="5" name="Picture 4" descr="- Part (c) is an illustration of a cross section through thorax showing anatomical relationships of organs in the thoracic cavity. Shown are vertebra, right lung, parietal pleura, visceral pleura, pleural cavity, pericardial membranes, sternum, anterior mediastinum, heart (in mediastinum), pulmonary trunk, thoracic wall, left lung, root of lung at hilum (left main bronchus, left pulmonary artery and left pulmonary vein), and esophagus (in mediastinum)."/>
          <p:cNvPicPr>
            <a:picLocks noChangeAspect="1"/>
          </p:cNvPicPr>
          <p:nvPr/>
        </p:nvPicPr>
        <p:blipFill rotWithShape="1">
          <a:blip r:embed="rId3">
            <a:extLst>
              <a:ext uri="{28A0092B-C50C-407E-A947-70E740481C1C}">
                <a14:useLocalDpi xmlns:a14="http://schemas.microsoft.com/office/drawing/2010/main" val="0"/>
              </a:ext>
            </a:extLst>
          </a:blip>
          <a:srcRect b="2185"/>
          <a:stretch/>
        </p:blipFill>
        <p:spPr>
          <a:xfrm>
            <a:off x="1267223" y="1574800"/>
            <a:ext cx="6609554" cy="3911600"/>
          </a:xfrm>
          <a:prstGeom prst="rect">
            <a:avLst/>
          </a:prstGeom>
        </p:spPr>
      </p:pic>
      <p:sp>
        <p:nvSpPr>
          <p:cNvPr id="6" name="Content Placeholder 5"/>
          <p:cNvSpPr>
            <a:spLocks noGrp="1"/>
          </p:cNvSpPr>
          <p:nvPr>
            <p:ph sz="quarter" idx="14"/>
          </p:nvPr>
        </p:nvSpPr>
        <p:spPr>
          <a:xfrm>
            <a:off x="457200" y="5925979"/>
            <a:ext cx="8229600" cy="246221"/>
          </a:xfrm>
        </p:spPr>
        <p:txBody>
          <a:bodyPr/>
          <a:lstStyle/>
          <a:p>
            <a:r>
              <a:rPr lang="en-US" b="1" dirty="0">
                <a:solidFill>
                  <a:srgbClr val="007FA3"/>
                </a:solidFill>
              </a:rPr>
              <a:t>Figure 22.12c </a:t>
            </a:r>
            <a:r>
              <a:rPr lang="en-US" dirty="0"/>
              <a:t>Anatomical relationships of organs in the thoracic cavity. </a:t>
            </a:r>
          </a:p>
        </p:txBody>
      </p:sp>
    </p:spTree>
    <p:extLst>
      <p:ext uri="{BB962C8B-B14F-4D97-AF65-F5344CB8AC3E}">
        <p14:creationId xmlns:p14="http://schemas.microsoft.com/office/powerpoint/2010/main" val="6175107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a:latin typeface="Times New Roman"/>
              </a:rPr>
              <a:t>Gross Anatomy of the Lungs </a:t>
            </a:r>
            <a:r>
              <a:rPr lang="en-US" altLang="en-US" sz="2800" dirty="0">
                <a:latin typeface="Times New Roman"/>
              </a:rPr>
              <a:t>(3 of 4)</a:t>
            </a:r>
            <a:r>
              <a:rPr lang="en-US" sz="2800" dirty="0">
                <a:latin typeface="Times New Roman"/>
              </a:rPr>
              <a:t> </a:t>
            </a:r>
          </a:p>
        </p:txBody>
      </p:sp>
      <p:sp>
        <p:nvSpPr>
          <p:cNvPr id="55298" name="Content Placeholder 2"/>
          <p:cNvSpPr>
            <a:spLocks noGrp="1"/>
          </p:cNvSpPr>
          <p:nvPr>
            <p:ph idx="1"/>
          </p:nvPr>
        </p:nvSpPr>
        <p:spPr>
          <a:xfrm>
            <a:off x="457200" y="1600200"/>
            <a:ext cx="8229600" cy="1538883"/>
          </a:xfrm>
        </p:spPr>
        <p:txBody>
          <a:bodyPr>
            <a:spAutoFit/>
          </a:bodyPr>
          <a:lstStyle/>
          <a:p>
            <a:r>
              <a:rPr lang="en-US" altLang="en-US" dirty="0"/>
              <a:t>Each lobe further divided into </a:t>
            </a:r>
            <a:r>
              <a:rPr lang="en-US" altLang="en-US" b="1" dirty="0"/>
              <a:t>bronchopulmonary</a:t>
            </a:r>
            <a:r>
              <a:rPr lang="en-US" altLang="en-US" dirty="0"/>
              <a:t> </a:t>
            </a:r>
            <a:r>
              <a:rPr lang="en-US" altLang="en-US" b="1" dirty="0"/>
              <a:t>segments</a:t>
            </a:r>
          </a:p>
          <a:p>
            <a:pPr lvl="1"/>
            <a:r>
              <a:rPr lang="en-US" altLang="en-US" dirty="0"/>
              <a:t>10 on right and 8–10 on left</a:t>
            </a:r>
          </a:p>
          <a:p>
            <a:pPr lvl="1"/>
            <a:r>
              <a:rPr lang="en-US" altLang="en-US" dirty="0"/>
              <a:t>Separated by connective tissue septa</a:t>
            </a:r>
          </a:p>
          <a:p>
            <a:pPr lvl="1"/>
            <a:r>
              <a:rPr lang="en-US" altLang="en-US" dirty="0"/>
              <a:t>Each segment is served by its own artery, vein, and bronchus</a:t>
            </a:r>
          </a:p>
          <a:p>
            <a:pPr lvl="2"/>
            <a:r>
              <a:rPr lang="en-US" altLang="en-US" dirty="0"/>
              <a:t>If one segment is diseased, it can be individually removed</a:t>
            </a:r>
          </a:p>
        </p:txBody>
      </p:sp>
    </p:spTree>
    <p:extLst>
      <p:ext uri="{BB962C8B-B14F-4D97-AF65-F5344CB8AC3E}">
        <p14:creationId xmlns:p14="http://schemas.microsoft.com/office/powerpoint/2010/main" val="39253938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dirty="0">
                <a:latin typeface="Times New Roman"/>
              </a:rPr>
              <a:t>Gross Anatomy of the Lungs </a:t>
            </a:r>
            <a:r>
              <a:rPr lang="en-US" altLang="en-US" sz="2800" dirty="0">
                <a:latin typeface="Times New Roman"/>
              </a:rPr>
              <a:t>(4 of 4)</a:t>
            </a:r>
            <a:r>
              <a:rPr lang="en-US" sz="2800" dirty="0">
                <a:latin typeface="Times New Roman"/>
              </a:rPr>
              <a:t> </a:t>
            </a:r>
          </a:p>
        </p:txBody>
      </p:sp>
      <p:sp>
        <p:nvSpPr>
          <p:cNvPr id="55298" name="Content Placeholder 2"/>
          <p:cNvSpPr>
            <a:spLocks noGrp="1"/>
          </p:cNvSpPr>
          <p:nvPr>
            <p:ph idx="1"/>
          </p:nvPr>
        </p:nvSpPr>
        <p:spPr>
          <a:xfrm>
            <a:off x="457200" y="1600200"/>
            <a:ext cx="8229600" cy="1500411"/>
          </a:xfrm>
        </p:spPr>
        <p:txBody>
          <a:bodyPr>
            <a:spAutoFit/>
          </a:bodyPr>
          <a:lstStyle/>
          <a:p>
            <a:r>
              <a:rPr lang="en-US" altLang="en-US" b="1" dirty="0"/>
              <a:t>Lobules</a:t>
            </a:r>
            <a:r>
              <a:rPr lang="en-US" altLang="en-US" dirty="0"/>
              <a:t>: smallest subdivisions visible to naked eye; hexagonal segments served by bronchioles and their branches</a:t>
            </a:r>
          </a:p>
          <a:p>
            <a:r>
              <a:rPr lang="en-US" altLang="en-US" dirty="0"/>
              <a:t>Lungs are mostly composed of alveoli</a:t>
            </a:r>
            <a:r>
              <a:rPr lang="en-US" dirty="0"/>
              <a:t>; the rest consists of</a:t>
            </a:r>
            <a:r>
              <a:rPr lang="en-US" altLang="en-US" dirty="0"/>
              <a:t> </a:t>
            </a:r>
            <a:r>
              <a:rPr lang="en-US" altLang="en-US" b="1" dirty="0"/>
              <a:t>stroma</a:t>
            </a:r>
            <a:r>
              <a:rPr lang="en-US" altLang="en-US" dirty="0"/>
              <a:t>, elastic connective tissue</a:t>
            </a:r>
          </a:p>
          <a:p>
            <a:pPr lvl="1"/>
            <a:r>
              <a:rPr lang="en-US" altLang="en-US" dirty="0">
                <a:sym typeface="Wingdings" panose="05000000000000000000" pitchFamily="2" charset="2"/>
              </a:rPr>
              <a:t>Makes lungs very elastic and spongy</a:t>
            </a:r>
            <a:endParaRPr lang="en-US" altLang="en-US" dirty="0"/>
          </a:p>
        </p:txBody>
      </p:sp>
    </p:spTree>
    <p:extLst>
      <p:ext uri="{BB962C8B-B14F-4D97-AF65-F5344CB8AC3E}">
        <p14:creationId xmlns:p14="http://schemas.microsoft.com/office/powerpoint/2010/main" val="39253938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A Cast of the Bronchial Tree </a:t>
            </a:r>
          </a:p>
        </p:txBody>
      </p:sp>
      <p:pic>
        <p:nvPicPr>
          <p:cNvPr id="4" name="Picture 3" descr="This photograph illustrates the structure of the bronchial tree in the right and left lungs. The trachea is divided into the left main bronchus and the right main bronchus. Respiratory passageways branch from each bronchus, becoming progressively smaller until they branch and taper into tiny passages. The cast resembles bunches of grape stems from which the grapes have been removed. The left lung contains the left superior lobe (consisting of four segments) and the left inferior lobe (consisting of five segments). The right lung consists of the right superior lobe (three segments), the right middle lobe (two segments), and the right inferior lobe (five segments). Each segment is roughly pyramid-shaped. "/>
          <p:cNvPicPr>
            <a:picLocks noChangeAspect="1"/>
          </p:cNvPicPr>
          <p:nvPr/>
        </p:nvPicPr>
        <p:blipFill rotWithShape="1">
          <a:blip r:embed="rId3">
            <a:extLst>
              <a:ext uri="{28A0092B-C50C-407E-A947-70E740481C1C}">
                <a14:useLocalDpi xmlns:a14="http://schemas.microsoft.com/office/drawing/2010/main" val="0"/>
              </a:ext>
            </a:extLst>
          </a:blip>
          <a:srcRect b="2856"/>
          <a:stretch/>
        </p:blipFill>
        <p:spPr>
          <a:xfrm>
            <a:off x="1686128" y="1574800"/>
            <a:ext cx="5771744" cy="4216400"/>
          </a:xfrm>
          <a:prstGeom prst="rect">
            <a:avLst/>
          </a:prstGeom>
        </p:spPr>
      </p:pic>
      <p:sp>
        <p:nvSpPr>
          <p:cNvPr id="6" name="Content Placeholder 5"/>
          <p:cNvSpPr>
            <a:spLocks noGrp="1"/>
          </p:cNvSpPr>
          <p:nvPr>
            <p:ph sz="quarter" idx="14"/>
          </p:nvPr>
        </p:nvSpPr>
        <p:spPr/>
        <p:txBody>
          <a:bodyPr/>
          <a:lstStyle/>
          <a:p>
            <a:r>
              <a:rPr lang="en-US" b="1" dirty="0">
                <a:solidFill>
                  <a:srgbClr val="007FA3"/>
                </a:solidFill>
              </a:rPr>
              <a:t>Figure 22.13 </a:t>
            </a:r>
            <a:r>
              <a:rPr lang="en-US" dirty="0"/>
              <a:t>A cast of the bronchial tree. </a:t>
            </a:r>
          </a:p>
        </p:txBody>
      </p:sp>
    </p:spTree>
    <p:extLst>
      <p:ext uri="{BB962C8B-B14F-4D97-AF65-F5344CB8AC3E}">
        <p14:creationId xmlns:p14="http://schemas.microsoft.com/office/powerpoint/2010/main" val="39487817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198000"/>
            <a:ext cx="8229600" cy="954107"/>
          </a:xfrm>
        </p:spPr>
        <p:txBody>
          <a:bodyPr>
            <a:spAutoFit/>
          </a:bodyPr>
          <a:lstStyle/>
          <a:p>
            <a:r>
              <a:rPr lang="en-US" altLang="en-US" dirty="0">
                <a:latin typeface="Times New Roman"/>
              </a:rPr>
              <a:t>Blood Supply and Innervation of Lungs </a:t>
            </a:r>
            <a:br>
              <a:rPr lang="en-US" altLang="en-US" dirty="0">
                <a:latin typeface="Times New Roman"/>
              </a:rPr>
            </a:br>
            <a:r>
              <a:rPr lang="en-US" altLang="en-US" sz="2800" dirty="0">
                <a:latin typeface="Times New Roman"/>
              </a:rPr>
              <a:t>(1 of 3) </a:t>
            </a:r>
            <a:endParaRPr lang="en-US" sz="2800" dirty="0">
              <a:latin typeface="Times New Roman"/>
            </a:endParaRPr>
          </a:p>
        </p:txBody>
      </p:sp>
      <p:sp>
        <p:nvSpPr>
          <p:cNvPr id="55298" name="Content Placeholder 2"/>
          <p:cNvSpPr>
            <a:spLocks noGrp="1"/>
          </p:cNvSpPr>
          <p:nvPr>
            <p:ph idx="1"/>
          </p:nvPr>
        </p:nvSpPr>
        <p:spPr>
          <a:xfrm>
            <a:off x="457200" y="1600200"/>
            <a:ext cx="8229600" cy="3493264"/>
          </a:xfrm>
        </p:spPr>
        <p:txBody>
          <a:bodyPr>
            <a:spAutoFit/>
          </a:bodyPr>
          <a:lstStyle/>
          <a:p>
            <a:r>
              <a:rPr lang="en-US" altLang="en-US" dirty="0"/>
              <a:t>Lungs are perfused by two circulations</a:t>
            </a:r>
          </a:p>
          <a:p>
            <a:pPr lvl="1" indent="-342900"/>
            <a:r>
              <a:rPr lang="en-US" altLang="en-US" dirty="0"/>
              <a:t> </a:t>
            </a:r>
            <a:r>
              <a:rPr lang="en-US" altLang="en-US" b="1" dirty="0"/>
              <a:t>Pulmonary</a:t>
            </a:r>
            <a:r>
              <a:rPr lang="en-US" altLang="en-US" dirty="0"/>
              <a:t> </a:t>
            </a:r>
            <a:r>
              <a:rPr lang="en-US" altLang="en-US" b="1" dirty="0"/>
              <a:t>circulation</a:t>
            </a:r>
          </a:p>
          <a:p>
            <a:pPr lvl="2"/>
            <a:r>
              <a:rPr lang="en-US" altLang="en-US" b="1" dirty="0"/>
              <a:t>Pulmonary</a:t>
            </a:r>
            <a:r>
              <a:rPr lang="en-US" altLang="en-US" dirty="0"/>
              <a:t> </a:t>
            </a:r>
            <a:r>
              <a:rPr lang="en-US" altLang="en-US" b="1" dirty="0"/>
              <a:t>arteries</a:t>
            </a:r>
            <a:r>
              <a:rPr lang="en-US" altLang="en-US" dirty="0"/>
              <a:t> deliver systemic venous blood from heart to lungs for oxygenation</a:t>
            </a:r>
          </a:p>
          <a:p>
            <a:pPr lvl="3"/>
            <a:r>
              <a:rPr lang="en-US" altLang="en-US" dirty="0"/>
              <a:t>Branch profusely to feed into </a:t>
            </a:r>
            <a:r>
              <a:rPr lang="en-US" altLang="en-US" b="1" dirty="0"/>
              <a:t>pulmonary</a:t>
            </a:r>
            <a:r>
              <a:rPr lang="en-US" altLang="en-US" dirty="0"/>
              <a:t> </a:t>
            </a:r>
            <a:r>
              <a:rPr lang="en-US" altLang="en-US" b="1" dirty="0"/>
              <a:t>capillary</a:t>
            </a:r>
            <a:r>
              <a:rPr lang="en-US" altLang="en-US" dirty="0"/>
              <a:t> </a:t>
            </a:r>
            <a:r>
              <a:rPr lang="en-US" altLang="en-US" b="1" dirty="0"/>
              <a:t>networks</a:t>
            </a:r>
          </a:p>
          <a:p>
            <a:pPr lvl="2"/>
            <a:r>
              <a:rPr lang="en-US" altLang="en-US" b="1" dirty="0"/>
              <a:t>Pulmonary</a:t>
            </a:r>
            <a:r>
              <a:rPr lang="en-US" altLang="en-US" dirty="0"/>
              <a:t> </a:t>
            </a:r>
            <a:r>
              <a:rPr lang="en-US" altLang="en-US" b="1" dirty="0"/>
              <a:t>veins</a:t>
            </a:r>
            <a:r>
              <a:rPr lang="en-US" altLang="en-US" dirty="0"/>
              <a:t> carry oxygenated blood from respiratory zones back to heart</a:t>
            </a:r>
          </a:p>
          <a:p>
            <a:pPr lvl="2"/>
            <a:r>
              <a:rPr lang="en-US" altLang="en-US" dirty="0"/>
              <a:t>Low-pressure, high-volume system</a:t>
            </a:r>
          </a:p>
          <a:p>
            <a:pPr lvl="2"/>
            <a:r>
              <a:rPr lang="en-US" altLang="en-US" dirty="0"/>
              <a:t>Lung capillary endothelium contains many enzymes that act on different substances in blood</a:t>
            </a:r>
          </a:p>
          <a:p>
            <a:pPr lvl="3"/>
            <a:r>
              <a:rPr lang="en-US" altLang="en-US" dirty="0"/>
              <a:t>Example: </a:t>
            </a:r>
            <a:r>
              <a:rPr lang="en-US" altLang="en-US" i="1" dirty="0"/>
              <a:t>angiotensin-converting</a:t>
            </a:r>
            <a:r>
              <a:rPr lang="en-US" altLang="en-US" dirty="0"/>
              <a:t> </a:t>
            </a:r>
            <a:r>
              <a:rPr lang="en-US" altLang="en-US" i="1" dirty="0"/>
              <a:t>enzyme</a:t>
            </a:r>
            <a:r>
              <a:rPr lang="en-US" altLang="en-US" dirty="0"/>
              <a:t> activates blood pressure hormone</a:t>
            </a:r>
          </a:p>
        </p:txBody>
      </p:sp>
    </p:spTree>
    <p:extLst>
      <p:ext uri="{BB962C8B-B14F-4D97-AF65-F5344CB8AC3E}">
        <p14:creationId xmlns:p14="http://schemas.microsoft.com/office/powerpoint/2010/main" val="3925393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0210"/>
            <a:ext cx="8229600" cy="492443"/>
          </a:xfrm>
        </p:spPr>
        <p:txBody>
          <a:bodyPr vert="horz" lIns="0" tIns="0" rIns="0" bIns="0" rtlCol="0" anchor="b">
            <a:spAutoFit/>
          </a:bodyPr>
          <a:lstStyle/>
          <a:p>
            <a:r>
              <a:rPr lang="en-US" altLang="en-US" sz="3200" dirty="0">
                <a:latin typeface="Times New Roman"/>
              </a:rPr>
              <a:t>Animation: Rotating Face</a:t>
            </a:r>
            <a:endParaRPr lang="en-US" altLang="en-US" sz="3200" dirty="0"/>
          </a:p>
        </p:txBody>
      </p:sp>
      <p:sp>
        <p:nvSpPr>
          <p:cNvPr id="3" name="Text Placeholder 2">
            <a:extLst>
              <a:ext uri="{FF2B5EF4-FFF2-40B4-BE49-F238E27FC236}">
                <a16:creationId xmlns:a16="http://schemas.microsoft.com/office/drawing/2014/main" id="{8FC434C4-5E36-46EA-A856-ECC3B8D087D4}"/>
              </a:ext>
            </a:extLst>
          </p:cNvPr>
          <p:cNvSpPr>
            <a:spLocks noGrp="1"/>
          </p:cNvSpPr>
          <p:nvPr>
            <p:ph type="body" sz="quarter" idx="13"/>
          </p:nvPr>
        </p:nvSpPr>
        <p:spPr>
          <a:xfrm>
            <a:off x="457200" y="3048000"/>
            <a:ext cx="8382000" cy="990600"/>
          </a:xfrm>
        </p:spPr>
        <p:txBody>
          <a:bodyPr/>
          <a:lstStyle/>
          <a:p>
            <a:pPr marL="432" algn="ctr"/>
            <a:r>
              <a:rPr lang="en-IN" b="1" dirty="0"/>
              <a:t>Click here to view ADA compliant Animation:</a:t>
            </a:r>
          </a:p>
          <a:p>
            <a:pPr marL="432" algn="ctr"/>
            <a:r>
              <a:rPr lang="en-US" altLang="en-US" b="1" dirty="0"/>
              <a:t>Rotating Face</a:t>
            </a:r>
            <a:endParaRPr lang="en-IN" b="1" dirty="0"/>
          </a:p>
          <a:p>
            <a:pPr marL="432" algn="ctr"/>
            <a:endParaRPr lang="en-IN" i="1" dirty="0"/>
          </a:p>
          <a:p>
            <a:pPr marL="432" algn="ctr"/>
            <a:r>
              <a:rPr lang="en-IN" sz="1200" b="0" i="0" u="sng" strike="noStrike" dirty="0">
                <a:solidFill>
                  <a:srgbClr val="0563C1"/>
                </a:solidFill>
                <a:effectLst/>
                <a:hlinkClick r:id="rId3" tooltip="https://mediaplayer.pearsoncmg.com/assets/rotating-model-face "/>
              </a:rPr>
              <a:t>https://mediaplayer.pearsoncmg.com/assets/rotating-model-face</a:t>
            </a:r>
            <a:r>
              <a:rPr lang="en-IN" sz="1200" dirty="0">
                <a:hlinkClick r:id="rId3" tooltip="https://mediaplayer.pearsoncmg.com/assets/rotating-model-face "/>
              </a:rPr>
              <a:t> </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855923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198000"/>
            <a:ext cx="8229600" cy="954107"/>
          </a:xfrm>
        </p:spPr>
        <p:txBody>
          <a:bodyPr>
            <a:spAutoFit/>
          </a:bodyPr>
          <a:lstStyle/>
          <a:p>
            <a:r>
              <a:rPr lang="en-US" altLang="en-US" dirty="0">
                <a:latin typeface="Times New Roman"/>
              </a:rPr>
              <a:t>Blood Supply and Innervation of Lungs </a:t>
            </a:r>
            <a:br>
              <a:rPr lang="en-US" altLang="en-US" dirty="0">
                <a:latin typeface="Times New Roman"/>
              </a:rPr>
            </a:br>
            <a:r>
              <a:rPr lang="en-US" altLang="en-US" sz="2800" dirty="0">
                <a:latin typeface="Times New Roman"/>
              </a:rPr>
              <a:t>(2 of 3) </a:t>
            </a:r>
            <a:endParaRPr lang="en-US" sz="2800" dirty="0">
              <a:latin typeface="Times New Roman"/>
            </a:endParaRPr>
          </a:p>
        </p:txBody>
      </p:sp>
      <p:sp>
        <p:nvSpPr>
          <p:cNvPr id="55298" name="Content Placeholder 2"/>
          <p:cNvSpPr>
            <a:spLocks noGrp="1"/>
          </p:cNvSpPr>
          <p:nvPr>
            <p:ph idx="1"/>
          </p:nvPr>
        </p:nvSpPr>
        <p:spPr>
          <a:xfrm>
            <a:off x="457200" y="1600200"/>
            <a:ext cx="8229600" cy="2185214"/>
          </a:xfrm>
        </p:spPr>
        <p:txBody>
          <a:bodyPr>
            <a:spAutoFit/>
          </a:bodyPr>
          <a:lstStyle/>
          <a:p>
            <a:pPr lvl="1" indent="-342900"/>
            <a:r>
              <a:rPr lang="en-US" altLang="en-US" dirty="0"/>
              <a:t> </a:t>
            </a:r>
            <a:r>
              <a:rPr lang="en-US" altLang="en-US" b="1" dirty="0"/>
              <a:t>Bronchial</a:t>
            </a:r>
            <a:r>
              <a:rPr lang="en-US" altLang="en-US" dirty="0"/>
              <a:t> </a:t>
            </a:r>
            <a:r>
              <a:rPr lang="en-US" altLang="en-US" b="1" dirty="0"/>
              <a:t>circulation</a:t>
            </a:r>
          </a:p>
          <a:p>
            <a:pPr lvl="2"/>
            <a:r>
              <a:rPr lang="en-US" altLang="en-US" b="1" dirty="0"/>
              <a:t>Bronchial</a:t>
            </a:r>
            <a:r>
              <a:rPr lang="en-US" altLang="en-US" dirty="0"/>
              <a:t> </a:t>
            </a:r>
            <a:r>
              <a:rPr lang="en-US" altLang="en-US" b="1" dirty="0"/>
              <a:t>arteries</a:t>
            </a:r>
            <a:r>
              <a:rPr lang="en-US" altLang="en-US" dirty="0"/>
              <a:t> provide oxygenated blood to lung tissue</a:t>
            </a:r>
          </a:p>
          <a:p>
            <a:pPr lvl="3"/>
            <a:r>
              <a:rPr lang="en-US" altLang="en-US" dirty="0"/>
              <a:t>Arise from aorta and enter lungs at hilum</a:t>
            </a:r>
          </a:p>
          <a:p>
            <a:pPr lvl="3"/>
            <a:r>
              <a:rPr lang="en-US" altLang="en-US" dirty="0"/>
              <a:t>Part of systemic circulation, so are high pressure, low volume</a:t>
            </a:r>
          </a:p>
          <a:p>
            <a:pPr lvl="3"/>
            <a:r>
              <a:rPr lang="en-US" altLang="en-US" dirty="0"/>
              <a:t>Supply all lung tissue except alveoli</a:t>
            </a:r>
          </a:p>
          <a:p>
            <a:pPr lvl="3"/>
            <a:r>
              <a:rPr lang="en-US" altLang="en-US" dirty="0"/>
              <a:t>Bronchial veins anastomose with pulmonary veins</a:t>
            </a:r>
          </a:p>
          <a:p>
            <a:pPr lvl="4"/>
            <a:r>
              <a:rPr lang="en-US" altLang="en-US" dirty="0"/>
              <a:t>Pulmonary veins carry most venous blood back to heart</a:t>
            </a:r>
          </a:p>
        </p:txBody>
      </p:sp>
    </p:spTree>
    <p:extLst>
      <p:ext uri="{BB962C8B-B14F-4D97-AF65-F5344CB8AC3E}">
        <p14:creationId xmlns:p14="http://schemas.microsoft.com/office/powerpoint/2010/main" val="33703709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198000"/>
            <a:ext cx="8229600" cy="954107"/>
          </a:xfrm>
        </p:spPr>
        <p:txBody>
          <a:bodyPr>
            <a:spAutoFit/>
          </a:bodyPr>
          <a:lstStyle/>
          <a:p>
            <a:r>
              <a:rPr lang="en-US" altLang="en-US" dirty="0">
                <a:latin typeface="Times New Roman"/>
              </a:rPr>
              <a:t>Blood Supply and Innervation of Lungs </a:t>
            </a:r>
            <a:br>
              <a:rPr lang="en-US" altLang="en-US" dirty="0">
                <a:latin typeface="Times New Roman"/>
              </a:rPr>
            </a:br>
            <a:r>
              <a:rPr lang="en-US" altLang="en-US" sz="2800" dirty="0">
                <a:latin typeface="Times New Roman"/>
              </a:rPr>
              <a:t>(3 of 3) </a:t>
            </a:r>
            <a:endParaRPr lang="en-US" sz="2800" dirty="0">
              <a:latin typeface="Times New Roman"/>
            </a:endParaRPr>
          </a:p>
        </p:txBody>
      </p:sp>
      <p:sp>
        <p:nvSpPr>
          <p:cNvPr id="55298" name="Content Placeholder 2"/>
          <p:cNvSpPr>
            <a:spLocks noGrp="1"/>
          </p:cNvSpPr>
          <p:nvPr>
            <p:ph idx="1"/>
          </p:nvPr>
        </p:nvSpPr>
        <p:spPr>
          <a:xfrm>
            <a:off x="457200" y="1600200"/>
            <a:ext cx="8229600" cy="2031325"/>
          </a:xfrm>
        </p:spPr>
        <p:txBody>
          <a:bodyPr>
            <a:spAutoFit/>
          </a:bodyPr>
          <a:lstStyle/>
          <a:p>
            <a:r>
              <a:rPr lang="en-US" altLang="en-US" dirty="0"/>
              <a:t>Innervation of the lungs</a:t>
            </a:r>
          </a:p>
          <a:p>
            <a:pPr lvl="1"/>
            <a:r>
              <a:rPr lang="en-US" altLang="en-US" dirty="0"/>
              <a:t>Lungs are innervated by parasympathetic and sympathetic motor fibers, as well as visceral sensory fibers</a:t>
            </a:r>
          </a:p>
          <a:p>
            <a:pPr lvl="1"/>
            <a:r>
              <a:rPr lang="en-US" altLang="en-US" dirty="0"/>
              <a:t>Nerves enter through </a:t>
            </a:r>
            <a:r>
              <a:rPr lang="en-US" altLang="en-US" b="1" dirty="0"/>
              <a:t>pulmonary</a:t>
            </a:r>
            <a:r>
              <a:rPr lang="en-US" altLang="en-US" dirty="0"/>
              <a:t> </a:t>
            </a:r>
            <a:r>
              <a:rPr lang="en-US" altLang="en-US" b="1" dirty="0"/>
              <a:t>plexus</a:t>
            </a:r>
            <a:r>
              <a:rPr lang="en-US" altLang="en-US" dirty="0"/>
              <a:t> on lung root</a:t>
            </a:r>
          </a:p>
          <a:p>
            <a:pPr lvl="2"/>
            <a:r>
              <a:rPr lang="en-US" altLang="en-US" dirty="0"/>
              <a:t>Run along bronchial tubes and blood vessels</a:t>
            </a:r>
          </a:p>
          <a:p>
            <a:pPr lvl="1"/>
            <a:r>
              <a:rPr lang="en-US" altLang="en-US" dirty="0"/>
              <a:t>Parasympathetic fibers cause bronchoconstriction, whereas sympathetic fibers cause bronchodilation</a:t>
            </a:r>
          </a:p>
        </p:txBody>
      </p:sp>
    </p:spTree>
    <p:extLst>
      <p:ext uri="{BB962C8B-B14F-4D97-AF65-F5344CB8AC3E}">
        <p14:creationId xmlns:p14="http://schemas.microsoft.com/office/powerpoint/2010/main" val="41723324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altLang="en-US" dirty="0">
                <a:latin typeface="Times New Roman"/>
              </a:rPr>
              <a:t>The Pleurae </a:t>
            </a:r>
            <a:r>
              <a:rPr lang="en-US" altLang="en-US" sz="2800" dirty="0">
                <a:latin typeface="Times New Roman"/>
              </a:rPr>
              <a:t>(1 of 2)</a:t>
            </a:r>
            <a:endParaRPr lang="en-US" sz="2800" dirty="0">
              <a:latin typeface="Times New Roman"/>
            </a:endParaRPr>
          </a:p>
        </p:txBody>
      </p:sp>
      <p:sp>
        <p:nvSpPr>
          <p:cNvPr id="55298" name="Content Placeholder 2"/>
          <p:cNvSpPr>
            <a:spLocks noGrp="1"/>
          </p:cNvSpPr>
          <p:nvPr>
            <p:ph idx="1"/>
          </p:nvPr>
        </p:nvSpPr>
        <p:spPr>
          <a:xfrm>
            <a:off x="457200" y="1600200"/>
            <a:ext cx="8229600" cy="1615827"/>
          </a:xfrm>
        </p:spPr>
        <p:txBody>
          <a:bodyPr>
            <a:spAutoFit/>
          </a:bodyPr>
          <a:lstStyle/>
          <a:p>
            <a:r>
              <a:rPr lang="en-US" altLang="en-US" b="1" dirty="0"/>
              <a:t>Pleurae</a:t>
            </a:r>
            <a:r>
              <a:rPr lang="en-US" altLang="en-US" dirty="0"/>
              <a:t>: thin, double-layered serosal membrane that divides thoracic cavity into two pleural compartments and mediastinum </a:t>
            </a:r>
          </a:p>
          <a:p>
            <a:r>
              <a:rPr lang="en-US" altLang="en-US" b="1" dirty="0"/>
              <a:t>Parietal</a:t>
            </a:r>
            <a:r>
              <a:rPr lang="en-US" altLang="en-US" dirty="0"/>
              <a:t> </a:t>
            </a:r>
            <a:r>
              <a:rPr lang="en-US" altLang="en-US" b="1" dirty="0"/>
              <a:t>pleura</a:t>
            </a:r>
            <a:r>
              <a:rPr lang="en-US" altLang="en-US" dirty="0"/>
              <a:t>: membrane on thoracic wall, superior face of diaphragm, around heart, and between lungs</a:t>
            </a:r>
          </a:p>
          <a:p>
            <a:r>
              <a:rPr lang="en-US" altLang="en-US" b="1" dirty="0"/>
              <a:t>Visceral</a:t>
            </a:r>
            <a:r>
              <a:rPr lang="en-US" altLang="en-US" dirty="0"/>
              <a:t> </a:t>
            </a:r>
            <a:r>
              <a:rPr lang="en-US" altLang="en-US" b="1" dirty="0"/>
              <a:t>pleura</a:t>
            </a:r>
            <a:r>
              <a:rPr lang="en-US" altLang="en-US" dirty="0"/>
              <a:t>: membrane on external lung surface</a:t>
            </a:r>
          </a:p>
        </p:txBody>
      </p:sp>
    </p:spTree>
    <p:extLst>
      <p:ext uri="{BB962C8B-B14F-4D97-AF65-F5344CB8AC3E}">
        <p14:creationId xmlns:p14="http://schemas.microsoft.com/office/powerpoint/2010/main" val="565641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753110"/>
            <a:ext cx="8229600" cy="523220"/>
          </a:xfrm>
        </p:spPr>
        <p:txBody>
          <a:bodyPr>
            <a:spAutoFit/>
          </a:bodyPr>
          <a:lstStyle/>
          <a:p>
            <a:r>
              <a:rPr lang="en-US" altLang="en-US" dirty="0">
                <a:latin typeface="Times New Roman"/>
              </a:rPr>
              <a:t>The Pleurae </a:t>
            </a:r>
            <a:r>
              <a:rPr lang="en-US" altLang="en-US" sz="2800" dirty="0">
                <a:latin typeface="Times New Roman"/>
              </a:rPr>
              <a:t>(2 of 2)</a:t>
            </a:r>
            <a:endParaRPr lang="en-US" sz="2800" dirty="0">
              <a:latin typeface="Times New Roman"/>
            </a:endParaRPr>
          </a:p>
        </p:txBody>
      </p:sp>
      <p:sp>
        <p:nvSpPr>
          <p:cNvPr id="55298" name="Content Placeholder 2"/>
          <p:cNvSpPr>
            <a:spLocks noGrp="1"/>
          </p:cNvSpPr>
          <p:nvPr>
            <p:ph idx="1"/>
          </p:nvPr>
        </p:nvSpPr>
        <p:spPr>
          <a:xfrm>
            <a:off x="457200" y="1600200"/>
            <a:ext cx="8229600" cy="815608"/>
          </a:xfrm>
        </p:spPr>
        <p:txBody>
          <a:bodyPr>
            <a:spAutoFit/>
          </a:bodyPr>
          <a:lstStyle/>
          <a:p>
            <a:r>
              <a:rPr lang="en-US" altLang="en-US" b="1" dirty="0"/>
              <a:t>Pleural</a:t>
            </a:r>
            <a:r>
              <a:rPr lang="en-US" altLang="en-US" dirty="0"/>
              <a:t> </a:t>
            </a:r>
            <a:r>
              <a:rPr lang="en-US" altLang="en-US" b="1" dirty="0"/>
              <a:t>fluid</a:t>
            </a:r>
            <a:r>
              <a:rPr lang="en-US" altLang="en-US" dirty="0"/>
              <a:t> fills slitlike </a:t>
            </a:r>
            <a:r>
              <a:rPr lang="en-US" altLang="en-US" b="1" dirty="0"/>
              <a:t>pleural</a:t>
            </a:r>
            <a:r>
              <a:rPr lang="en-US" altLang="en-US" dirty="0"/>
              <a:t> </a:t>
            </a:r>
            <a:r>
              <a:rPr lang="en-US" altLang="en-US" b="1" dirty="0"/>
              <a:t>cavity</a:t>
            </a:r>
            <a:r>
              <a:rPr lang="en-US" altLang="en-US" dirty="0"/>
              <a:t> between two pleurae</a:t>
            </a:r>
          </a:p>
          <a:p>
            <a:pPr lvl="1"/>
            <a:r>
              <a:rPr lang="en-US" altLang="en-US" dirty="0"/>
              <a:t>Provides lubrication and surface tension </a:t>
            </a:r>
            <a:r>
              <a:rPr lang="en-US" altLang="en-US" dirty="0">
                <a:sym typeface="Wingdings" panose="05000000000000000000" pitchFamily="2" charset="2"/>
              </a:rPr>
              <a:t>that assists in expansion and recoil of lungs</a:t>
            </a:r>
            <a:endParaRPr lang="en-US" altLang="en-US" dirty="0"/>
          </a:p>
        </p:txBody>
      </p:sp>
    </p:spTree>
    <p:extLst>
      <p:ext uri="{BB962C8B-B14F-4D97-AF65-F5344CB8AC3E}">
        <p14:creationId xmlns:p14="http://schemas.microsoft.com/office/powerpoint/2010/main" val="6057441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98000"/>
            <a:ext cx="8229600" cy="1066800"/>
          </a:xfrm>
        </p:spPr>
        <p:txBody>
          <a:bodyPr>
            <a:spAutoFit/>
          </a:bodyPr>
          <a:lstStyle/>
          <a:p>
            <a:r>
              <a:rPr lang="en-US" dirty="0">
                <a:latin typeface="Times New Roman"/>
              </a:rPr>
              <a:t>Anatomical Relationships of Organs in the thoracic cavity</a:t>
            </a:r>
          </a:p>
        </p:txBody>
      </p:sp>
      <p:pic>
        <p:nvPicPr>
          <p:cNvPr id="5" name="Picture 4" descr="- Part (c) is an illustration of a cross section through thorax showing anatomical relationships of organs in the thoracic cavity. Shown are vertebra, right lung, parietal pleura, visceral pleura, pleural cavity, pericardial membranes, sternum, anterior mediastinum, heart (in mediastinum), pulmonary trunk, thoracic wall, left lung, root of lung at hilum (left main bronchus, left pulmonary artery and left pulmonary vein), and esophagus (in mediastinum)."/>
          <p:cNvPicPr>
            <a:picLocks noChangeAspect="1"/>
          </p:cNvPicPr>
          <p:nvPr/>
        </p:nvPicPr>
        <p:blipFill rotWithShape="1">
          <a:blip r:embed="rId3">
            <a:extLst>
              <a:ext uri="{28A0092B-C50C-407E-A947-70E740481C1C}">
                <a14:useLocalDpi xmlns:a14="http://schemas.microsoft.com/office/drawing/2010/main" val="0"/>
              </a:ext>
            </a:extLst>
          </a:blip>
          <a:srcRect b="3555"/>
          <a:stretch/>
        </p:blipFill>
        <p:spPr>
          <a:xfrm>
            <a:off x="1242034" y="1600200"/>
            <a:ext cx="6659932" cy="3886200"/>
          </a:xfrm>
          <a:prstGeom prst="rect">
            <a:avLst/>
          </a:prstGeom>
        </p:spPr>
      </p:pic>
      <p:sp>
        <p:nvSpPr>
          <p:cNvPr id="6" name="Content Placeholder 5"/>
          <p:cNvSpPr>
            <a:spLocks noGrp="1"/>
          </p:cNvSpPr>
          <p:nvPr>
            <p:ph sz="quarter" idx="14"/>
          </p:nvPr>
        </p:nvSpPr>
        <p:spPr/>
        <p:txBody>
          <a:bodyPr/>
          <a:lstStyle/>
          <a:p>
            <a:r>
              <a:rPr lang="en-US" b="1" dirty="0">
                <a:solidFill>
                  <a:srgbClr val="007FA3"/>
                </a:solidFill>
              </a:rPr>
              <a:t>Figure 22.12 </a:t>
            </a:r>
            <a:r>
              <a:rPr lang="en-US" dirty="0"/>
              <a:t>Anatomical relationships of organs in the thoracic cavity. </a:t>
            </a:r>
          </a:p>
        </p:txBody>
      </p:sp>
    </p:spTree>
    <p:extLst>
      <p:ext uri="{BB962C8B-B14F-4D97-AF65-F5344CB8AC3E}">
        <p14:creationId xmlns:p14="http://schemas.microsoft.com/office/powerpoint/2010/main" val="28374200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198000"/>
            <a:ext cx="8229600" cy="954107"/>
          </a:xfrm>
        </p:spPr>
        <p:txBody>
          <a:bodyPr>
            <a:spAutoFit/>
          </a:bodyPr>
          <a:lstStyle/>
          <a:p>
            <a:r>
              <a:rPr lang="en-US" altLang="en-US" dirty="0">
                <a:latin typeface="Times New Roman"/>
              </a:rPr>
              <a:t>Clinical</a:t>
            </a:r>
            <a:r>
              <a:rPr lang="en-US" altLang="en-US" dirty="0">
                <a:solidFill>
                  <a:srgbClr val="36BA8E"/>
                </a:solidFill>
                <a:latin typeface="Times New Roman"/>
              </a:rPr>
              <a:t> </a:t>
            </a:r>
            <a:r>
              <a:rPr lang="en-US" altLang="en-US" dirty="0">
                <a:latin typeface="Times New Roman"/>
              </a:rPr>
              <a:t>– Homeostatic Imbalance 22.6 </a:t>
            </a:r>
            <a:br>
              <a:rPr lang="en-US" altLang="en-US" dirty="0">
                <a:latin typeface="Times New Roman"/>
              </a:rPr>
            </a:br>
            <a:r>
              <a:rPr lang="en-US" altLang="en-US" sz="2800" dirty="0">
                <a:latin typeface="Times New Roman"/>
              </a:rPr>
              <a:t>(1 of 2)</a:t>
            </a:r>
            <a:endParaRPr lang="en-US" sz="2800" dirty="0">
              <a:latin typeface="Times New Roman"/>
            </a:endParaRPr>
          </a:p>
        </p:txBody>
      </p:sp>
      <p:sp>
        <p:nvSpPr>
          <p:cNvPr id="55298" name="Content Placeholder 2"/>
          <p:cNvSpPr>
            <a:spLocks noGrp="1"/>
          </p:cNvSpPr>
          <p:nvPr>
            <p:ph idx="1"/>
          </p:nvPr>
        </p:nvSpPr>
        <p:spPr>
          <a:xfrm>
            <a:off x="457200" y="1600200"/>
            <a:ext cx="8229600" cy="1369606"/>
          </a:xfrm>
        </p:spPr>
        <p:txBody>
          <a:bodyPr>
            <a:spAutoFit/>
          </a:bodyPr>
          <a:lstStyle/>
          <a:p>
            <a:r>
              <a:rPr lang="en-US" altLang="en-US" b="1" dirty="0"/>
              <a:t>Pleurisy</a:t>
            </a:r>
            <a:r>
              <a:rPr lang="en-US" altLang="en-US" dirty="0"/>
              <a:t>: inflammation of pleurae that often results from pneumonia</a:t>
            </a:r>
          </a:p>
          <a:p>
            <a:r>
              <a:rPr lang="en-US" altLang="en-US" dirty="0"/>
              <a:t>Inflamed pleurae become rough, resulting in friction and stabbing pain with each breath</a:t>
            </a:r>
          </a:p>
          <a:p>
            <a:r>
              <a:rPr lang="en-US" altLang="en-US" dirty="0"/>
              <a:t>Pleurae may produce excessive amounts of fluid, which may exert pressure on lungs, hindering breathing</a:t>
            </a:r>
          </a:p>
        </p:txBody>
      </p:sp>
    </p:spTree>
    <p:extLst>
      <p:ext uri="{BB962C8B-B14F-4D97-AF65-F5344CB8AC3E}">
        <p14:creationId xmlns:p14="http://schemas.microsoft.com/office/powerpoint/2010/main" val="16137815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581" y="198000"/>
            <a:ext cx="8229600" cy="954107"/>
          </a:xfrm>
        </p:spPr>
        <p:txBody>
          <a:bodyPr>
            <a:spAutoFit/>
          </a:bodyPr>
          <a:lstStyle/>
          <a:p>
            <a:r>
              <a:rPr lang="en-US" altLang="en-US" dirty="0">
                <a:latin typeface="Times New Roman"/>
              </a:rPr>
              <a:t>Clinical</a:t>
            </a:r>
            <a:r>
              <a:rPr lang="en-US" altLang="en-US" dirty="0">
                <a:solidFill>
                  <a:srgbClr val="36BA8E"/>
                </a:solidFill>
                <a:latin typeface="Times New Roman"/>
              </a:rPr>
              <a:t> </a:t>
            </a:r>
            <a:r>
              <a:rPr lang="en-US" altLang="en-US" dirty="0">
                <a:latin typeface="Times New Roman"/>
              </a:rPr>
              <a:t>– Homeostatic Imbalance 22.6 </a:t>
            </a:r>
            <a:br>
              <a:rPr lang="en-US" altLang="en-US" dirty="0">
                <a:latin typeface="Times New Roman"/>
              </a:rPr>
            </a:br>
            <a:r>
              <a:rPr lang="en-US" altLang="en-US" sz="2800" dirty="0">
                <a:latin typeface="Times New Roman"/>
              </a:rPr>
              <a:t>(2 of 2)</a:t>
            </a:r>
            <a:endParaRPr lang="en-US" sz="2800" dirty="0">
              <a:latin typeface="Times New Roman"/>
            </a:endParaRPr>
          </a:p>
        </p:txBody>
      </p:sp>
      <p:sp>
        <p:nvSpPr>
          <p:cNvPr id="55298" name="Content Placeholder 2"/>
          <p:cNvSpPr>
            <a:spLocks noGrp="1"/>
          </p:cNvSpPr>
          <p:nvPr>
            <p:ph idx="1"/>
          </p:nvPr>
        </p:nvSpPr>
        <p:spPr>
          <a:xfrm>
            <a:off x="457200" y="1600200"/>
            <a:ext cx="8229600" cy="1577355"/>
          </a:xfrm>
        </p:spPr>
        <p:txBody>
          <a:bodyPr>
            <a:spAutoFit/>
          </a:bodyPr>
          <a:lstStyle/>
          <a:p>
            <a:r>
              <a:rPr lang="en-US" altLang="en-US" dirty="0"/>
              <a:t>Other fluids that may accumulate in pleural cavity</a:t>
            </a:r>
          </a:p>
          <a:p>
            <a:pPr lvl="1"/>
            <a:r>
              <a:rPr lang="en-US" altLang="en-US" dirty="0"/>
              <a:t>Blood: leaked from damaged blood vessels</a:t>
            </a:r>
          </a:p>
          <a:p>
            <a:pPr lvl="1"/>
            <a:r>
              <a:rPr lang="en-US" altLang="en-US" dirty="0"/>
              <a:t>Blood filtrate: watery fluid that oozes from lung capillaries when left-sided heart failure occurs</a:t>
            </a:r>
          </a:p>
          <a:p>
            <a:r>
              <a:rPr lang="en-US" altLang="en-US" i="1" dirty="0"/>
              <a:t>Pleural</a:t>
            </a:r>
            <a:r>
              <a:rPr lang="en-US" altLang="en-US" dirty="0"/>
              <a:t> </a:t>
            </a:r>
            <a:r>
              <a:rPr lang="en-US" altLang="en-US" i="1" dirty="0"/>
              <a:t>effusion</a:t>
            </a:r>
            <a:r>
              <a:rPr lang="en-US" altLang="en-US" dirty="0"/>
              <a:t>: fluid accumulation in pleural cavity</a:t>
            </a:r>
          </a:p>
        </p:txBody>
      </p:sp>
    </p:spTree>
    <p:extLst>
      <p:ext uri="{BB962C8B-B14F-4D97-AF65-F5344CB8AC3E}">
        <p14:creationId xmlns:p14="http://schemas.microsoft.com/office/powerpoint/2010/main" val="26596115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a:latin typeface="Times New Roman"/>
                <a:ea typeface="Tahoma" panose="020B0604030504040204" pitchFamily="34" charset="0"/>
              </a:rPr>
              <a:t>Copyright</a:t>
            </a:r>
          </a:p>
        </p:txBody>
      </p:sp>
      <p:pic>
        <p:nvPicPr>
          <p:cNvPr id="3" name="Picture 2"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566" y="2270659"/>
            <a:ext cx="7254869" cy="2316681"/>
          </a:xfrm>
          <a:prstGeom prst="rect">
            <a:avLst/>
          </a:prstGeom>
        </p:spPr>
      </p:pic>
    </p:spTree>
    <p:extLst>
      <p:ext uri="{BB962C8B-B14F-4D97-AF65-F5344CB8AC3E}">
        <p14:creationId xmlns:p14="http://schemas.microsoft.com/office/powerpoint/2010/main" val="1996535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198000"/>
            <a:ext cx="8229600" cy="1066800"/>
          </a:xfrm>
        </p:spPr>
        <p:txBody>
          <a:bodyPr>
            <a:spAutoFit/>
          </a:bodyPr>
          <a:lstStyle/>
          <a:p>
            <a:r>
              <a:rPr lang="en-US" dirty="0">
                <a:latin typeface="Times New Roman"/>
              </a:rPr>
              <a:t>The Major Respiratory Organs in Relation to Surrounding Structures</a:t>
            </a:r>
            <a:endParaRPr lang="en-IN" dirty="0">
              <a:latin typeface="Times New Roman"/>
            </a:endParaRPr>
          </a:p>
        </p:txBody>
      </p:sp>
      <p:pic>
        <p:nvPicPr>
          <p:cNvPr id="5" name="Picture 4" descr="This figure is an illustration of an anterior view of a human depicting locations of the major respiratory organs in relation to surrounding structures. Structures labeled include nasal cavity, nostril, larynx, oral cavity, pharynx, trachea, carina of trachea, right main (primary) bronchus, right lung, left main (primary) bronchus, left lung and diaphragm."/>
          <p:cNvPicPr>
            <a:picLocks noChangeAspect="1"/>
          </p:cNvPicPr>
          <p:nvPr/>
        </p:nvPicPr>
        <p:blipFill rotWithShape="1">
          <a:blip r:embed="rId3" cstate="print">
            <a:extLst>
              <a:ext uri="{28A0092B-C50C-407E-A947-70E740481C1C}">
                <a14:useLocalDpi xmlns:a14="http://schemas.microsoft.com/office/drawing/2010/main" val="0"/>
              </a:ext>
            </a:extLst>
          </a:blip>
          <a:srcRect b="3346"/>
          <a:stretch/>
        </p:blipFill>
        <p:spPr>
          <a:xfrm>
            <a:off x="2312740" y="1600200"/>
            <a:ext cx="4518521" cy="3962400"/>
          </a:xfrm>
          <a:prstGeom prst="rect">
            <a:avLst/>
          </a:prstGeom>
        </p:spPr>
      </p:pic>
      <p:sp>
        <p:nvSpPr>
          <p:cNvPr id="8" name="Content Placeholder 7"/>
          <p:cNvSpPr>
            <a:spLocks noGrp="1"/>
          </p:cNvSpPr>
          <p:nvPr>
            <p:ph sz="quarter" idx="14"/>
          </p:nvPr>
        </p:nvSpPr>
        <p:spPr/>
        <p:txBody>
          <a:bodyPr/>
          <a:lstStyle/>
          <a:p>
            <a:r>
              <a:rPr lang="en-US" b="1" dirty="0">
                <a:solidFill>
                  <a:srgbClr val="007FA3"/>
                </a:solidFill>
              </a:rPr>
              <a:t>Figure 22.2 </a:t>
            </a:r>
            <a:r>
              <a:rPr lang="en-US" dirty="0"/>
              <a:t>The major respiratory organs in relation to surrounding structures.</a:t>
            </a:r>
          </a:p>
        </p:txBody>
      </p:sp>
    </p:spTree>
    <p:extLst>
      <p:ext uri="{BB962C8B-B14F-4D97-AF65-F5344CB8AC3E}">
        <p14:creationId xmlns:p14="http://schemas.microsoft.com/office/powerpoint/2010/main" val="3186123931"/>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1587</TotalTime>
  <Words>3583</Words>
  <Application>Microsoft Office PowerPoint</Application>
  <PresentationFormat>On-screen Show (4:3)</PresentationFormat>
  <Paragraphs>517</Paragraphs>
  <Slides>87</Slides>
  <Notes>66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87</vt:i4>
      </vt:variant>
    </vt:vector>
  </HeadingPairs>
  <TitlesOfParts>
    <vt:vector size="95" baseType="lpstr">
      <vt:lpstr>Arial</vt:lpstr>
      <vt:lpstr>Cambria Math</vt:lpstr>
      <vt:lpstr>Tahoma</vt:lpstr>
      <vt:lpstr>Times</vt:lpstr>
      <vt:lpstr>Times New Roman</vt:lpstr>
      <vt:lpstr>Verdana</vt:lpstr>
      <vt:lpstr>Wingdings</vt:lpstr>
      <vt:lpstr>508 Lecture</vt:lpstr>
      <vt:lpstr>Human Anatomy and Physiology</vt:lpstr>
      <vt:lpstr>Why This Matters</vt:lpstr>
      <vt:lpstr>Video: Why This Matters (Career Connection)</vt:lpstr>
      <vt:lpstr>Respiratory System (1 of 3)</vt:lpstr>
      <vt:lpstr>Respiratory System (2 of 3)</vt:lpstr>
      <vt:lpstr>Respiratory System (3 of 3)</vt:lpstr>
      <vt:lpstr>Part 1 Functional Anatomy</vt:lpstr>
      <vt:lpstr>Animation: Rotating Face</vt:lpstr>
      <vt:lpstr>The Major Respiratory Organs in Relation to Surrounding Structures</vt:lpstr>
      <vt:lpstr>Table 22.1 The Upper Respiratory System</vt:lpstr>
      <vt:lpstr>Table 22.2 The Lower Respiratory System</vt:lpstr>
      <vt:lpstr>22.1  Upper Respiratory System</vt:lpstr>
      <vt:lpstr>The Nose and Paranasal Sinuses (1 of 8)</vt:lpstr>
      <vt:lpstr>The Nose and Paranasal Sinuses (2 of 8)</vt:lpstr>
      <vt:lpstr>The External Nose (1 of 2)</vt:lpstr>
      <vt:lpstr>The External Nose (2 of 2)</vt:lpstr>
      <vt:lpstr>The Nose and Paranasal Sinuses (3 of 8)</vt:lpstr>
      <vt:lpstr>The Nose and Paranasal Sinuses (4 of 8)</vt:lpstr>
      <vt:lpstr>The Nose and Paranasal Sinuses (5 of 8)</vt:lpstr>
      <vt:lpstr>The Nose and Paranasal Sinuses (6 of 8)</vt:lpstr>
      <vt:lpstr>The Nose and Paranasal Sinuses (7 of 8)</vt:lpstr>
      <vt:lpstr>The Nose and Paranasal Sinuses (8 of 8)</vt:lpstr>
      <vt:lpstr>The Nasal Cavity (1 of 2)</vt:lpstr>
      <vt:lpstr>The Nasal Cavity (2 of 2)</vt:lpstr>
      <vt:lpstr>Clinical – Homeostatic Imbalance 22.1</vt:lpstr>
      <vt:lpstr>The Pharynx (1 of 4)</vt:lpstr>
      <vt:lpstr>The Pharynx, Larynx, and Upper Trachea  (1 of 2) </vt:lpstr>
      <vt:lpstr>The Pharynx (2 of 4)</vt:lpstr>
      <vt:lpstr>The Pharynx (3 of 4)</vt:lpstr>
      <vt:lpstr>The Pharynx (4 of 4)</vt:lpstr>
      <vt:lpstr>The Pharynx, Larynx, and Upper Trachea  (2 of 2) </vt:lpstr>
      <vt:lpstr>Clinical – Homeostatic Imbalance 22.2</vt:lpstr>
      <vt:lpstr>22.2  Lower Respiratory System</vt:lpstr>
      <vt:lpstr>The Larynx (2 of 13) </vt:lpstr>
      <vt:lpstr>The Larynx (3 of 13) </vt:lpstr>
      <vt:lpstr>The Larynx (4 of 13) </vt:lpstr>
      <vt:lpstr>The Larynx (5 of 13) </vt:lpstr>
      <vt:lpstr>The Larynx (6 of 13) </vt:lpstr>
      <vt:lpstr>The Larynx (7 of 13) </vt:lpstr>
      <vt:lpstr>The Larynx (8 of 13) </vt:lpstr>
      <vt:lpstr>The Larynx (9 of 13) </vt:lpstr>
      <vt:lpstr>The Larynx (10 of 13) </vt:lpstr>
      <vt:lpstr>The Larynx (11 of 13) </vt:lpstr>
      <vt:lpstr>Movements of the Vocal Folds</vt:lpstr>
      <vt:lpstr>The Larynx (12 of 13) </vt:lpstr>
      <vt:lpstr>The Larynx (13 of 13) </vt:lpstr>
      <vt:lpstr>Clinical – Homeostatic Imbalance 22.3</vt:lpstr>
      <vt:lpstr>The Trachea (1 of 3) </vt:lpstr>
      <vt:lpstr>The Trachea (2 of 3) </vt:lpstr>
      <vt:lpstr>The Trachea (3 of 3) </vt:lpstr>
      <vt:lpstr>Tissue Composition of the Tracheal Wall  (1 of 3) </vt:lpstr>
      <vt:lpstr>Tissue Composition of the Tracheal Wall  (2 of 3) </vt:lpstr>
      <vt:lpstr>Tissue Composition of the Tracheal Wall  (3 of 3) </vt:lpstr>
      <vt:lpstr>Clinical – Homeostatic Imbalance 22.4</vt:lpstr>
      <vt:lpstr>Clinical – Homeostatic Imbalance 22.5</vt:lpstr>
      <vt:lpstr>The Bronchi and Subdivisions (1 of 7) </vt:lpstr>
      <vt:lpstr>The Bronchi and Subdivisions (2 of 7) </vt:lpstr>
      <vt:lpstr>The Bronchi and Subdivisions (3 of 7) </vt:lpstr>
      <vt:lpstr>Conducting Zone Passages</vt:lpstr>
      <vt:lpstr>The Bronchi and Subdivisions (4 of 7) </vt:lpstr>
      <vt:lpstr>The Bronchi and Subdivisions (5 of 7) </vt:lpstr>
      <vt:lpstr>Respiratory Zone Structures (1 of 2)  </vt:lpstr>
      <vt:lpstr>Respiratory Zone Structures (2 of 2) </vt:lpstr>
      <vt:lpstr>The Bronchi and Subdivisions (6 of 7) </vt:lpstr>
      <vt:lpstr>The Bronchi and Subdivisions (7 of 7) </vt:lpstr>
      <vt:lpstr>Alveoli and the Respiratory Membrane (1 of 3)</vt:lpstr>
      <vt:lpstr>Alveoli and the Respiratory Membrane  (2 of 3)</vt:lpstr>
      <vt:lpstr>Alveoli and the Respiratory Membrane  (3 of 3)</vt:lpstr>
      <vt:lpstr>IP Anatomy Review Animation: Respiratory</vt:lpstr>
      <vt:lpstr>22.3  Lungs and Pleurae</vt:lpstr>
      <vt:lpstr>Gross Anatomy of the Lungs (1 of 4) </vt:lpstr>
      <vt:lpstr>Gross Anatomy of the Lungs (2 of 4) </vt:lpstr>
      <vt:lpstr>Anatomical Relationships of Organs in the Thoracic Cavity (1 of 3) </vt:lpstr>
      <vt:lpstr>Anatomical Relationships of Organs in the Thoracic Cavity (2 of 3) </vt:lpstr>
      <vt:lpstr>Anatomical Relationships of Organs in the Thoracic Cavity (3 of 3) </vt:lpstr>
      <vt:lpstr>Gross Anatomy of the Lungs (3 of 4) </vt:lpstr>
      <vt:lpstr>Gross Anatomy of the Lungs (4 of 4) </vt:lpstr>
      <vt:lpstr>A Cast of the Bronchial Tree </vt:lpstr>
      <vt:lpstr>Blood Supply and Innervation of Lungs  (1 of 3) </vt:lpstr>
      <vt:lpstr>Blood Supply and Innervation of Lungs  (2 of 3) </vt:lpstr>
      <vt:lpstr>Blood Supply and Innervation of Lungs  (3 of 3) </vt:lpstr>
      <vt:lpstr>The Pleurae (1 of 2)</vt:lpstr>
      <vt:lpstr>The Pleurae (2 of 2)</vt:lpstr>
      <vt:lpstr>Anatomical Relationships of Organs in the thoracic cavity</vt:lpstr>
      <vt:lpstr>Clinical – Homeostatic Imbalance 22.6  (1 of 2)</vt:lpstr>
      <vt:lpstr>Clinical – Homeostatic Imbalance 22.6  (2 of 2)</vt:lpstr>
      <vt:lpstr>Copyright</vt:lpstr>
    </vt:vector>
  </TitlesOfParts>
  <Company>Integra Software Services Private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Anatomy and Physiology, Eleventh Edition</dc:title>
  <dc:subject>Anatomy and Physiology</dc:subject>
  <dc:creator>Elaine N.Marieb and Katja Hoehn</dc:creator>
  <cp:keywords>Anatomy,Physiology</cp:keywords>
  <cp:lastModifiedBy>Vinoth</cp:lastModifiedBy>
  <cp:revision>381</cp:revision>
  <dcterms:created xsi:type="dcterms:W3CDTF">2014-07-14T20:04:21Z</dcterms:created>
  <dcterms:modified xsi:type="dcterms:W3CDTF">2021-06-02T16:07:05Z</dcterms:modified>
</cp:coreProperties>
</file>