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83"/>
  </p:notesMasterIdLst>
  <p:handoutMasterIdLst>
    <p:handoutMasterId r:id="rId84"/>
  </p:handoutMasterIdLst>
  <p:sldIdLst>
    <p:sldId id="995" r:id="rId2"/>
    <p:sldId id="918" r:id="rId3"/>
    <p:sldId id="915" r:id="rId4"/>
    <p:sldId id="916" r:id="rId5"/>
    <p:sldId id="792" r:id="rId6"/>
    <p:sldId id="971" r:id="rId7"/>
    <p:sldId id="994" r:id="rId8"/>
    <p:sldId id="793" r:id="rId9"/>
    <p:sldId id="972" r:id="rId10"/>
    <p:sldId id="879" r:id="rId11"/>
    <p:sldId id="880" r:id="rId12"/>
    <p:sldId id="973" r:id="rId13"/>
    <p:sldId id="797" r:id="rId14"/>
    <p:sldId id="798" r:id="rId15"/>
    <p:sldId id="919" r:id="rId16"/>
    <p:sldId id="881" r:id="rId17"/>
    <p:sldId id="974" r:id="rId18"/>
    <p:sldId id="975" r:id="rId19"/>
    <p:sldId id="888" r:id="rId20"/>
    <p:sldId id="921" r:id="rId21"/>
    <p:sldId id="922" r:id="rId22"/>
    <p:sldId id="923" r:id="rId23"/>
    <p:sldId id="993" r:id="rId24"/>
    <p:sldId id="991" r:id="rId25"/>
    <p:sldId id="890" r:id="rId26"/>
    <p:sldId id="925" r:id="rId27"/>
    <p:sldId id="926" r:id="rId28"/>
    <p:sldId id="927" r:id="rId29"/>
    <p:sldId id="928" r:id="rId30"/>
    <p:sldId id="929" r:id="rId31"/>
    <p:sldId id="800" r:id="rId32"/>
    <p:sldId id="930" r:id="rId33"/>
    <p:sldId id="931" r:id="rId34"/>
    <p:sldId id="932" r:id="rId35"/>
    <p:sldId id="891" r:id="rId36"/>
    <p:sldId id="801" r:id="rId37"/>
    <p:sldId id="802" r:id="rId38"/>
    <p:sldId id="803" r:id="rId39"/>
    <p:sldId id="933" r:id="rId40"/>
    <p:sldId id="992" r:id="rId41"/>
    <p:sldId id="934" r:id="rId42"/>
    <p:sldId id="935" r:id="rId43"/>
    <p:sldId id="936" r:id="rId44"/>
    <p:sldId id="937" r:id="rId45"/>
    <p:sldId id="976" r:id="rId46"/>
    <p:sldId id="939" r:id="rId47"/>
    <p:sldId id="940" r:id="rId48"/>
    <p:sldId id="941" r:id="rId49"/>
    <p:sldId id="942" r:id="rId50"/>
    <p:sldId id="943" r:id="rId51"/>
    <p:sldId id="944" r:id="rId52"/>
    <p:sldId id="945" r:id="rId53"/>
    <p:sldId id="946" r:id="rId54"/>
    <p:sldId id="947" r:id="rId55"/>
    <p:sldId id="948" r:id="rId56"/>
    <p:sldId id="949" r:id="rId57"/>
    <p:sldId id="951" r:id="rId58"/>
    <p:sldId id="977" r:id="rId59"/>
    <p:sldId id="806" r:id="rId60"/>
    <p:sldId id="902" r:id="rId61"/>
    <p:sldId id="952" r:id="rId62"/>
    <p:sldId id="903" r:id="rId63"/>
    <p:sldId id="989" r:id="rId64"/>
    <p:sldId id="978" r:id="rId65"/>
    <p:sldId id="979" r:id="rId66"/>
    <p:sldId id="980" r:id="rId67"/>
    <p:sldId id="981" r:id="rId68"/>
    <p:sldId id="956" r:id="rId69"/>
    <p:sldId id="957" r:id="rId70"/>
    <p:sldId id="982" r:id="rId71"/>
    <p:sldId id="983" r:id="rId72"/>
    <p:sldId id="984" r:id="rId73"/>
    <p:sldId id="961" r:id="rId74"/>
    <p:sldId id="985" r:id="rId75"/>
    <p:sldId id="986" r:id="rId76"/>
    <p:sldId id="987" r:id="rId77"/>
    <p:sldId id="965" r:id="rId78"/>
    <p:sldId id="966" r:id="rId79"/>
    <p:sldId id="988" r:id="rId80"/>
    <p:sldId id="968" r:id="rId81"/>
    <p:sldId id="917" r:id="rId82"/>
  </p:sldIdLst>
  <p:sldSz cx="9144000" cy="6858000" type="screen4x3"/>
  <p:notesSz cx="6858000" cy="9144000"/>
  <p:custDataLst>
    <p:tags r:id="rId85"/>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
          <p15:clr>
            <a:srgbClr val="A4A3A4"/>
          </p15:clr>
        </p15:guide>
        <p15:guide id="2" pos="2880">
          <p15:clr>
            <a:srgbClr val="A4A3A4"/>
          </p15:clr>
        </p15:guide>
        <p15:guide id="3" orient="horz" pos="432">
          <p15:clr>
            <a:srgbClr val="A4A3A4"/>
          </p15:clr>
        </p15:guide>
        <p15:guide id="4" orient="horz" pos="720">
          <p15:clr>
            <a:srgbClr val="A4A3A4"/>
          </p15:clr>
        </p15:guide>
        <p15:guide id="5" orient="horz" pos="1008">
          <p15:clr>
            <a:srgbClr val="A4A3A4"/>
          </p15:clr>
        </p15:guide>
        <p15:guide id="6" orient="horz" pos="3936">
          <p15:clr>
            <a:srgbClr val="A4A3A4"/>
          </p15:clr>
        </p15:guide>
        <p15:guide id="7" orient="horz" pos="3552">
          <p15:clr>
            <a:srgbClr val="A4A3A4"/>
          </p15:clr>
        </p15:guide>
        <p15:guide id="8" orient="horz" pos="1200">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468F"/>
    <a:srgbClr val="000000"/>
    <a:srgbClr val="FF6600"/>
    <a:srgbClr val="E50030"/>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3" autoAdjust="0"/>
    <p:restoredTop sz="75223" autoAdjust="0"/>
  </p:normalViewPr>
  <p:slideViewPr>
    <p:cSldViewPr snapToObjects="1">
      <p:cViewPr varScale="1">
        <p:scale>
          <a:sx n="65" d="100"/>
          <a:sy n="65" d="100"/>
        </p:scale>
        <p:origin x="600" y="78"/>
      </p:cViewPr>
      <p:guideLst>
        <p:guide orient="horz" pos="240"/>
        <p:guide pos="2880"/>
        <p:guide orient="horz" pos="432"/>
        <p:guide orient="horz" pos="720"/>
        <p:guide orient="horz" pos="1008"/>
        <p:guide orient="horz" pos="3936"/>
        <p:guide orient="horz" pos="3552"/>
        <p:guide orient="horz" pos="1200"/>
        <p:guide pos="288"/>
        <p:guide pos="5472"/>
      </p:guideLst>
    </p:cSldViewPr>
  </p:slideViewPr>
  <p:outlineViewPr>
    <p:cViewPr>
      <p:scale>
        <a:sx n="33" d="100"/>
        <a:sy n="33" d="100"/>
      </p:scale>
      <p:origin x="48" y="30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3" d="100"/>
          <a:sy n="83" d="100"/>
        </p:scale>
        <p:origin x="39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29.xml"/><Relationship Id="rId18" Type="http://schemas.openxmlformats.org/officeDocument/2006/relationships/slide" Target="slides/slide56.xml"/><Relationship Id="rId3" Type="http://schemas.openxmlformats.org/officeDocument/2006/relationships/slide" Target="slides/slide16.xml"/><Relationship Id="rId21" Type="http://schemas.openxmlformats.org/officeDocument/2006/relationships/slide" Target="slides/slide69.xml"/><Relationship Id="rId7" Type="http://schemas.openxmlformats.org/officeDocument/2006/relationships/slide" Target="slides/slide22.xml"/><Relationship Id="rId12" Type="http://schemas.openxmlformats.org/officeDocument/2006/relationships/slide" Target="slides/slide28.xml"/><Relationship Id="rId17" Type="http://schemas.openxmlformats.org/officeDocument/2006/relationships/slide" Target="slides/slide50.xml"/><Relationship Id="rId2" Type="http://schemas.openxmlformats.org/officeDocument/2006/relationships/slide" Target="slides/slide11.xml"/><Relationship Id="rId16" Type="http://schemas.openxmlformats.org/officeDocument/2006/relationships/slide" Target="slides/slide49.xml"/><Relationship Id="rId20" Type="http://schemas.openxmlformats.org/officeDocument/2006/relationships/slide" Target="slides/slide68.xml"/><Relationship Id="rId1" Type="http://schemas.openxmlformats.org/officeDocument/2006/relationships/slide" Target="slides/slide10.xml"/><Relationship Id="rId6" Type="http://schemas.openxmlformats.org/officeDocument/2006/relationships/slide" Target="slides/slide21.xml"/><Relationship Id="rId11" Type="http://schemas.openxmlformats.org/officeDocument/2006/relationships/slide" Target="slides/slide27.xml"/><Relationship Id="rId24" Type="http://schemas.openxmlformats.org/officeDocument/2006/relationships/slide" Target="slides/slide80.xml"/><Relationship Id="rId5" Type="http://schemas.openxmlformats.org/officeDocument/2006/relationships/slide" Target="slides/slide20.xml"/><Relationship Id="rId15" Type="http://schemas.openxmlformats.org/officeDocument/2006/relationships/slide" Target="slides/slide35.xml"/><Relationship Id="rId23" Type="http://schemas.openxmlformats.org/officeDocument/2006/relationships/slide" Target="slides/slide78.xml"/><Relationship Id="rId10" Type="http://schemas.openxmlformats.org/officeDocument/2006/relationships/slide" Target="slides/slide26.xml"/><Relationship Id="rId19" Type="http://schemas.openxmlformats.org/officeDocument/2006/relationships/slide" Target="slides/slide61.xml"/><Relationship Id="rId4" Type="http://schemas.openxmlformats.org/officeDocument/2006/relationships/slide" Target="slides/slide19.xml"/><Relationship Id="rId9" Type="http://schemas.openxmlformats.org/officeDocument/2006/relationships/slide" Target="slides/slide25.xml"/><Relationship Id="rId14" Type="http://schemas.openxmlformats.org/officeDocument/2006/relationships/slide" Target="slides/slide30.xml"/><Relationship Id="rId22"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B33537D-EEB2-48D4-9565-F76AAC13D700}" type="slidenum">
              <a:rPr lang="en-CA" altLang="en-US"/>
              <a:pPr>
                <a:defRPr/>
              </a:pPr>
              <a:t>‹#›</a:t>
            </a:fld>
            <a:endParaRPr lang="en-CA" altLang="en-US" dirty="0"/>
          </a:p>
        </p:txBody>
      </p:sp>
    </p:spTree>
    <p:extLst>
      <p:ext uri="{BB962C8B-B14F-4D97-AF65-F5344CB8AC3E}">
        <p14:creationId xmlns:p14="http://schemas.microsoft.com/office/powerpoint/2010/main" val="361718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D4D00C4-F8F1-4487-9CF1-7359962F44CD}" type="slidenum">
              <a:rPr lang="en-CA" altLang="en-US"/>
              <a:pPr>
                <a:defRPr/>
              </a:pPr>
              <a:t>‹#›</a:t>
            </a:fld>
            <a:endParaRPr lang="en-CA" altLang="en-US" dirty="0"/>
          </a:p>
        </p:txBody>
      </p:sp>
    </p:spTree>
    <p:extLst>
      <p:ext uri="{BB962C8B-B14F-4D97-AF65-F5344CB8AC3E}">
        <p14:creationId xmlns:p14="http://schemas.microsoft.com/office/powerpoint/2010/main" val="270954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406354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11</a:t>
            </a:fld>
            <a:endParaRPr lang="en-CA" altLang="en-US" dirty="0">
              <a:latin typeface="Tahoma" panose="020B0604030504040204" pitchFamily="34" charset="0"/>
            </a:endParaRPr>
          </a:p>
        </p:txBody>
      </p:sp>
    </p:spTree>
    <p:extLst>
      <p:ext uri="{BB962C8B-B14F-4D97-AF65-F5344CB8AC3E}">
        <p14:creationId xmlns:p14="http://schemas.microsoft.com/office/powerpoint/2010/main" val="368615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12</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85898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100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6282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66036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16</a:t>
            </a:fld>
            <a:endParaRPr lang="en-CA" altLang="en-US" dirty="0">
              <a:latin typeface="Tahoma" panose="020B0604030504040204" pitchFamily="34" charset="0"/>
            </a:endParaRPr>
          </a:p>
        </p:txBody>
      </p:sp>
    </p:spTree>
    <p:extLst>
      <p:ext uri="{BB962C8B-B14F-4D97-AF65-F5344CB8AC3E}">
        <p14:creationId xmlns:p14="http://schemas.microsoft.com/office/powerpoint/2010/main" val="15124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29123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19133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19</a:t>
            </a:fld>
            <a:endParaRPr lang="en-CA" altLang="en-US" dirty="0">
              <a:latin typeface="Tahoma" panose="020B0604030504040204" pitchFamily="34" charset="0"/>
            </a:endParaRPr>
          </a:p>
        </p:txBody>
      </p:sp>
    </p:spTree>
    <p:extLst>
      <p:ext uri="{BB962C8B-B14F-4D97-AF65-F5344CB8AC3E}">
        <p14:creationId xmlns:p14="http://schemas.microsoft.com/office/powerpoint/2010/main" val="7485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20</a:t>
            </a:fld>
            <a:endParaRPr lang="en-CA" altLang="en-US" dirty="0">
              <a:latin typeface="Tahoma" panose="020B0604030504040204" pitchFamily="34" charset="0"/>
            </a:endParaRPr>
          </a:p>
        </p:txBody>
      </p:sp>
    </p:spTree>
    <p:extLst>
      <p:ext uri="{BB962C8B-B14F-4D97-AF65-F5344CB8AC3E}">
        <p14:creationId xmlns:p14="http://schemas.microsoft.com/office/powerpoint/2010/main" val="17494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3</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4193225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21</a:t>
            </a:fld>
            <a:endParaRPr lang="en-CA" altLang="en-US" dirty="0">
              <a:latin typeface="Tahoma" panose="020B0604030504040204" pitchFamily="34" charset="0"/>
            </a:endParaRPr>
          </a:p>
        </p:txBody>
      </p:sp>
    </p:spTree>
    <p:extLst>
      <p:ext uri="{BB962C8B-B14F-4D97-AF65-F5344CB8AC3E}">
        <p14:creationId xmlns:p14="http://schemas.microsoft.com/office/powerpoint/2010/main" val="216123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22</a:t>
            </a:fld>
            <a:endParaRPr lang="en-CA" altLang="en-US" dirty="0">
              <a:latin typeface="Tahoma" panose="020B0604030504040204" pitchFamily="34" charset="0"/>
            </a:endParaRPr>
          </a:p>
        </p:txBody>
      </p:sp>
    </p:spTree>
    <p:extLst>
      <p:ext uri="{BB962C8B-B14F-4D97-AF65-F5344CB8AC3E}">
        <p14:creationId xmlns:p14="http://schemas.microsoft.com/office/powerpoint/2010/main" val="12322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23</a:t>
            </a:fld>
            <a:endParaRPr lang="en-CA" altLang="en-US" dirty="0">
              <a:latin typeface="Tahoma" panose="020B0604030504040204" pitchFamily="34" charset="0"/>
            </a:endParaRPr>
          </a:p>
        </p:txBody>
      </p:sp>
    </p:spTree>
    <p:extLst>
      <p:ext uri="{BB962C8B-B14F-4D97-AF65-F5344CB8AC3E}">
        <p14:creationId xmlns:p14="http://schemas.microsoft.com/office/powerpoint/2010/main" val="3543507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7679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25</a:t>
            </a:fld>
            <a:endParaRPr lang="en-CA" altLang="en-US" dirty="0">
              <a:latin typeface="Tahoma" panose="020B0604030504040204" pitchFamily="34" charset="0"/>
            </a:endParaRPr>
          </a:p>
        </p:txBody>
      </p:sp>
    </p:spTree>
    <p:extLst>
      <p:ext uri="{BB962C8B-B14F-4D97-AF65-F5344CB8AC3E}">
        <p14:creationId xmlns:p14="http://schemas.microsoft.com/office/powerpoint/2010/main" val="375533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26</a:t>
            </a:fld>
            <a:endParaRPr lang="en-CA" altLang="en-US" dirty="0">
              <a:latin typeface="Tahoma" panose="020B0604030504040204" pitchFamily="34" charset="0"/>
            </a:endParaRPr>
          </a:p>
        </p:txBody>
      </p:sp>
    </p:spTree>
    <p:extLst>
      <p:ext uri="{BB962C8B-B14F-4D97-AF65-F5344CB8AC3E}">
        <p14:creationId xmlns:p14="http://schemas.microsoft.com/office/powerpoint/2010/main" val="3181118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27</a:t>
            </a:fld>
            <a:endParaRPr lang="en-CA" altLang="en-US" dirty="0">
              <a:latin typeface="Tahoma" panose="020B0604030504040204" pitchFamily="34" charset="0"/>
            </a:endParaRPr>
          </a:p>
        </p:txBody>
      </p:sp>
    </p:spTree>
    <p:extLst>
      <p:ext uri="{BB962C8B-B14F-4D97-AF65-F5344CB8AC3E}">
        <p14:creationId xmlns:p14="http://schemas.microsoft.com/office/powerpoint/2010/main" val="1130033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28</a:t>
            </a:fld>
            <a:endParaRPr lang="en-CA" altLang="en-US" dirty="0">
              <a:latin typeface="Tahoma" panose="020B0604030504040204" pitchFamily="34" charset="0"/>
            </a:endParaRPr>
          </a:p>
        </p:txBody>
      </p:sp>
    </p:spTree>
    <p:extLst>
      <p:ext uri="{BB962C8B-B14F-4D97-AF65-F5344CB8AC3E}">
        <p14:creationId xmlns:p14="http://schemas.microsoft.com/office/powerpoint/2010/main" val="3116968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29</a:t>
            </a:fld>
            <a:endParaRPr lang="en-CA" altLang="en-US" dirty="0">
              <a:latin typeface="Tahoma" panose="020B0604030504040204" pitchFamily="34" charset="0"/>
            </a:endParaRPr>
          </a:p>
        </p:txBody>
      </p:sp>
    </p:spTree>
    <p:extLst>
      <p:ext uri="{BB962C8B-B14F-4D97-AF65-F5344CB8AC3E}">
        <p14:creationId xmlns:p14="http://schemas.microsoft.com/office/powerpoint/2010/main" val="1398620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30</a:t>
            </a:fld>
            <a:endParaRPr lang="en-CA" altLang="en-US" dirty="0">
              <a:latin typeface="Tahoma" panose="020B0604030504040204" pitchFamily="34" charset="0"/>
            </a:endParaRPr>
          </a:p>
        </p:txBody>
      </p:sp>
    </p:spTree>
    <p:extLst>
      <p:ext uri="{BB962C8B-B14F-4D97-AF65-F5344CB8AC3E}">
        <p14:creationId xmlns:p14="http://schemas.microsoft.com/office/powerpoint/2010/main" val="9008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4</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269875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438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20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7869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977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35</a:t>
            </a:fld>
            <a:endParaRPr lang="en-CA" altLang="en-US" dirty="0">
              <a:latin typeface="Tahoma" panose="020B0604030504040204" pitchFamily="34" charset="0"/>
            </a:endParaRPr>
          </a:p>
        </p:txBody>
      </p:sp>
    </p:spTree>
    <p:extLst>
      <p:ext uri="{BB962C8B-B14F-4D97-AF65-F5344CB8AC3E}">
        <p14:creationId xmlns:p14="http://schemas.microsoft.com/office/powerpoint/2010/main" val="261842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815598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579782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143422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816673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9337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5</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9037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534645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133278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772225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682307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226442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404847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406107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006642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49</a:t>
            </a:fld>
            <a:endParaRPr lang="en-CA" altLang="en-US" dirty="0">
              <a:latin typeface="Tahoma" panose="020B0604030504040204" pitchFamily="34" charset="0"/>
            </a:endParaRPr>
          </a:p>
        </p:txBody>
      </p:sp>
    </p:spTree>
    <p:extLst>
      <p:ext uri="{BB962C8B-B14F-4D97-AF65-F5344CB8AC3E}">
        <p14:creationId xmlns:p14="http://schemas.microsoft.com/office/powerpoint/2010/main" val="3488908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50</a:t>
            </a:fld>
            <a:endParaRPr lang="en-CA" altLang="en-US" dirty="0">
              <a:latin typeface="Tahoma" panose="020B0604030504040204" pitchFamily="34" charset="0"/>
            </a:endParaRPr>
          </a:p>
        </p:txBody>
      </p:sp>
    </p:spTree>
    <p:extLst>
      <p:ext uri="{BB962C8B-B14F-4D97-AF65-F5344CB8AC3E}">
        <p14:creationId xmlns:p14="http://schemas.microsoft.com/office/powerpoint/2010/main" val="95513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6</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426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476425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158056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942798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276739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43036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56</a:t>
            </a:fld>
            <a:endParaRPr lang="en-CA" altLang="en-US" dirty="0">
              <a:latin typeface="Tahoma" panose="020B0604030504040204" pitchFamily="34" charset="0"/>
            </a:endParaRPr>
          </a:p>
        </p:txBody>
      </p:sp>
    </p:spTree>
    <p:extLst>
      <p:ext uri="{BB962C8B-B14F-4D97-AF65-F5344CB8AC3E}">
        <p14:creationId xmlns:p14="http://schemas.microsoft.com/office/powerpoint/2010/main" val="3759862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89577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207018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707525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38476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7</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6719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61</a:t>
            </a:fld>
            <a:endParaRPr lang="en-CA" altLang="en-US" dirty="0">
              <a:latin typeface="Tahoma" panose="020B0604030504040204" pitchFamily="34" charset="0"/>
            </a:endParaRPr>
          </a:p>
        </p:txBody>
      </p:sp>
    </p:spTree>
    <p:extLst>
      <p:ext uri="{BB962C8B-B14F-4D97-AF65-F5344CB8AC3E}">
        <p14:creationId xmlns:p14="http://schemas.microsoft.com/office/powerpoint/2010/main" val="103834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935941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80204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31661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8253343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23385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169589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68</a:t>
            </a:fld>
            <a:endParaRPr lang="en-CA" altLang="en-US" dirty="0">
              <a:latin typeface="Tahoma" panose="020B0604030504040204" pitchFamily="34" charset="0"/>
            </a:endParaRPr>
          </a:p>
        </p:txBody>
      </p:sp>
    </p:spTree>
    <p:extLst>
      <p:ext uri="{BB962C8B-B14F-4D97-AF65-F5344CB8AC3E}">
        <p14:creationId xmlns:p14="http://schemas.microsoft.com/office/powerpoint/2010/main" val="335056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69</a:t>
            </a:fld>
            <a:endParaRPr lang="en-CA" altLang="en-US" dirty="0">
              <a:latin typeface="Tahoma" panose="020B0604030504040204" pitchFamily="34" charset="0"/>
            </a:endParaRPr>
          </a:p>
        </p:txBody>
      </p:sp>
    </p:spTree>
    <p:extLst>
      <p:ext uri="{BB962C8B-B14F-4D97-AF65-F5344CB8AC3E}">
        <p14:creationId xmlns:p14="http://schemas.microsoft.com/office/powerpoint/2010/main" val="24009699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82426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8</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033546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282274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2119485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73</a:t>
            </a:fld>
            <a:endParaRPr lang="en-CA" altLang="en-US" dirty="0">
              <a:latin typeface="Tahoma" panose="020B0604030504040204" pitchFamily="34" charset="0"/>
            </a:endParaRPr>
          </a:p>
        </p:txBody>
      </p:sp>
    </p:spTree>
    <p:extLst>
      <p:ext uri="{BB962C8B-B14F-4D97-AF65-F5344CB8AC3E}">
        <p14:creationId xmlns:p14="http://schemas.microsoft.com/office/powerpoint/2010/main" val="2639437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038221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6068220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8329476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7414128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78</a:t>
            </a:fld>
            <a:endParaRPr lang="en-CA" altLang="en-US" dirty="0">
              <a:latin typeface="Tahoma" panose="020B0604030504040204" pitchFamily="34" charset="0"/>
            </a:endParaRPr>
          </a:p>
        </p:txBody>
      </p:sp>
    </p:spTree>
    <p:extLst>
      <p:ext uri="{BB962C8B-B14F-4D97-AF65-F5344CB8AC3E}">
        <p14:creationId xmlns:p14="http://schemas.microsoft.com/office/powerpoint/2010/main" val="918700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6035572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80</a:t>
            </a:fld>
            <a:endParaRPr lang="en-CA" altLang="en-US" dirty="0">
              <a:latin typeface="Tahoma" panose="020B0604030504040204" pitchFamily="34" charset="0"/>
            </a:endParaRPr>
          </a:p>
        </p:txBody>
      </p:sp>
    </p:spTree>
    <p:extLst>
      <p:ext uri="{BB962C8B-B14F-4D97-AF65-F5344CB8AC3E}">
        <p14:creationId xmlns:p14="http://schemas.microsoft.com/office/powerpoint/2010/main" val="359117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9</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4682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10</a:t>
            </a:fld>
            <a:endParaRPr lang="en-CA" altLang="en-US" dirty="0">
              <a:latin typeface="Tahoma" panose="020B0604030504040204" pitchFamily="34" charset="0"/>
            </a:endParaRPr>
          </a:p>
        </p:txBody>
      </p:sp>
    </p:spTree>
    <p:extLst>
      <p:ext uri="{BB962C8B-B14F-4D97-AF65-F5344CB8AC3E}">
        <p14:creationId xmlns:p14="http://schemas.microsoft.com/office/powerpoint/2010/main" val="239108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4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800600" y="1666875"/>
            <a:ext cx="3886200" cy="3667125"/>
          </a:xfrm>
        </p:spPr>
        <p:txBody>
          <a:bodyPr/>
          <a:lstStyle/>
          <a:p>
            <a:endParaRPr lang="en-US" dirty="0"/>
          </a:p>
        </p:txBody>
      </p:sp>
      <p:sp>
        <p:nvSpPr>
          <p:cNvPr id="7" name="Content Placeholder 6"/>
          <p:cNvSpPr>
            <a:spLocks noGrp="1"/>
          </p:cNvSpPr>
          <p:nvPr>
            <p:ph sz="quarter" idx="14"/>
          </p:nvPr>
        </p:nvSpPr>
        <p:spPr>
          <a:xfrm>
            <a:off x="457200" y="1905000"/>
            <a:ext cx="4114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641437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arning Objective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47164"/>
            <a:ext cx="8229600" cy="1460481"/>
          </a:xfrm>
        </p:spPr>
        <p:txBody>
          <a:bodyPr/>
          <a:lstStyle>
            <a:lvl1pPr>
              <a:defRPr/>
            </a:lvl1pPr>
          </a:lstStyle>
          <a:p>
            <a:r>
              <a:rPr lang="en-US" dirty="0"/>
              <a:t>Click to edit Master title </a:t>
            </a:r>
            <a:r>
              <a:rPr lang="en-US" dirty="0" smtClean="0"/>
              <a:t>style</a:t>
            </a:r>
            <a:br>
              <a:rPr lang="en-US" dirty="0" smtClean="0"/>
            </a:br>
            <a:r>
              <a:rPr lang="en-US" dirty="0" smtClean="0"/>
              <a:t>Click to edit Master title style</a:t>
            </a:r>
            <a:br>
              <a:rPr lang="en-US" dirty="0" smtClean="0"/>
            </a:br>
            <a:r>
              <a:rPr lang="en-US" dirty="0" smtClean="0"/>
              <a:t>Click to edit Master title style</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57200" y="2133600"/>
            <a:ext cx="8229600" cy="3200400"/>
          </a:xfrm>
        </p:spPr>
        <p:txBody>
          <a:bodyPr/>
          <a:lstStyle/>
          <a:p>
            <a:endParaRPr lang="en-US" dirty="0"/>
          </a:p>
        </p:txBody>
      </p:sp>
      <p:sp>
        <p:nvSpPr>
          <p:cNvPr id="7" name="Content Placeholder 6"/>
          <p:cNvSpPr>
            <a:spLocks noGrp="1"/>
          </p:cNvSpPr>
          <p:nvPr>
            <p:ph sz="quarter" idx="14"/>
          </p:nvPr>
        </p:nvSpPr>
        <p:spPr>
          <a:xfrm>
            <a:off x="457200" y="5867400"/>
            <a:ext cx="8232775" cy="3048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0965988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3/14/2019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4114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57200" y="38100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5"/>
          </p:nvPr>
        </p:nvSpPr>
        <p:spPr>
          <a:xfrm>
            <a:off x="4800600" y="2209800"/>
            <a:ext cx="3886200" cy="2590800"/>
          </a:xfrm>
        </p:spPr>
        <p:txBody>
          <a:bodyPr/>
          <a:lstStyle/>
          <a:p>
            <a:endParaRPr lang="en-US" dirty="0"/>
          </a:p>
        </p:txBody>
      </p:sp>
    </p:spTree>
    <p:extLst>
      <p:ext uri="{BB962C8B-B14F-4D97-AF65-F5344CB8AC3E}">
        <p14:creationId xmlns:p14="http://schemas.microsoft.com/office/powerpoint/2010/main" val="396766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0386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3"/>
          </p:nvPr>
        </p:nvSpPr>
        <p:spPr>
          <a:xfrm>
            <a:off x="4572000" y="1600200"/>
            <a:ext cx="41148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6891174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3/14/2019</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Media Placeholder 8"/>
          <p:cNvSpPr>
            <a:spLocks noGrp="1"/>
          </p:cNvSpPr>
          <p:nvPr>
            <p:ph type="media" sz="quarter" idx="13"/>
          </p:nvPr>
        </p:nvSpPr>
        <p:spPr>
          <a:xfrm>
            <a:off x="1427820" y="1943530"/>
            <a:ext cx="6302068" cy="4108317"/>
          </a:xfrm>
        </p:spPr>
        <p:txBody>
          <a:bodyPr/>
          <a:lstStyle/>
          <a:p>
            <a:endParaRPr lang="en-IN"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966201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2657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198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41910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smtClean="0"/>
              <a:t>Seventh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0" name="Content Placeholder 8"/>
          <p:cNvSpPr>
            <a:spLocks noGrp="1"/>
          </p:cNvSpPr>
          <p:nvPr>
            <p:ph sz="quarter" idx="15"/>
          </p:nvPr>
        </p:nvSpPr>
        <p:spPr>
          <a:xfrm>
            <a:off x="4648200" y="1628775"/>
            <a:ext cx="4038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smtClean="0"/>
              <a:t>Seventh</a:t>
            </a:r>
            <a:endParaRPr lang="en-US" dirty="0"/>
          </a:p>
        </p:txBody>
      </p:sp>
    </p:spTree>
    <p:extLst>
      <p:ext uri="{BB962C8B-B14F-4D97-AF65-F5344CB8AC3E}">
        <p14:creationId xmlns:p14="http://schemas.microsoft.com/office/powerpoint/2010/main" val="1619185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1143000" y="2209800"/>
            <a:ext cx="6705600" cy="68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4"/>
          </p:nvPr>
        </p:nvSpPr>
        <p:spPr>
          <a:xfrm>
            <a:off x="1143000" y="3124200"/>
            <a:ext cx="6705600"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252132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361654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1968583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434ECE1-1429-49CD-8D44-021E96CBD73D}" type="datetime1">
              <a:rPr lang="en-US" smtClean="0"/>
              <a:t>3/14/2019</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256828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9362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838200" y="1666875"/>
            <a:ext cx="3657600" cy="4459288"/>
          </a:xfrm>
        </p:spPr>
        <p:txBody>
          <a:bodyPr/>
          <a:lstStyle/>
          <a:p>
            <a:endParaRPr lang="en-US" dirty="0"/>
          </a:p>
        </p:txBody>
      </p:sp>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9912337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43997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Content Placeholder 4"/>
          <p:cNvSpPr>
            <a:spLocks noGrp="1"/>
          </p:cNvSpPr>
          <p:nvPr>
            <p:ph sz="quarter" idx="13"/>
          </p:nvPr>
        </p:nvSpPr>
        <p:spPr>
          <a:xfrm>
            <a:off x="457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728421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7" name="Media Placeholder 6"/>
          <p:cNvSpPr>
            <a:spLocks noGrp="1"/>
          </p:cNvSpPr>
          <p:nvPr>
            <p:ph type="media" sz="quarter" idx="13"/>
          </p:nvPr>
        </p:nvSpPr>
        <p:spPr>
          <a:xfrm>
            <a:off x="1768188" y="2263294"/>
            <a:ext cx="5592390" cy="3680306"/>
          </a:xfrm>
        </p:spPr>
        <p:txBody>
          <a:bodyPr/>
          <a:lstStyle/>
          <a:p>
            <a:endParaRPr lang="en-IN" dirty="0"/>
          </a:p>
        </p:txBody>
      </p:sp>
    </p:spTree>
    <p:extLst>
      <p:ext uri="{BB962C8B-B14F-4D97-AF65-F5344CB8AC3E}">
        <p14:creationId xmlns:p14="http://schemas.microsoft.com/office/powerpoint/2010/main" val="3941854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4" name="Content Placeholder 3"/>
          <p:cNvSpPr>
            <a:spLocks noGrp="1"/>
          </p:cNvSpPr>
          <p:nvPr>
            <p:ph sz="quarter" idx="10"/>
          </p:nvPr>
        </p:nvSpPr>
        <p:spPr>
          <a:xfrm>
            <a:off x="914400" y="5914310"/>
            <a:ext cx="7772400" cy="246221"/>
          </a:xfrm>
        </p:spPr>
        <p:txBody>
          <a:bodyPr>
            <a:spAutoFit/>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1325841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3/14/2019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296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57200" y="3581400"/>
            <a:ext cx="83058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9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3/14/2019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32775" cy="83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57200" y="2514600"/>
            <a:ext cx="8232775" cy="129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457200" y="3886200"/>
            <a:ext cx="8232775"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463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3/14/2019</a:t>
            </a:fld>
            <a:endParaRPr lang="en-US" dirty="0">
              <a:solidFill>
                <a:prstClr val="white"/>
              </a:solidFill>
              <a:latin typeface="Aria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pic>
        <p:nvPicPr>
          <p:cNvPr id="7" name="Picture 6"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04379791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81" r:id="rId3"/>
    <p:sldLayoutId id="2147483973" r:id="rId4"/>
    <p:sldLayoutId id="2147483975" r:id="rId5"/>
    <p:sldLayoutId id="2147483991" r:id="rId6"/>
    <p:sldLayoutId id="2147483996" r:id="rId7"/>
    <p:sldLayoutId id="2147483987" r:id="rId8"/>
    <p:sldLayoutId id="2147483988" r:id="rId9"/>
    <p:sldLayoutId id="2147483982" r:id="rId10"/>
    <p:sldLayoutId id="2147483997" r:id="rId11"/>
    <p:sldLayoutId id="2147483986" r:id="rId12"/>
    <p:sldLayoutId id="2147483974" r:id="rId13"/>
    <p:sldLayoutId id="2147483976" r:id="rId14"/>
    <p:sldLayoutId id="2147483977" r:id="rId15"/>
    <p:sldLayoutId id="2147483978" r:id="rId16"/>
    <p:sldLayoutId id="2147483979" r:id="rId17"/>
    <p:sldLayoutId id="2147483989" r:id="rId18"/>
    <p:sldLayoutId id="2147483993" r:id="rId19"/>
    <p:sldLayoutId id="2147483994" r:id="rId20"/>
    <p:sldLayoutId id="2147483995"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a:t>
            </a:r>
            <a:r>
              <a:rPr lang="en-US" sz="2000" dirty="0" smtClean="0">
                <a:latin typeface="+mn-lt"/>
                <a:ea typeface="+mj-ea"/>
                <a:cs typeface="Times New Roman" panose="02020603050405020304" pitchFamily="18" charset="0"/>
              </a:rPr>
              <a:t>Edition</a:t>
            </a:r>
            <a:endParaRPr lang="en-US" sz="2000" dirty="0">
              <a:latin typeface="+mn-lt"/>
              <a:ea typeface="+mj-ea"/>
              <a:cs typeface="Times New Roman" panose="02020603050405020304" pitchFamily="18" charset="0"/>
            </a:endParaRP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a:t>
            </a:r>
            <a:r>
              <a:rPr lang="en-US" sz="3000" dirty="0" smtClean="0">
                <a:solidFill>
                  <a:schemeClr val="tx1"/>
                </a:solidFill>
                <a:latin typeface="+mj-lt"/>
                <a:cs typeface="Calibri" panose="020F0502020204030204" pitchFamily="34" charset="0"/>
              </a:rPr>
              <a:t>22 </a:t>
            </a:r>
            <a:r>
              <a:rPr lang="en-US" sz="3000" dirty="0">
                <a:solidFill>
                  <a:schemeClr val="tx1"/>
                </a:solidFill>
                <a:latin typeface="+mj-lt"/>
                <a:cs typeface="Calibri" panose="020F0502020204030204" pitchFamily="34" charset="0"/>
              </a:rPr>
              <a:t>Part </a:t>
            </a:r>
            <a:r>
              <a:rPr lang="en-US" sz="3000" dirty="0" smtClean="0">
                <a:solidFill>
                  <a:schemeClr val="tx1"/>
                </a:solidFill>
                <a:latin typeface="+mj-lt"/>
                <a:cs typeface="Calibri" panose="020F0502020204030204" pitchFamily="34" charset="0"/>
              </a:rPr>
              <a:t>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8935"/>
            <a:ext cx="3276600" cy="338554"/>
          </a:xfrm>
        </p:spPr>
        <p:txBody>
          <a:bodyPr wrap="square">
            <a:spAutoFit/>
          </a:bodyPr>
          <a:lstStyle/>
          <a:p>
            <a:r>
              <a:rPr lang="en-IN" sz="2200" dirty="0"/>
              <a:t>The Respiratory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a:t>
            </a:r>
            <a:r>
              <a:rPr lang="en-US" sz="1200" dirty="0" smtClean="0">
                <a:latin typeface="Arial" panose="020B0604020202020204" pitchFamily="34" charset="0"/>
                <a:ea typeface="ＭＳ Ｐゴシック" pitchFamily="-108" charset="-128"/>
                <a:cs typeface="ＭＳ Ｐゴシック" pitchFamily="-108" charset="-128"/>
              </a:rPr>
              <a:t>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8047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23401"/>
            <a:ext cx="8229600" cy="104644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Intrapulmonary and Intrapleural Pressure Relationships</a:t>
            </a:r>
            <a:endParaRPr lang="en-US" sz="3400" kern="1200" dirty="0">
              <a:solidFill>
                <a:srgbClr val="007FA3"/>
              </a:solidFill>
              <a:latin typeface="Times New Roman"/>
              <a:ea typeface="+mj-ea"/>
              <a:cs typeface="Times New Roman" panose="02020603050405020304" pitchFamily="18" charset="0"/>
            </a:endParaRPr>
          </a:p>
        </p:txBody>
      </p:sp>
      <p:pic>
        <p:nvPicPr>
          <p:cNvPr id="5" name="Picture 4" descr="This figure is an illustration of the intrapulmonary and intrapleural pressure relationships.  Values shown are pressures relative to atmospheric pressure (760 mm Hg at sea level).  Absolute pressures are given in parentheses.  These pressures are at the end of a normal expiration.  Labels include thoracic wall, parietal pleura, visceral pleura, pleural cavity, lung and diaphragm.  The pressures shown are:&#10; - Transpulmonary pressure:  4 mm Hg (the difference between 0 mm Hg and -4 mm Hg).&#10; - Intrapleural pressure (Pip):  -4 mm Hg (756 mm Hg).&#10; - Intrapulmonary pressure (Ppul):  0 mm Hg (760 mm Hg).&#10;"/>
          <p:cNvPicPr>
            <a:picLocks noChangeAspect="1"/>
          </p:cNvPicPr>
          <p:nvPr/>
        </p:nvPicPr>
        <p:blipFill rotWithShape="1">
          <a:blip r:embed="rId3" cstate="print">
            <a:extLst>
              <a:ext uri="{28A0092B-C50C-407E-A947-70E740481C1C}">
                <a14:useLocalDpi xmlns:a14="http://schemas.microsoft.com/office/drawing/2010/main" val="0"/>
              </a:ext>
            </a:extLst>
          </a:blip>
          <a:srcRect b="1730"/>
          <a:stretch/>
        </p:blipFill>
        <p:spPr>
          <a:xfrm>
            <a:off x="2745157" y="1600200"/>
            <a:ext cx="3653686" cy="3810000"/>
          </a:xfrm>
          <a:prstGeom prst="rect">
            <a:avLst/>
          </a:prstGeom>
        </p:spPr>
      </p:pic>
      <p:sp>
        <p:nvSpPr>
          <p:cNvPr id="6" name="Content Placeholder 5"/>
          <p:cNvSpPr>
            <a:spLocks noGrp="1"/>
          </p:cNvSpPr>
          <p:nvPr>
            <p:ph sz="quarter" idx="10"/>
          </p:nvPr>
        </p:nvSpPr>
        <p:spPr>
          <a:xfrm>
            <a:off x="466048" y="5914310"/>
            <a:ext cx="7772400" cy="246221"/>
          </a:xfrm>
        </p:spPr>
        <p:txBody>
          <a:bodyPr/>
          <a:lstStyle/>
          <a:p>
            <a:r>
              <a:rPr lang="en-US" b="1" dirty="0">
                <a:solidFill>
                  <a:srgbClr val="007FA3"/>
                </a:solidFill>
              </a:rPr>
              <a:t>Figure 22.14 </a:t>
            </a:r>
            <a:r>
              <a:rPr lang="en-IN" dirty="0"/>
              <a:t>Intrapulmonary and intrapleural </a:t>
            </a:r>
            <a:r>
              <a:rPr lang="en-IN" dirty="0" smtClean="0"/>
              <a:t>pressure relationships</a:t>
            </a:r>
            <a:r>
              <a:rPr lang="en-IN" dirty="0"/>
              <a:t>.</a:t>
            </a:r>
            <a:endParaRPr lang="en-US" dirty="0"/>
          </a:p>
        </p:txBody>
      </p:sp>
    </p:spTree>
    <p:extLst>
      <p:ext uri="{BB962C8B-B14F-4D97-AF65-F5344CB8AC3E}">
        <p14:creationId xmlns:p14="http://schemas.microsoft.com/office/powerpoint/2010/main" val="114868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Pneumothorax</a:t>
            </a:r>
            <a:endParaRPr lang="en-US" sz="3400" kern="1200" dirty="0">
              <a:solidFill>
                <a:srgbClr val="007FA3"/>
              </a:solidFill>
              <a:latin typeface="Times New Roman"/>
              <a:ea typeface="+mj-ea"/>
              <a:cs typeface="Times New Roman" panose="02020603050405020304" pitchFamily="18" charset="0"/>
            </a:endParaRPr>
          </a:p>
        </p:txBody>
      </p:sp>
      <p:pic>
        <p:nvPicPr>
          <p:cNvPr id="3074" name="Picture 2" descr="This figure shows three drawings. All three drawings illustrate the right and left lungs and label the parietal pleura, visceral pleura, pleural cavity (intrapleural pressure = -4 mm Hg), and intrapulmonary pressure of 0 mm Hg. The atmospheric pressure is 0 mm Hg (760 mm Hg).&#10; - Top left:  illustrates punctured parietal pleura, such as from a knife wound. &#10; - Top right:  illustrates ruptured visceral pleura, which often happens spontaneously.&#10; - Bottom:   illustrates pneumothorax (air in the pleural cavity). A puncture in the parietal    pleura or a rupture in the visceral pleura cause the intrapleural pressure to become equal   to the atmospheric pressure. As a result, the lung collapses (atelectasis). While the right    lung in the bottom drawing has collapsed, the left lung is unaffected.&#10;"/>
          <p:cNvPicPr>
            <a:picLocks noChangeAspect="1" noChangeArrowheads="1"/>
          </p:cNvPicPr>
          <p:nvPr/>
        </p:nvPicPr>
        <p:blipFill rotWithShape="1">
          <a:blip r:embed="rId3">
            <a:extLst>
              <a:ext uri="{28A0092B-C50C-407E-A947-70E740481C1C}">
                <a14:useLocalDpi xmlns:a14="http://schemas.microsoft.com/office/drawing/2010/main" val="0"/>
              </a:ext>
            </a:extLst>
          </a:blip>
          <a:srcRect b="2926"/>
          <a:stretch/>
        </p:blipFill>
        <p:spPr bwMode="auto">
          <a:xfrm>
            <a:off x="2357248" y="1351199"/>
            <a:ext cx="4429504" cy="428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0"/>
          </p:nvPr>
        </p:nvSpPr>
        <p:spPr>
          <a:xfrm>
            <a:off x="457581" y="5914310"/>
            <a:ext cx="8229600" cy="246221"/>
          </a:xfrm>
        </p:spPr>
        <p:txBody>
          <a:bodyPr/>
          <a:lstStyle/>
          <a:p>
            <a:r>
              <a:rPr lang="en-US" b="1" dirty="0">
                <a:solidFill>
                  <a:srgbClr val="007FA3"/>
                </a:solidFill>
              </a:rPr>
              <a:t>Figure 22.15 </a:t>
            </a:r>
            <a:r>
              <a:rPr lang="en-US" dirty="0" smtClean="0"/>
              <a:t>Pneumothorax.</a:t>
            </a:r>
            <a:endParaRPr lang="en-US" dirty="0"/>
          </a:p>
        </p:txBody>
      </p:sp>
    </p:spTree>
    <p:extLst>
      <p:ext uri="{BB962C8B-B14F-4D97-AF65-F5344CB8AC3E}">
        <p14:creationId xmlns:p14="http://schemas.microsoft.com/office/powerpoint/2010/main" val="183705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Clinical</a:t>
            </a:r>
            <a:r>
              <a:rPr lang="en-US" altLang="en-US" dirty="0">
                <a:solidFill>
                  <a:srgbClr val="36BA8E"/>
                </a:solidFill>
                <a:latin typeface="Times New Roman"/>
              </a:rPr>
              <a:t> </a:t>
            </a:r>
            <a:r>
              <a:rPr lang="en-US" altLang="en-US" dirty="0">
                <a:latin typeface="Times New Roman"/>
              </a:rPr>
              <a:t>– Homeostatic Imbalance 22.7</a:t>
            </a:r>
            <a:endParaRPr lang="en-US" b="0" dirty="0">
              <a:latin typeface="Times New Roman"/>
            </a:endParaRPr>
          </a:p>
        </p:txBody>
      </p:sp>
      <p:sp>
        <p:nvSpPr>
          <p:cNvPr id="4" name="Content Placeholder 3"/>
          <p:cNvSpPr>
            <a:spLocks noGrp="1"/>
          </p:cNvSpPr>
          <p:nvPr>
            <p:ph sz="quarter" idx="13"/>
          </p:nvPr>
        </p:nvSpPr>
        <p:spPr>
          <a:xfrm>
            <a:off x="457581" y="1643126"/>
            <a:ext cx="8229600" cy="1862048"/>
          </a:xfrm>
        </p:spPr>
        <p:txBody>
          <a:bodyPr vert="horz" lIns="0" tIns="0" rIns="0" bIns="0" rtlCol="0">
            <a:spAutoFit/>
          </a:bodyPr>
          <a:lstStyle/>
          <a:p>
            <a:r>
              <a:rPr lang="en-US" altLang="en-US" b="1" dirty="0">
                <a:latin typeface="Arial"/>
              </a:rPr>
              <a:t>Atelectasis</a:t>
            </a:r>
            <a:r>
              <a:rPr lang="en-US" altLang="en-US" dirty="0">
                <a:latin typeface="Arial"/>
              </a:rPr>
              <a:t>: lung collapse due to</a:t>
            </a:r>
          </a:p>
          <a:p>
            <a:pPr lvl="1"/>
            <a:r>
              <a:rPr lang="en-US" altLang="en-US" dirty="0">
                <a:latin typeface="Arial"/>
              </a:rPr>
              <a:t>Plugged bronchioles, </a:t>
            </a:r>
            <a:r>
              <a:rPr lang="en-US" altLang="en-US" dirty="0">
                <a:latin typeface="Arial"/>
                <a:sym typeface="Symbol" panose="05050102010706020507" pitchFamily="18" charset="2"/>
              </a:rPr>
              <a:t>which cause</a:t>
            </a:r>
            <a:r>
              <a:rPr lang="en-US" altLang="en-US" dirty="0">
                <a:latin typeface="Arial"/>
              </a:rPr>
              <a:t> collapse of alveoli, or</a:t>
            </a:r>
          </a:p>
          <a:p>
            <a:pPr lvl="1"/>
            <a:r>
              <a:rPr lang="en-US" altLang="en-US" b="1" dirty="0">
                <a:latin typeface="Arial"/>
              </a:rPr>
              <a:t>Pneumothorax</a:t>
            </a:r>
            <a:r>
              <a:rPr lang="en-US" altLang="en-US" dirty="0">
                <a:latin typeface="Arial"/>
              </a:rPr>
              <a:t>, air in pleural cavity</a:t>
            </a:r>
          </a:p>
          <a:p>
            <a:pPr lvl="2"/>
            <a:r>
              <a:rPr lang="en-US" altLang="en-US" dirty="0">
                <a:latin typeface="Arial"/>
              </a:rPr>
              <a:t>Can occur from either wound in parietal pleura or rupture of visceral pleura</a:t>
            </a:r>
          </a:p>
          <a:p>
            <a:pPr lvl="2"/>
            <a:r>
              <a:rPr lang="en-US" altLang="en-US" dirty="0">
                <a:latin typeface="Arial"/>
              </a:rPr>
              <a:t>Treated by removing air with chest tubes</a:t>
            </a:r>
          </a:p>
          <a:p>
            <a:pPr lvl="2"/>
            <a:r>
              <a:rPr lang="en-US" altLang="en-US" dirty="0">
                <a:latin typeface="Arial"/>
                <a:sym typeface="Wingdings" panose="05000000000000000000" pitchFamily="2" charset="2"/>
              </a:rPr>
              <a:t>When pleurae heal, lung reinflates</a:t>
            </a:r>
            <a:endParaRPr lang="en-US" altLang="en-US" dirty="0">
              <a:latin typeface="Arial"/>
            </a:endParaRPr>
          </a:p>
        </p:txBody>
      </p:sp>
    </p:spTree>
    <p:extLst>
      <p:ext uri="{BB962C8B-B14F-4D97-AF65-F5344CB8AC3E}">
        <p14:creationId xmlns:p14="http://schemas.microsoft.com/office/powerpoint/2010/main" val="113967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a:t>
            </a:r>
            <a:r>
              <a:rPr lang="en-US" altLang="en-US" dirty="0" smtClean="0">
                <a:latin typeface="Times New Roman"/>
              </a:rPr>
              <a:t>Ventilation </a:t>
            </a:r>
            <a:r>
              <a:rPr lang="en-US" altLang="en-US" sz="2800" dirty="0">
                <a:latin typeface="Times New Roman"/>
              </a:rPr>
              <a:t>(1 of 7)</a:t>
            </a:r>
            <a:endParaRPr lang="en-US" sz="2800" dirty="0">
              <a:latin typeface="Times New Roman"/>
            </a:endParaRPr>
          </a:p>
        </p:txBody>
      </p:sp>
      <p:sp>
        <p:nvSpPr>
          <p:cNvPr id="4" name="Content Placeholder 3"/>
          <p:cNvSpPr>
            <a:spLocks noGrp="1"/>
          </p:cNvSpPr>
          <p:nvPr>
            <p:ph sz="quarter" idx="13"/>
          </p:nvPr>
        </p:nvSpPr>
        <p:spPr>
          <a:xfrm>
            <a:off x="457581" y="1643126"/>
            <a:ext cx="8229600" cy="1331134"/>
          </a:xfrm>
        </p:spPr>
        <p:txBody>
          <a:bodyPr wrap="square">
            <a:spAutoFit/>
          </a:bodyPr>
          <a:lstStyle/>
          <a:p>
            <a:r>
              <a:rPr lang="en-US" altLang="en-US" dirty="0">
                <a:latin typeface="Arial"/>
              </a:rPr>
              <a:t>Consists of </a:t>
            </a:r>
            <a:r>
              <a:rPr lang="en-US" altLang="en-US" b="1" dirty="0">
                <a:latin typeface="Arial"/>
              </a:rPr>
              <a:t>inspiration</a:t>
            </a:r>
            <a:r>
              <a:rPr lang="en-US" altLang="en-US" dirty="0">
                <a:latin typeface="Arial"/>
              </a:rPr>
              <a:t> and </a:t>
            </a:r>
            <a:r>
              <a:rPr lang="en-US" altLang="en-US" b="1" dirty="0">
                <a:latin typeface="Arial"/>
              </a:rPr>
              <a:t>expiration</a:t>
            </a:r>
          </a:p>
          <a:p>
            <a:r>
              <a:rPr lang="en-US" altLang="en-US" dirty="0">
                <a:latin typeface="Arial"/>
              </a:rPr>
              <a:t>Mechanical process that depends on volume changes in thoracic cavity</a:t>
            </a:r>
          </a:p>
          <a:p>
            <a:pPr lvl="1"/>
            <a:r>
              <a:rPr lang="en-US" altLang="en-US" dirty="0">
                <a:latin typeface="Arial"/>
              </a:rPr>
              <a:t>Volume changes </a:t>
            </a:r>
            <a:r>
              <a:rPr lang="en-US" altLang="en-US" dirty="0">
                <a:latin typeface="Arial"/>
                <a:sym typeface="Symbol" panose="05050102010706020507" pitchFamily="18" charset="2"/>
              </a:rPr>
              <a:t>lead to</a:t>
            </a:r>
            <a:r>
              <a:rPr lang="en-US" altLang="en-US" dirty="0">
                <a:latin typeface="Arial"/>
              </a:rPr>
              <a:t> pressure changes</a:t>
            </a:r>
          </a:p>
          <a:p>
            <a:pPr lvl="1"/>
            <a:r>
              <a:rPr lang="en-US" altLang="en-US" dirty="0">
                <a:latin typeface="Arial"/>
              </a:rPr>
              <a:t>Pressure changes </a:t>
            </a:r>
            <a:r>
              <a:rPr lang="en-US" altLang="en-US" dirty="0">
                <a:latin typeface="Arial"/>
                <a:sym typeface="Symbol" panose="05050102010706020507" pitchFamily="18" charset="2"/>
              </a:rPr>
              <a:t>lead to</a:t>
            </a:r>
            <a:r>
              <a:rPr lang="en-US" altLang="en-US" dirty="0">
                <a:latin typeface="Arial"/>
              </a:rPr>
              <a:t> flow of gases to equalize pressure</a:t>
            </a:r>
          </a:p>
        </p:txBody>
      </p:sp>
    </p:spTree>
    <p:extLst>
      <p:ext uri="{BB962C8B-B14F-4D97-AF65-F5344CB8AC3E}">
        <p14:creationId xmlns:p14="http://schemas.microsoft.com/office/powerpoint/2010/main" val="338234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a:t>
            </a:r>
            <a:r>
              <a:rPr lang="en-US" altLang="en-US" dirty="0" smtClean="0">
                <a:latin typeface="Times New Roman"/>
              </a:rPr>
              <a:t>Ventilation </a:t>
            </a:r>
            <a:r>
              <a:rPr lang="en-US" altLang="en-US" sz="2800" dirty="0">
                <a:latin typeface="Times New Roman"/>
              </a:rPr>
              <a:t>(2 of 7)</a:t>
            </a:r>
            <a:endParaRPr lang="en-US" sz="2800" dirty="0">
              <a:latin typeface="Times New Roman"/>
            </a:endParaRPr>
          </a:p>
        </p:txBody>
      </p:sp>
      <p:sp>
        <p:nvSpPr>
          <p:cNvPr id="4" name="Content Placeholder 3"/>
          <p:cNvSpPr>
            <a:spLocks noGrp="1"/>
          </p:cNvSpPr>
          <p:nvPr>
            <p:ph sz="quarter" idx="13"/>
          </p:nvPr>
        </p:nvSpPr>
        <p:spPr>
          <a:xfrm>
            <a:off x="457581" y="1643126"/>
            <a:ext cx="8229600" cy="2108269"/>
          </a:xfrm>
        </p:spPr>
        <p:txBody>
          <a:bodyPr wrap="square">
            <a:spAutoFit/>
          </a:bodyPr>
          <a:lstStyle/>
          <a:p>
            <a:r>
              <a:rPr lang="en-US" altLang="en-US" b="1" dirty="0">
                <a:latin typeface="Arial"/>
              </a:rPr>
              <a:t>Boyle’s</a:t>
            </a:r>
            <a:r>
              <a:rPr lang="en-US" altLang="en-US" dirty="0">
                <a:latin typeface="Arial"/>
              </a:rPr>
              <a:t> </a:t>
            </a:r>
            <a:r>
              <a:rPr lang="en-US" altLang="en-US" b="1" dirty="0">
                <a:latin typeface="Arial"/>
              </a:rPr>
              <a:t>law</a:t>
            </a:r>
            <a:r>
              <a:rPr lang="en-US" altLang="en-US" dirty="0">
                <a:latin typeface="Arial"/>
              </a:rPr>
              <a:t>: relationship between pressure and volume of a gas</a:t>
            </a:r>
          </a:p>
          <a:p>
            <a:pPr lvl="1"/>
            <a:r>
              <a:rPr lang="en-US" altLang="en-US" dirty="0">
                <a:latin typeface="Arial"/>
              </a:rPr>
              <a:t>Gases always fill the container they are in</a:t>
            </a:r>
          </a:p>
          <a:p>
            <a:pPr lvl="2"/>
            <a:r>
              <a:rPr lang="en-US" altLang="en-US" dirty="0">
                <a:latin typeface="Arial"/>
              </a:rPr>
              <a:t>If amount of gas is the same and container size is reduced, pressure will</a:t>
            </a:r>
            <a:r>
              <a:rPr lang="en-US" altLang="en-US" dirty="0">
                <a:latin typeface="Arial"/>
                <a:sym typeface="Wingdings" panose="05000000000000000000" pitchFamily="2" charset="2"/>
              </a:rPr>
              <a:t> increase</a:t>
            </a:r>
            <a:endParaRPr lang="en-US" altLang="en-US" dirty="0">
              <a:latin typeface="Arial"/>
            </a:endParaRPr>
          </a:p>
          <a:p>
            <a:pPr lvl="1"/>
            <a:r>
              <a:rPr lang="en-US" altLang="en-US" dirty="0">
                <a:latin typeface="Arial"/>
              </a:rPr>
              <a:t>So pressure (</a:t>
            </a:r>
            <a:r>
              <a:rPr lang="en-US" altLang="en-US" i="1" dirty="0">
                <a:latin typeface="Times New Roman" panose="02020603050405020304" pitchFamily="18" charset="0"/>
                <a:cs typeface="Times New Roman" panose="02020603050405020304" pitchFamily="18" charset="0"/>
              </a:rPr>
              <a:t>P</a:t>
            </a:r>
            <a:r>
              <a:rPr lang="en-US" altLang="en-US" dirty="0">
                <a:latin typeface="Arial"/>
              </a:rPr>
              <a:t>) varies inversely with volume (</a:t>
            </a:r>
            <a:r>
              <a:rPr lang="en-US" altLang="en-US" i="1" dirty="0">
                <a:latin typeface="Times New Roman" panose="02020603050405020304" pitchFamily="18" charset="0"/>
                <a:cs typeface="Times New Roman" panose="02020603050405020304" pitchFamily="18" charset="0"/>
              </a:rPr>
              <a:t>V</a:t>
            </a:r>
            <a:r>
              <a:rPr lang="en-US" altLang="en-US" dirty="0">
                <a:latin typeface="Arial"/>
              </a:rPr>
              <a:t>)</a:t>
            </a:r>
          </a:p>
          <a:p>
            <a:pPr lvl="1"/>
            <a:r>
              <a:rPr lang="en-US" altLang="en-US" dirty="0">
                <a:latin typeface="Arial"/>
              </a:rPr>
              <a:t>Mathematically:</a:t>
            </a:r>
          </a:p>
          <a:p>
            <a:pPr lvl="2"/>
            <a:r>
              <a:rPr lang="en-US" altLang="en-US" i="1" dirty="0" smtClean="0">
                <a:latin typeface="Times New Roman" panose="02020603050405020304" pitchFamily="18" charset="0"/>
                <a:cs typeface="Times New Roman" panose="02020603050405020304" pitchFamily="18" charset="0"/>
              </a:rPr>
              <a:t>P</a:t>
            </a:r>
            <a:r>
              <a:rPr lang="en-US" altLang="en-US" i="1" baseline="-25000" dirty="0" smtClean="0">
                <a:latin typeface="Times New Roman" panose="02020603050405020304" pitchFamily="18" charset="0"/>
                <a:cs typeface="Times New Roman" panose="02020603050405020304" pitchFamily="18" charset="0"/>
              </a:rPr>
              <a:t>1</a:t>
            </a:r>
            <a:r>
              <a:rPr lang="en-US" altLang="en-US" i="1" dirty="0" smtClean="0">
                <a:latin typeface="Times New Roman" panose="02020603050405020304" pitchFamily="18" charset="0"/>
                <a:cs typeface="Times New Roman" panose="02020603050405020304" pitchFamily="18" charset="0"/>
              </a:rPr>
              <a:t>V</a:t>
            </a:r>
            <a:r>
              <a:rPr lang="en-US" altLang="en-US" i="1" baseline="-25000" dirty="0" smtClean="0">
                <a:latin typeface="Times New Roman" panose="02020603050405020304" pitchFamily="18" charset="0"/>
                <a:cs typeface="Times New Roman" panose="02020603050405020304" pitchFamily="18" charset="0"/>
              </a:rPr>
              <a:t>1</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P</a:t>
            </a:r>
            <a:r>
              <a:rPr lang="en-US" altLang="en-US" i="1" baseline="-25000" dirty="0">
                <a:latin typeface="Times New Roman" panose="02020603050405020304" pitchFamily="18" charset="0"/>
                <a:cs typeface="Times New Roman" panose="02020603050405020304" pitchFamily="18" charset="0"/>
              </a:rPr>
              <a:t>2</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8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a:t>
            </a:r>
            <a:r>
              <a:rPr lang="en-US" altLang="en-US" dirty="0" smtClean="0">
                <a:latin typeface="Times New Roman"/>
              </a:rPr>
              <a:t>Ventilation </a:t>
            </a:r>
            <a:r>
              <a:rPr lang="en-US" altLang="en-US" sz="2800" dirty="0">
                <a:latin typeface="Times New Roman"/>
              </a:rPr>
              <a:t>(3 of 7)</a:t>
            </a:r>
            <a:endParaRPr lang="en-US" sz="2800" dirty="0">
              <a:latin typeface="Times New Roman"/>
            </a:endParaRPr>
          </a:p>
        </p:txBody>
      </p:sp>
      <p:sp>
        <p:nvSpPr>
          <p:cNvPr id="4" name="Content Placeholder 3"/>
          <p:cNvSpPr>
            <a:spLocks noGrp="1"/>
          </p:cNvSpPr>
          <p:nvPr>
            <p:ph sz="quarter" idx="13"/>
          </p:nvPr>
        </p:nvSpPr>
        <p:spPr>
          <a:xfrm>
            <a:off x="457581" y="1643126"/>
            <a:ext cx="8229600" cy="2846933"/>
          </a:xfrm>
        </p:spPr>
        <p:txBody>
          <a:bodyPr wrap="square">
            <a:spAutoFit/>
          </a:bodyPr>
          <a:lstStyle/>
          <a:p>
            <a:r>
              <a:rPr lang="en-US" altLang="en-US" b="1" dirty="0">
                <a:latin typeface="Arial"/>
              </a:rPr>
              <a:t>Inspiration</a:t>
            </a:r>
          </a:p>
          <a:p>
            <a:pPr lvl="1"/>
            <a:r>
              <a:rPr lang="en-US" altLang="en-US" dirty="0">
                <a:latin typeface="Arial"/>
              </a:rPr>
              <a:t>Active process involving </a:t>
            </a:r>
            <a:r>
              <a:rPr lang="en-US" altLang="en-US" b="1" dirty="0">
                <a:latin typeface="Arial"/>
              </a:rPr>
              <a:t>inspiratory</a:t>
            </a:r>
            <a:r>
              <a:rPr lang="en-US" altLang="en-US" dirty="0">
                <a:latin typeface="Arial"/>
              </a:rPr>
              <a:t> </a:t>
            </a:r>
            <a:r>
              <a:rPr lang="en-US" altLang="en-US" b="1" dirty="0">
                <a:latin typeface="Arial"/>
              </a:rPr>
              <a:t>muscles</a:t>
            </a:r>
            <a:r>
              <a:rPr lang="en-US" altLang="en-US" dirty="0">
                <a:latin typeface="Arial"/>
              </a:rPr>
              <a:t> (diaphragm and external </a:t>
            </a:r>
            <a:r>
              <a:rPr lang="en-US" altLang="en-US" dirty="0" err="1">
                <a:latin typeface="Arial"/>
              </a:rPr>
              <a:t>intercostals</a:t>
            </a:r>
            <a:r>
              <a:rPr lang="en-US" altLang="en-US" dirty="0" smtClean="0">
                <a:latin typeface="Arial"/>
              </a:rPr>
              <a:t>) </a:t>
            </a:r>
            <a:endParaRPr lang="en-US" altLang="en-US" dirty="0">
              <a:latin typeface="Arial"/>
            </a:endParaRPr>
          </a:p>
          <a:p>
            <a:pPr lvl="2"/>
            <a:r>
              <a:rPr lang="en-US" altLang="en-US" b="1" dirty="0">
                <a:latin typeface="Arial"/>
              </a:rPr>
              <a:t>Action of the diaphragm</a:t>
            </a:r>
            <a:r>
              <a:rPr lang="en-US" altLang="en-US" dirty="0">
                <a:latin typeface="Arial"/>
              </a:rPr>
              <a:t>: when dome-shaped diaphragm contracts, it moves inferiorly and flattens out</a:t>
            </a:r>
          </a:p>
          <a:p>
            <a:pPr lvl="3"/>
            <a:r>
              <a:rPr lang="en-US" altLang="en-US" dirty="0">
                <a:latin typeface="Arial"/>
              </a:rPr>
              <a:t>Results in increase in thoracic volume</a:t>
            </a:r>
          </a:p>
          <a:p>
            <a:pPr lvl="2"/>
            <a:r>
              <a:rPr lang="en-US" altLang="en-US" b="1" dirty="0">
                <a:latin typeface="Arial"/>
              </a:rPr>
              <a:t>Action of intercostal muscles</a:t>
            </a:r>
            <a:r>
              <a:rPr lang="en-US" altLang="en-US" dirty="0">
                <a:latin typeface="Arial"/>
              </a:rPr>
              <a:t>: when external intercostals contract, rib cage is lifted up and out, much like when handle on a bucket is raised (outward as it moves upward)</a:t>
            </a:r>
          </a:p>
          <a:p>
            <a:pPr lvl="3"/>
            <a:r>
              <a:rPr lang="en-US" altLang="en-US" dirty="0">
                <a:latin typeface="Arial"/>
              </a:rPr>
              <a:t>Results in increase in thoracic volume</a:t>
            </a:r>
          </a:p>
        </p:txBody>
      </p:sp>
    </p:spTree>
    <p:extLst>
      <p:ext uri="{BB962C8B-B14F-4D97-AF65-F5344CB8AC3E}">
        <p14:creationId xmlns:p14="http://schemas.microsoft.com/office/powerpoint/2010/main" val="357246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a:t>
            </a:r>
            <a:endParaRPr lang="en-US" sz="3400" kern="1200" dirty="0">
              <a:solidFill>
                <a:srgbClr val="007FA3"/>
              </a:solidFill>
              <a:latin typeface="Times New Roman"/>
              <a:ea typeface="+mj-ea"/>
              <a:cs typeface="Times New Roman" panose="02020603050405020304" pitchFamily="18" charset="0"/>
            </a:endParaRPr>
          </a:p>
        </p:txBody>
      </p:sp>
      <p:pic>
        <p:nvPicPr>
          <p:cNvPr id="5122" name="Picture 2" descr="We start at the top of the figure with quiet inspiration. The figure describes a sequence of five events during inspiration:&#10;&#10;Step 1: Inspiratory muscles contract (diaphragm descends; rib cage rises).&#10;Step 2: Thoracic cavity volume increases.&#10;Step 3: Lungs are stretched; intrapulmonary volume increases.&#10;Step 4: Intrapulmonary pressure drops to -1 mm Hg. &#10;Step 5: Air (gases) flows into lungs down its pressure gradient until intrapulmonary pressure is zero (equal to atmospheric pressure).&#10;&#10;Changes in anterior-posterior and superior-inferior dimensions: The ribs are elevated and the sternum flares as external intercostals contract. The diaphragm moves inferiorly during contraction.&#10;&#10;Changes in lateral dimensions: The external intercostals contract, pushing the rib cage outward.&#10;&#10;Now we turn to quiet expiration. The figure describes a sequence of five events during expiration:&#10;&#10;Step 1: Inspiratory muscles relax (diaphragm rises; rib cage descends due to recoil of costal cartilages).&#10;Step 2: Thoracic cavity volume decreases.&#10;Step 3: Elastic lungs recoil passively; intrapulmonary volume decreases.&#10;Step 4: Intrapulmonary pressure rises to +1 mm Hg.&#10;Step 5: Air (gases) flows out of lungs down its pressure gradient until intrapulmonary pressure is zero.&#10;&#10;Changes in anterior-posterior and superior-inferior dimensions: Ribs and sternum are depressed as external intercostals relax. The diaphragm moves superiorly as it relaxes.&#10;&#10;Changes in lateral dimensions: The external intercostals relax and the rib cage moves inw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47"/>
          <a:stretch/>
        </p:blipFill>
        <p:spPr bwMode="auto">
          <a:xfrm>
            <a:off x="2350020" y="1350213"/>
            <a:ext cx="4443954" cy="421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a:xfrm>
            <a:off x="457200" y="5671290"/>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p>
        </p:txBody>
      </p:sp>
    </p:spTree>
    <p:extLst>
      <p:ext uri="{BB962C8B-B14F-4D97-AF65-F5344CB8AC3E}">
        <p14:creationId xmlns:p14="http://schemas.microsoft.com/office/powerpoint/2010/main" val="122638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a:t>
            </a:r>
            <a:r>
              <a:rPr lang="en-US" altLang="en-US" dirty="0" smtClean="0">
                <a:latin typeface="Times New Roman"/>
              </a:rPr>
              <a:t>Ventilation </a:t>
            </a:r>
            <a:r>
              <a:rPr lang="en-US" altLang="en-US" sz="2800" dirty="0">
                <a:latin typeface="Times New Roman"/>
              </a:rPr>
              <a:t>(4 of 7)</a:t>
            </a:r>
            <a:endParaRPr lang="en-US" sz="2800" dirty="0">
              <a:latin typeface="Times New Roman"/>
            </a:endParaRPr>
          </a:p>
        </p:txBody>
      </p:sp>
      <p:sp>
        <p:nvSpPr>
          <p:cNvPr id="4" name="Content Placeholder 3"/>
          <p:cNvSpPr>
            <a:spLocks noGrp="1"/>
          </p:cNvSpPr>
          <p:nvPr>
            <p:ph sz="quarter" idx="13"/>
          </p:nvPr>
        </p:nvSpPr>
        <p:spPr>
          <a:xfrm>
            <a:off x="457581" y="1643126"/>
            <a:ext cx="8229600" cy="2031325"/>
          </a:xfrm>
        </p:spPr>
        <p:txBody>
          <a:bodyPr wrap="square">
            <a:spAutoFit/>
          </a:bodyPr>
          <a:lstStyle/>
          <a:p>
            <a:r>
              <a:rPr lang="en-US" altLang="en-US" b="1" dirty="0" smtClean="0">
                <a:latin typeface="Arial"/>
                <a:sym typeface="Wingdings" panose="05000000000000000000" pitchFamily="2" charset="2"/>
              </a:rPr>
              <a:t>Inspiration </a:t>
            </a:r>
            <a:r>
              <a:rPr lang="en-US" altLang="en-US" b="1" dirty="0"/>
              <a:t>(cont</a:t>
            </a:r>
            <a:r>
              <a:rPr lang="en-US" altLang="en-US" b="1" dirty="0" smtClean="0"/>
              <a:t>.)</a:t>
            </a:r>
            <a:endParaRPr lang="en-US" altLang="en-US" b="1" dirty="0">
              <a:latin typeface="Arial"/>
              <a:sym typeface="Wingdings" panose="05000000000000000000" pitchFamily="2" charset="2"/>
            </a:endParaRPr>
          </a:p>
          <a:p>
            <a:pPr lvl="1"/>
            <a:r>
              <a:rPr lang="en-US" altLang="en-US" dirty="0">
                <a:latin typeface="Arial"/>
                <a:sym typeface="Wingdings" panose="05000000000000000000" pitchFamily="2" charset="2"/>
              </a:rPr>
              <a:t>As thoracic cavity volume increases, lungs are stretched as they are pulled out with thoracic cage</a:t>
            </a:r>
          </a:p>
          <a:p>
            <a:pPr lvl="2"/>
            <a:r>
              <a:rPr lang="en-US" altLang="en-US" dirty="0">
                <a:latin typeface="Arial"/>
                <a:sym typeface="Wingdings" panose="05000000000000000000" pitchFamily="2" charset="2"/>
              </a:rPr>
              <a:t>Causes i</a:t>
            </a:r>
            <a:r>
              <a:rPr lang="en-US" altLang="en-US" dirty="0">
                <a:latin typeface="Arial"/>
              </a:rPr>
              <a:t>ntrapulmonary pressure to drop by 1 mm </a:t>
            </a:r>
            <a:r>
              <a:rPr lang="en-US" altLang="en-US" dirty="0" smtClean="0">
                <a:latin typeface="Arial"/>
              </a:rPr>
              <a:t>Hg </a:t>
            </a:r>
            <a:r>
              <a:rPr lang="en-US" altLang="en-US" dirty="0" smtClean="0">
                <a:latin typeface="Times New Roman" panose="02020603050405020304" pitchFamily="18" charset="0"/>
                <a:cs typeface="Times New Roman" panose="02020603050405020304" pitchFamily="18" charset="0"/>
              </a:rPr>
              <a:t>P</a:t>
            </a:r>
            <a:r>
              <a:rPr lang="en-US" altLang="en-US" baseline="-25000" dirty="0" smtClean="0">
                <a:latin typeface="Times New Roman" panose="02020603050405020304" pitchFamily="18" charset="0"/>
                <a:cs typeface="Times New Roman" panose="02020603050405020304" pitchFamily="18" charset="0"/>
              </a:rPr>
              <a:t>pul</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&lt; P</a:t>
            </a:r>
            <a:r>
              <a:rPr lang="en-US" altLang="en-US" baseline="-25000" dirty="0">
                <a:latin typeface="Times New Roman" panose="02020603050405020304" pitchFamily="18" charset="0"/>
                <a:cs typeface="Times New Roman" panose="02020603050405020304" pitchFamily="18" charset="0"/>
              </a:rPr>
              <a:t>atm</a:t>
            </a:r>
          </a:p>
          <a:p>
            <a:pPr lvl="2"/>
            <a:r>
              <a:rPr lang="en-US" altLang="en-US" dirty="0">
                <a:latin typeface="Arial"/>
              </a:rPr>
              <a:t>Because of difference between atmospheric and intrapulmonary pressure, air flows into lungs, down its pressure gradient, until </a:t>
            </a:r>
            <a:r>
              <a:rPr lang="en-US" altLang="en-US" dirty="0" smtClean="0">
                <a:latin typeface="Times New Roman" panose="02020603050405020304" pitchFamily="18" charset="0"/>
                <a:cs typeface="Times New Roman" panose="02020603050405020304" pitchFamily="18" charset="0"/>
              </a:rPr>
              <a:t>P</a:t>
            </a:r>
            <a:r>
              <a:rPr lang="en-US" altLang="en-US" baseline="-25000" dirty="0" smtClean="0">
                <a:latin typeface="Times New Roman" panose="02020603050405020304" pitchFamily="18" charset="0"/>
                <a:cs typeface="Times New Roman" panose="02020603050405020304" pitchFamily="18" charset="0"/>
              </a:rPr>
              <a:t>pul</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P</a:t>
            </a:r>
            <a:r>
              <a:rPr lang="en-US" altLang="en-US" baseline="-25000" dirty="0">
                <a:latin typeface="Times New Roman" panose="02020603050405020304" pitchFamily="18" charset="0"/>
                <a:cs typeface="Times New Roman" panose="02020603050405020304" pitchFamily="18" charset="0"/>
              </a:rPr>
              <a:t>atm</a:t>
            </a:r>
          </a:p>
          <a:p>
            <a:pPr lvl="1"/>
            <a:r>
              <a:rPr lang="en-US" altLang="en-US" dirty="0">
                <a:latin typeface="Arial"/>
              </a:rPr>
              <a:t>During same period,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Arial"/>
              </a:rPr>
              <a:t> lowers to about </a:t>
            </a:r>
            <a:r>
              <a:rPr lang="en-US" altLang="en-US" dirty="0" smtClean="0">
                <a:latin typeface="Arial"/>
              </a:rPr>
              <a:t>6 </a:t>
            </a:r>
            <a:r>
              <a:rPr lang="en-US" altLang="en-US" dirty="0">
                <a:latin typeface="Arial"/>
              </a:rPr>
              <a:t>mm Hg less than </a:t>
            </a:r>
            <a:r>
              <a:rPr lang="en-US" altLang="en-US" dirty="0" smtClean="0">
                <a:latin typeface="Times New Roman" panose="02020603050405020304" pitchFamily="18" charset="0"/>
                <a:cs typeface="Times New Roman" panose="02020603050405020304" pitchFamily="18" charset="0"/>
              </a:rPr>
              <a:t>P</a:t>
            </a:r>
            <a:r>
              <a:rPr lang="en-US" altLang="en-US" baseline="-25000" dirty="0" smtClean="0">
                <a:latin typeface="Times New Roman" panose="02020603050405020304" pitchFamily="18" charset="0"/>
                <a:cs typeface="Times New Roman" panose="02020603050405020304" pitchFamily="18" charset="0"/>
              </a:rPr>
              <a:t>atm</a:t>
            </a:r>
            <a:endParaRPr lang="en-US" altLang="en-US"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78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a:t>
            </a:r>
            <a:r>
              <a:rPr lang="en-US" altLang="en-US" dirty="0" smtClean="0">
                <a:latin typeface="Times New Roman"/>
              </a:rPr>
              <a:t>Ventilation </a:t>
            </a:r>
            <a:r>
              <a:rPr lang="en-US" altLang="en-US" sz="2800" dirty="0">
                <a:latin typeface="Times New Roman"/>
              </a:rPr>
              <a:t>(5 of 7)</a:t>
            </a:r>
            <a:endParaRPr lang="en-US" sz="2800" dirty="0">
              <a:latin typeface="Times New Roman"/>
            </a:endParaRPr>
          </a:p>
        </p:txBody>
      </p:sp>
      <p:sp>
        <p:nvSpPr>
          <p:cNvPr id="4" name="Content Placeholder 3"/>
          <p:cNvSpPr>
            <a:spLocks noGrp="1"/>
          </p:cNvSpPr>
          <p:nvPr>
            <p:ph sz="quarter" idx="13"/>
          </p:nvPr>
        </p:nvSpPr>
        <p:spPr>
          <a:xfrm>
            <a:off x="457581" y="1643126"/>
            <a:ext cx="8229600" cy="2354491"/>
          </a:xfrm>
        </p:spPr>
        <p:txBody>
          <a:bodyPr wrap="square">
            <a:spAutoFit/>
          </a:bodyPr>
          <a:lstStyle/>
          <a:p>
            <a:r>
              <a:rPr lang="en-US" altLang="en-US" b="1" dirty="0" smtClean="0">
                <a:latin typeface="Arial"/>
                <a:sym typeface="Wingdings" panose="05000000000000000000" pitchFamily="2" charset="2"/>
              </a:rPr>
              <a:t>Inspiration </a:t>
            </a:r>
            <a:r>
              <a:rPr lang="en-US" altLang="en-US" b="1" dirty="0"/>
              <a:t>(cont</a:t>
            </a:r>
            <a:r>
              <a:rPr lang="en-US" altLang="en-US" b="1" dirty="0" smtClean="0"/>
              <a:t>.)</a:t>
            </a:r>
            <a:endParaRPr lang="en-US" altLang="en-US" b="1" dirty="0">
              <a:latin typeface="Arial"/>
              <a:sym typeface="Wingdings" panose="05000000000000000000" pitchFamily="2" charset="2"/>
            </a:endParaRPr>
          </a:p>
          <a:p>
            <a:pPr lvl="1"/>
            <a:r>
              <a:rPr lang="en-US" altLang="en-US" i="1" dirty="0">
                <a:latin typeface="Arial"/>
              </a:rPr>
              <a:t>Forced</a:t>
            </a:r>
            <a:r>
              <a:rPr lang="en-US" altLang="en-US" dirty="0">
                <a:latin typeface="Arial"/>
              </a:rPr>
              <a:t> (</a:t>
            </a:r>
            <a:r>
              <a:rPr lang="en-US" altLang="en-US" i="1" dirty="0">
                <a:latin typeface="Arial"/>
              </a:rPr>
              <a:t>deep</a:t>
            </a:r>
            <a:r>
              <a:rPr lang="en-US" altLang="en-US" dirty="0">
                <a:latin typeface="Arial"/>
              </a:rPr>
              <a:t>) </a:t>
            </a:r>
            <a:r>
              <a:rPr lang="en-US" altLang="en-US" i="1" dirty="0">
                <a:latin typeface="Arial"/>
              </a:rPr>
              <a:t>inspirations</a:t>
            </a:r>
            <a:r>
              <a:rPr lang="en-US" altLang="en-US" dirty="0">
                <a:latin typeface="Arial"/>
              </a:rPr>
              <a:t> can occur during vigorous exercise or in people with COPD</a:t>
            </a:r>
          </a:p>
          <a:p>
            <a:pPr lvl="1"/>
            <a:r>
              <a:rPr lang="en-US" altLang="en-US" dirty="0">
                <a:latin typeface="Arial"/>
                <a:sym typeface="Wingdings" panose="05000000000000000000" pitchFamily="2" charset="2"/>
              </a:rPr>
              <a:t>Accessory muscles are also activated</a:t>
            </a:r>
          </a:p>
          <a:p>
            <a:pPr lvl="2"/>
            <a:r>
              <a:rPr lang="en-US" altLang="en-US" dirty="0">
                <a:latin typeface="Arial"/>
                <a:sym typeface="Wingdings" panose="05000000000000000000" pitchFamily="2" charset="2"/>
              </a:rPr>
              <a:t>Scalenes, sternocleidomastoid, and pectoralis minor</a:t>
            </a:r>
          </a:p>
          <a:p>
            <a:pPr lvl="3"/>
            <a:r>
              <a:rPr lang="en-US" altLang="en-US" dirty="0">
                <a:latin typeface="Arial"/>
                <a:sym typeface="Wingdings" panose="05000000000000000000" pitchFamily="2" charset="2"/>
              </a:rPr>
              <a:t>Erector spinae muscles of back also help to straighten thoracic curvature</a:t>
            </a:r>
          </a:p>
          <a:p>
            <a:pPr lvl="2"/>
            <a:r>
              <a:rPr lang="en-US" altLang="en-US" dirty="0">
                <a:latin typeface="Arial"/>
                <a:sym typeface="Wingdings" panose="05000000000000000000" pitchFamily="2" charset="2"/>
              </a:rPr>
              <a:t>Act to further increase thoracic cage size, creating a larger pressure gradient so more air is drawn in</a:t>
            </a:r>
            <a:endParaRPr lang="en-US" altLang="en-US" dirty="0">
              <a:latin typeface="Arial"/>
            </a:endParaRPr>
          </a:p>
        </p:txBody>
      </p:sp>
    </p:spTree>
    <p:extLst>
      <p:ext uri="{BB962C8B-B14F-4D97-AF65-F5344CB8AC3E}">
        <p14:creationId xmlns:p14="http://schemas.microsoft.com/office/powerpoint/2010/main" val="139004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(1 of 10)</a:t>
            </a:r>
            <a:endParaRPr lang="en-US" sz="2800" b="1" kern="1200" dirty="0">
              <a:solidFill>
                <a:srgbClr val="007FA3"/>
              </a:solidFill>
              <a:latin typeface="Times New Roman"/>
              <a:ea typeface="+mj-ea"/>
              <a:cs typeface="Times New Roman" panose="02020603050405020304" pitchFamily="18" charset="0"/>
            </a:endParaRPr>
          </a:p>
        </p:txBody>
      </p:sp>
      <p:pic>
        <p:nvPicPr>
          <p:cNvPr id="3074" name="Picture 2" descr="We start at the top of the figure with quiet inspiration. The figure describes a sequence of five events during inspiration:&#10;&#10;Step 1: Inspiratory muscles contract (diaphragm descends; rib cage r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1664"/>
            <a:ext cx="7239073" cy="36609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57200" y="5671290"/>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252573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241" y="2905780"/>
            <a:ext cx="5839519" cy="1354217"/>
          </a:xfrm>
        </p:spPr>
        <p:txBody>
          <a:bodyPr>
            <a:spAutoFit/>
          </a:bodyPr>
          <a:lstStyle/>
          <a:p>
            <a:r>
              <a:rPr lang="en-US" sz="4400" dirty="0">
                <a:latin typeface="Times New Roman"/>
              </a:rPr>
              <a:t>Part 2 – Respiratory Physiology</a:t>
            </a:r>
          </a:p>
        </p:txBody>
      </p:sp>
    </p:spTree>
    <p:extLst>
      <p:ext uri="{BB962C8B-B14F-4D97-AF65-F5344CB8AC3E}">
        <p14:creationId xmlns:p14="http://schemas.microsoft.com/office/powerpoint/2010/main" val="173825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(2 of 10)</a:t>
            </a:r>
            <a:endParaRPr lang="en-US" sz="2800" b="1" kern="1200" dirty="0">
              <a:solidFill>
                <a:srgbClr val="007FA3"/>
              </a:solidFill>
              <a:latin typeface="Times New Roman"/>
              <a:ea typeface="+mj-ea"/>
              <a:cs typeface="Times New Roman" panose="02020603050405020304" pitchFamily="18" charset="0"/>
            </a:endParaRPr>
          </a:p>
        </p:txBody>
      </p:sp>
      <p:pic>
        <p:nvPicPr>
          <p:cNvPr id="4099" name="Picture 3" descr="Step 2: Thoracic cavity volume incr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74" y="1906780"/>
            <a:ext cx="7235626" cy="36649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p:nvPr>
        </p:nvSpPr>
        <p:spPr>
          <a:xfrm>
            <a:off x="457581" y="5671290"/>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27437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(3 of 10)</a:t>
            </a:r>
            <a:endParaRPr lang="en-US" sz="2800" b="1" kern="1200" dirty="0">
              <a:solidFill>
                <a:srgbClr val="007FA3"/>
              </a:solidFill>
              <a:latin typeface="Times New Roman"/>
              <a:ea typeface="+mj-ea"/>
              <a:cs typeface="Times New Roman" panose="02020603050405020304" pitchFamily="18" charset="0"/>
            </a:endParaRPr>
          </a:p>
        </p:txBody>
      </p:sp>
      <p:pic>
        <p:nvPicPr>
          <p:cNvPr id="5122" name="Picture 2" descr="Lungs are stretched; intrapulmonary volume increas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64" y="1905000"/>
            <a:ext cx="7239073" cy="36609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57581" y="5671290"/>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77818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(4 of 10)</a:t>
            </a:r>
            <a:endParaRPr lang="en-US" sz="2800" b="1" kern="1200" dirty="0">
              <a:solidFill>
                <a:srgbClr val="007FA3"/>
              </a:solidFill>
              <a:latin typeface="Times New Roman"/>
              <a:ea typeface="+mj-ea"/>
              <a:cs typeface="Times New Roman" panose="02020603050405020304" pitchFamily="18" charset="0"/>
            </a:endParaRPr>
          </a:p>
        </p:txBody>
      </p:sp>
      <p:pic>
        <p:nvPicPr>
          <p:cNvPr id="6146" name="Picture 2" descr="Step 4: Intrapulmonary pressure drops to -1 mm H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15" y="1920240"/>
            <a:ext cx="7179930" cy="364319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p:nvPr>
        </p:nvSpPr>
        <p:spPr>
          <a:xfrm>
            <a:off x="457199" y="5671290"/>
            <a:ext cx="8229981"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411906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(5 of 10)</a:t>
            </a:r>
            <a:endParaRPr lang="en-US" sz="2800" b="1" kern="1200" dirty="0">
              <a:solidFill>
                <a:srgbClr val="007FA3"/>
              </a:solidFill>
              <a:latin typeface="Times New Roman"/>
              <a:ea typeface="+mj-ea"/>
              <a:cs typeface="Times New Roman" panose="02020603050405020304" pitchFamily="18" charset="0"/>
            </a:endParaRPr>
          </a:p>
        </p:txBody>
      </p:sp>
      <p:pic>
        <p:nvPicPr>
          <p:cNvPr id="10242" name="Picture 2" descr="Step 5: Air (gases) flows into lungs down its pressure gradient until intrapulmonary pressure is zero (equal to atmospheric pressure)."/>
          <p:cNvPicPr>
            <a:picLocks noChangeAspect="1" noChangeArrowheads="1"/>
          </p:cNvPicPr>
          <p:nvPr/>
        </p:nvPicPr>
        <p:blipFill rotWithShape="1">
          <a:blip r:embed="rId3">
            <a:extLst>
              <a:ext uri="{28A0092B-C50C-407E-A947-70E740481C1C}">
                <a14:useLocalDpi xmlns:a14="http://schemas.microsoft.com/office/drawing/2010/main" val="0"/>
              </a:ext>
            </a:extLst>
          </a:blip>
          <a:srcRect b="47466"/>
          <a:stretch/>
        </p:blipFill>
        <p:spPr bwMode="auto">
          <a:xfrm>
            <a:off x="1278262" y="1991375"/>
            <a:ext cx="6587475" cy="33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a:xfrm>
            <a:off x="457580" y="5672668"/>
            <a:ext cx="8229219"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06495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algn="l" rtl="0">
              <a:spcBef>
                <a:spcPct val="0"/>
              </a:spcBef>
            </a:pPr>
            <a:r>
              <a:rPr lang="en-US" altLang="en-US" sz="3400" b="1" kern="1200" dirty="0">
                <a:solidFill>
                  <a:srgbClr val="007FA3"/>
                </a:solidFill>
                <a:latin typeface="Times New Roman"/>
                <a:ea typeface="+mj-ea"/>
                <a:cs typeface="Times New Roman" panose="02020603050405020304" pitchFamily="18" charset="0"/>
              </a:rPr>
              <a:t>Pulmonary </a:t>
            </a:r>
            <a:r>
              <a:rPr lang="en-US" altLang="en-US" sz="3400" b="1" kern="1200" dirty="0" smtClean="0">
                <a:solidFill>
                  <a:srgbClr val="007FA3"/>
                </a:solidFill>
                <a:latin typeface="Times New Roman"/>
                <a:ea typeface="+mj-ea"/>
                <a:cs typeface="Times New Roman" panose="02020603050405020304" pitchFamily="18" charset="0"/>
              </a:rPr>
              <a:t>Ventilation </a:t>
            </a:r>
            <a:r>
              <a:rPr lang="en-US" altLang="en-US" sz="2800" b="1" kern="1200" dirty="0">
                <a:solidFill>
                  <a:srgbClr val="007FA3"/>
                </a:solidFill>
                <a:latin typeface="Times New Roman"/>
                <a:ea typeface="+mj-ea"/>
                <a:cs typeface="Times New Roman" panose="02020603050405020304" pitchFamily="18" charset="0"/>
              </a:rPr>
              <a:t>(6 of 7)</a:t>
            </a:r>
            <a:endParaRPr lang="en-US" sz="2800" b="1" kern="1200" dirty="0">
              <a:solidFill>
                <a:srgbClr val="007FA3"/>
              </a:solidFill>
              <a:latin typeface="Times New Roman"/>
              <a:ea typeface="+mj-ea"/>
              <a:cs typeface="Times New Roman" panose="02020603050405020304" pitchFamily="18" charset="0"/>
            </a:endParaRPr>
          </a:p>
        </p:txBody>
      </p:sp>
      <p:sp>
        <p:nvSpPr>
          <p:cNvPr id="4" name="Content Placeholder 3"/>
          <p:cNvSpPr>
            <a:spLocks noGrp="1"/>
          </p:cNvSpPr>
          <p:nvPr>
            <p:ph sz="quarter" idx="13"/>
          </p:nvPr>
        </p:nvSpPr>
        <p:spPr>
          <a:xfrm>
            <a:off x="457581" y="1643126"/>
            <a:ext cx="8229600" cy="2354491"/>
          </a:xfrm>
        </p:spPr>
        <p:txBody>
          <a:bodyPr wrap="square">
            <a:spAutoFit/>
          </a:bodyPr>
          <a:lstStyle/>
          <a:p>
            <a:r>
              <a:rPr lang="en-US" altLang="en-US" b="1" dirty="0">
                <a:latin typeface="Arial"/>
              </a:rPr>
              <a:t>Expiration</a:t>
            </a:r>
          </a:p>
          <a:p>
            <a:pPr lvl="1"/>
            <a:r>
              <a:rPr lang="en-US" altLang="en-US" dirty="0">
                <a:latin typeface="Arial"/>
              </a:rPr>
              <a:t>Quiet expiration normally is passive process</a:t>
            </a:r>
          </a:p>
          <a:p>
            <a:pPr lvl="2"/>
            <a:r>
              <a:rPr lang="en-US" altLang="en-US" dirty="0">
                <a:latin typeface="Arial"/>
              </a:rPr>
              <a:t>Inspiratory muscles relax, thoracic cavity volume decreases, and lungs recoil</a:t>
            </a:r>
          </a:p>
          <a:p>
            <a:pPr lvl="2"/>
            <a:r>
              <a:rPr lang="en-US" altLang="en-US" dirty="0">
                <a:latin typeface="Arial"/>
              </a:rPr>
              <a:t>Volume decrease </a:t>
            </a:r>
            <a:r>
              <a:rPr lang="en-US" altLang="en-US" dirty="0">
                <a:latin typeface="Arial"/>
                <a:sym typeface="Wingdings" panose="05000000000000000000" pitchFamily="2" charset="2"/>
              </a:rPr>
              <a:t>causes intrapulmonary pressure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Arial"/>
              </a:rPr>
              <a:t>) </a:t>
            </a:r>
            <a:r>
              <a:rPr lang="en-US" altLang="en-US" dirty="0">
                <a:latin typeface="Arial"/>
                <a:sym typeface="Wingdings" panose="05000000000000000000" pitchFamily="2" charset="2"/>
              </a:rPr>
              <a:t>to increase </a:t>
            </a:r>
            <a:r>
              <a:rPr lang="en-US" altLang="en-US" dirty="0">
                <a:latin typeface="Arial"/>
              </a:rPr>
              <a:t>by +1 mm Hg</a:t>
            </a:r>
          </a:p>
          <a:p>
            <a:pPr lvl="2"/>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Arial"/>
              </a:rPr>
              <a:t> &gt; Patm so air flows out of lungs down its pressure gradient until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Arial"/>
              </a:rPr>
              <a:t> =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p>
          <a:p>
            <a:pPr lvl="1"/>
            <a:r>
              <a:rPr lang="en-US" altLang="en-US" dirty="0">
                <a:latin typeface="Arial"/>
              </a:rPr>
              <a:t>Forced expiration is an active process that uses oblique and transverse abdominal muscles, as well as internal intercostal muscles</a:t>
            </a:r>
          </a:p>
        </p:txBody>
      </p:sp>
    </p:spTree>
    <p:extLst>
      <p:ext uri="{BB962C8B-B14F-4D97-AF65-F5344CB8AC3E}">
        <p14:creationId xmlns:p14="http://schemas.microsoft.com/office/powerpoint/2010/main" val="78805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(6 of 10)</a:t>
            </a:r>
            <a:endParaRPr lang="en-US" sz="2800" b="1" kern="1200" dirty="0">
              <a:solidFill>
                <a:srgbClr val="007FA3"/>
              </a:solidFill>
              <a:latin typeface="Times New Roman"/>
              <a:ea typeface="+mj-ea"/>
              <a:cs typeface="Times New Roman" panose="02020603050405020304" pitchFamily="18" charset="0"/>
            </a:endParaRPr>
          </a:p>
        </p:txBody>
      </p:sp>
      <p:pic>
        <p:nvPicPr>
          <p:cNvPr id="3074" name="Picture 2" descr="Changes in anterior-posterior and superior-inferior dimensions: The ribs are elevated and the sternum flares as external intercostals contract. The diaphragm moves inferiorly during contraction.&#10;&#10;Changes in lateral dimensions: The external intercostals contract, pushing the rib cage outward.&#10;&#10;Now we turn to quiet expiration. The figure describes a sequence of five events during expiration:&#10;&#10;Step 1: Inspiratory muscles relax (diaphragm rises; rib cage descends due to recoil of costal cartil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1509" y="1906425"/>
            <a:ext cx="3931535" cy="372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a:xfrm>
            <a:off x="457581" y="5671290"/>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576988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(7 of 10)</a:t>
            </a:r>
            <a:endParaRPr lang="en-US" sz="2800" b="1" kern="1200" dirty="0">
              <a:solidFill>
                <a:srgbClr val="007FA3"/>
              </a:solidFill>
              <a:latin typeface="Times New Roman"/>
              <a:ea typeface="+mj-ea"/>
              <a:cs typeface="Times New Roman" panose="02020603050405020304" pitchFamily="18" charset="0"/>
            </a:endParaRPr>
          </a:p>
        </p:txBody>
      </p:sp>
      <p:pic>
        <p:nvPicPr>
          <p:cNvPr id="4098" name="Picture 2" descr="Step 2: Thoracic cavity volume decr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1509" y="1916262"/>
            <a:ext cx="3931535" cy="372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0"/>
          </p:nvPr>
        </p:nvSpPr>
        <p:spPr>
          <a:xfrm>
            <a:off x="457580" y="5671290"/>
            <a:ext cx="8229219"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62161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a:t>
            </a:r>
            <a:br>
              <a:rPr lang="en-US" sz="3400" b="1" kern="1200" dirty="0" smtClean="0">
                <a:solidFill>
                  <a:srgbClr val="007FA3"/>
                </a:solidFill>
                <a:latin typeface="Times New Roman"/>
                <a:ea typeface="+mj-ea"/>
                <a:cs typeface="Times New Roman" panose="02020603050405020304" pitchFamily="18" charset="0"/>
              </a:rPr>
            </a:br>
            <a:r>
              <a:rPr lang="en-US" altLang="en-US" sz="2800" b="1" kern="1200" dirty="0">
                <a:solidFill>
                  <a:srgbClr val="007FA3"/>
                </a:solidFill>
                <a:latin typeface="Times New Roman"/>
                <a:ea typeface="+mj-ea"/>
                <a:cs typeface="Times New Roman" panose="02020603050405020304" pitchFamily="18" charset="0"/>
              </a:rPr>
              <a:t>(8 of 10)</a:t>
            </a:r>
            <a:endParaRPr lang="en-US" sz="2800" b="1" kern="1200" dirty="0">
              <a:solidFill>
                <a:srgbClr val="007FA3"/>
              </a:solidFill>
              <a:latin typeface="Times New Roman"/>
              <a:ea typeface="+mj-ea"/>
              <a:cs typeface="Times New Roman" panose="02020603050405020304" pitchFamily="18" charset="0"/>
            </a:endParaRPr>
          </a:p>
        </p:txBody>
      </p:sp>
      <p:pic>
        <p:nvPicPr>
          <p:cNvPr id="5122" name="Picture 2" descr="Step 3: Elastic lungs recoil passively; intrapulmonary volume decr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305" y="1909506"/>
            <a:ext cx="3925391" cy="371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a:xfrm>
            <a:off x="457581" y="5668935"/>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220268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 </a:t>
            </a:r>
            <a:r>
              <a:rPr lang="en-US" altLang="en-US" sz="2800" b="1" kern="1200" dirty="0">
                <a:solidFill>
                  <a:srgbClr val="007FA3"/>
                </a:solidFill>
                <a:latin typeface="Times New Roman"/>
                <a:ea typeface="+mj-ea"/>
                <a:cs typeface="Times New Roman" panose="02020603050405020304" pitchFamily="18" charset="0"/>
              </a:rPr>
              <a:t>(9 of 10)</a:t>
            </a:r>
            <a:endParaRPr lang="en-US" sz="2800" b="1" kern="1200" dirty="0">
              <a:solidFill>
                <a:srgbClr val="007FA3"/>
              </a:solidFill>
              <a:latin typeface="Times New Roman"/>
              <a:ea typeface="+mj-ea"/>
              <a:cs typeface="Times New Roman" panose="02020603050405020304" pitchFamily="18" charset="0"/>
            </a:endParaRPr>
          </a:p>
        </p:txBody>
      </p:sp>
      <p:pic>
        <p:nvPicPr>
          <p:cNvPr id="6146" name="Picture 2" descr="Step 4: Intrapulmonary pressure rises to +1 mm 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517" y="1919658"/>
            <a:ext cx="3908966" cy="370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0"/>
          </p:nvPr>
        </p:nvSpPr>
        <p:spPr>
          <a:xfrm>
            <a:off x="457581" y="5672665"/>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197105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90333"/>
            <a:ext cx="8229600" cy="1477328"/>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Thoracic Volume and Sequence of Events During Inspiration and Expiration</a:t>
            </a:r>
            <a:br>
              <a:rPr lang="en-US" sz="3400" b="1" kern="1200" dirty="0" smtClean="0">
                <a:solidFill>
                  <a:srgbClr val="007FA3"/>
                </a:solidFill>
                <a:latin typeface="Times New Roman"/>
                <a:ea typeface="+mj-ea"/>
                <a:cs typeface="Times New Roman" panose="02020603050405020304" pitchFamily="18" charset="0"/>
              </a:rPr>
            </a:br>
            <a:r>
              <a:rPr lang="en-US" altLang="en-US" sz="2800" b="1" kern="1200" dirty="0">
                <a:solidFill>
                  <a:srgbClr val="007FA3"/>
                </a:solidFill>
                <a:latin typeface="Times New Roman"/>
                <a:ea typeface="+mj-ea"/>
                <a:cs typeface="Times New Roman" panose="02020603050405020304" pitchFamily="18" charset="0"/>
              </a:rPr>
              <a:t>(10 of 10)</a:t>
            </a:r>
            <a:endParaRPr lang="en-US" sz="2800" b="1" kern="1200" dirty="0">
              <a:solidFill>
                <a:srgbClr val="007FA3"/>
              </a:solidFill>
              <a:latin typeface="Times New Roman"/>
              <a:ea typeface="+mj-ea"/>
              <a:cs typeface="Times New Roman" panose="02020603050405020304" pitchFamily="18" charset="0"/>
            </a:endParaRPr>
          </a:p>
        </p:txBody>
      </p:sp>
      <p:pic>
        <p:nvPicPr>
          <p:cNvPr id="7170" name="Picture 2" descr="Step 5: Air (gases) flows out of lungs down its pressure gradient until intrapulmonary pressure is zero.&#10;&#10;Changes in anterior-posterior and superior-inferior dimensions: Ribs and sternum are depressed as external intercostals relax. The diaphragm moves superiorly as it relaxes.&#10;&#10;Changes in lateral dimensions: The external intercostals relax and the rib cage moves inw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37"/>
          <a:stretch/>
        </p:blipFill>
        <p:spPr bwMode="auto">
          <a:xfrm>
            <a:off x="2726751" y="1921791"/>
            <a:ext cx="3690496" cy="34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0"/>
          </p:nvPr>
        </p:nvSpPr>
        <p:spPr>
          <a:xfrm>
            <a:off x="457200" y="5670806"/>
            <a:ext cx="8229600" cy="492443"/>
          </a:xfrm>
        </p:spPr>
        <p:txBody>
          <a:bodyPr/>
          <a:lstStyle/>
          <a:p>
            <a:r>
              <a:rPr lang="en-US" b="1" dirty="0">
                <a:solidFill>
                  <a:srgbClr val="007FA3"/>
                </a:solidFill>
              </a:rPr>
              <a:t>Figure 22.16 </a:t>
            </a:r>
            <a:r>
              <a:rPr lang="en-US" dirty="0"/>
              <a:t>Changes in thoracic </a:t>
            </a:r>
            <a:r>
              <a:rPr lang="en-US" dirty="0" smtClean="0"/>
              <a:t>volume </a:t>
            </a:r>
            <a:r>
              <a:rPr lang="en-US" dirty="0"/>
              <a:t>and sequence of events during inspiration and expiration</a:t>
            </a:r>
            <a:r>
              <a:rPr lang="en-US" dirty="0" smtClean="0"/>
              <a:t>.</a:t>
            </a:r>
            <a:endParaRPr lang="en-US" dirty="0"/>
          </a:p>
        </p:txBody>
      </p:sp>
    </p:spTree>
    <p:extLst>
      <p:ext uri="{BB962C8B-B14F-4D97-AF65-F5344CB8AC3E}">
        <p14:creationId xmlns:p14="http://schemas.microsoft.com/office/powerpoint/2010/main" val="225347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smtClean="0">
                <a:latin typeface="Times New Roman"/>
              </a:rPr>
              <a:t>22.4 Mechanics </a:t>
            </a:r>
            <a:r>
              <a:rPr lang="en-US" dirty="0">
                <a:latin typeface="Times New Roman"/>
              </a:rPr>
              <a:t>of Breathing</a:t>
            </a:r>
          </a:p>
        </p:txBody>
      </p:sp>
      <p:sp>
        <p:nvSpPr>
          <p:cNvPr id="3" name="Content Placeholder 2"/>
          <p:cNvSpPr>
            <a:spLocks noGrp="1"/>
          </p:cNvSpPr>
          <p:nvPr>
            <p:ph sz="quarter" idx="13"/>
          </p:nvPr>
        </p:nvSpPr>
        <p:spPr>
          <a:xfrm>
            <a:off x="457581" y="1643126"/>
            <a:ext cx="8229600" cy="892552"/>
          </a:xfrm>
        </p:spPr>
        <p:txBody>
          <a:bodyPr wrap="square">
            <a:spAutoFit/>
          </a:bodyPr>
          <a:lstStyle/>
          <a:p>
            <a:r>
              <a:rPr lang="en-US" altLang="en-US" dirty="0">
                <a:latin typeface="Arial"/>
              </a:rPr>
              <a:t>Pulmonary ventilation consists of two phases</a:t>
            </a:r>
          </a:p>
          <a:p>
            <a:pPr lvl="1"/>
            <a:r>
              <a:rPr lang="en-US" altLang="en-US" b="1" dirty="0">
                <a:latin typeface="Arial"/>
              </a:rPr>
              <a:t>Inspiration</a:t>
            </a:r>
            <a:r>
              <a:rPr lang="en-US" altLang="en-US" dirty="0">
                <a:latin typeface="Arial"/>
              </a:rPr>
              <a:t>: gases flow into lungs</a:t>
            </a:r>
          </a:p>
          <a:p>
            <a:pPr lvl="1"/>
            <a:r>
              <a:rPr lang="en-US" altLang="en-US" b="1" dirty="0">
                <a:latin typeface="Arial"/>
              </a:rPr>
              <a:t>Expiration</a:t>
            </a:r>
            <a:r>
              <a:rPr lang="en-US" altLang="en-US" dirty="0">
                <a:latin typeface="Arial"/>
              </a:rPr>
              <a:t>: gases exit lungs</a:t>
            </a:r>
          </a:p>
        </p:txBody>
      </p:sp>
    </p:spTree>
    <p:extLst>
      <p:ext uri="{BB962C8B-B14F-4D97-AF65-F5344CB8AC3E}">
        <p14:creationId xmlns:p14="http://schemas.microsoft.com/office/powerpoint/2010/main" val="298081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56966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Changes in Intrapulmonary and Intrapleural Pressures During Inspiration and Expiration</a:t>
            </a:r>
            <a:endParaRPr lang="en-US" sz="3400" kern="1200" dirty="0">
              <a:solidFill>
                <a:srgbClr val="007FA3"/>
              </a:solidFill>
              <a:latin typeface="Times New Roman"/>
              <a:ea typeface="+mj-ea"/>
              <a:cs typeface="Times New Roman" panose="02020603050405020304" pitchFamily="18" charset="0"/>
            </a:endParaRPr>
          </a:p>
        </p:txBody>
      </p:sp>
      <p:pic>
        <p:nvPicPr>
          <p:cNvPr id="4" name="Picture 3" descr="The vertical axis of the top graph shows pressure relative to atmospheric pressure in millimeters Hg, ranging from +2 to -8. The vertical axis of the bottom graph shows volume in liters, ranging from zero to 0.5. The horizontal axis of both graphs shows time elapsed from 0 to 5 seconds. Inspiration occupies the first 2.5 seconds, and expiration occupies the final 2.5 seconds.&#10;&#10;During inspiration, the intrapulmonary pressure dips from zero to approximately -1 mm Hg, then rises back to zero as inspiration ends. During this same time, the intrapleural pressure dips from -4 to approximately -6 as inspiration ends. The difference between the intrapulmonary and intrapleural pressures is the transpulmonary pressure. During this time, the volume of breath rises from zero to approximately 0.5 L as inspiration ends. &#10;&#10;During expiration, the intrapulmonary pressure rises from zero to approximately +1 mm Hg, then falls back to zero as expiration ends. During this same time, the intrapleural pressure rises from -6 mm Hg to approximately -4 as expiration ends. The volume of breath falls from 0.5 L to zero as expiration ends. &#10;&#10;To summarize: Intrapulmonary pressure: Pressure inside the lung decreases as lung volume increases during inspiration; pressure increases during expiration. Intrapleural pressure: Pleural cavity pressure becomes more negative as the chest wall expands during inspiration. Intrapleural pressure returns to its initial value as the chest wall recoils. Volume of breath: During each breath, the pressure gradients move 0.5 L of air into and out of the lungs."/>
          <p:cNvPicPr>
            <a:picLocks noChangeAspect="1"/>
          </p:cNvPicPr>
          <p:nvPr/>
        </p:nvPicPr>
        <p:blipFill rotWithShape="1">
          <a:blip r:embed="rId3">
            <a:extLst>
              <a:ext uri="{28A0092B-C50C-407E-A947-70E740481C1C}">
                <a14:useLocalDpi xmlns:a14="http://schemas.microsoft.com/office/drawing/2010/main" val="0"/>
              </a:ext>
            </a:extLst>
          </a:blip>
          <a:srcRect b="3536"/>
          <a:stretch/>
        </p:blipFill>
        <p:spPr>
          <a:xfrm>
            <a:off x="1750132" y="1862851"/>
            <a:ext cx="5643736" cy="3547350"/>
          </a:xfrm>
          <a:prstGeom prst="rect">
            <a:avLst/>
          </a:prstGeom>
        </p:spPr>
      </p:pic>
      <p:sp>
        <p:nvSpPr>
          <p:cNvPr id="6" name="Content Placeholder 5"/>
          <p:cNvSpPr>
            <a:spLocks noGrp="1"/>
          </p:cNvSpPr>
          <p:nvPr>
            <p:ph sz="quarter" idx="10"/>
          </p:nvPr>
        </p:nvSpPr>
        <p:spPr>
          <a:xfrm>
            <a:off x="457580" y="5675866"/>
            <a:ext cx="8229219" cy="492443"/>
          </a:xfrm>
        </p:spPr>
        <p:txBody>
          <a:bodyPr/>
          <a:lstStyle/>
          <a:p>
            <a:r>
              <a:rPr lang="en-US" b="1" dirty="0">
                <a:solidFill>
                  <a:srgbClr val="007FA3"/>
                </a:solidFill>
              </a:rPr>
              <a:t>Figure 22.17 </a:t>
            </a:r>
            <a:r>
              <a:rPr lang="en-US" dirty="0"/>
              <a:t>Changes in intrapulmonary and intrapleural pressures during inspiration and </a:t>
            </a:r>
            <a:r>
              <a:rPr lang="en-US" dirty="0" smtClean="0"/>
              <a:t>expiration.</a:t>
            </a:r>
            <a:endParaRPr lang="en-US" dirty="0"/>
          </a:p>
        </p:txBody>
      </p:sp>
    </p:spTree>
    <p:extLst>
      <p:ext uri="{BB962C8B-B14F-4D97-AF65-F5344CB8AC3E}">
        <p14:creationId xmlns:p14="http://schemas.microsoft.com/office/powerpoint/2010/main" val="1921423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Pulmonary Ventilation </a:t>
            </a:r>
            <a:r>
              <a:rPr lang="en-US" altLang="en-US" sz="2800" dirty="0">
                <a:latin typeface="Times New Roman"/>
              </a:rPr>
              <a:t>(7 of 7)</a:t>
            </a:r>
            <a:endParaRPr lang="en-US" sz="2800" dirty="0">
              <a:latin typeface="Times New Roman"/>
            </a:endParaRPr>
          </a:p>
        </p:txBody>
      </p:sp>
      <p:sp>
        <p:nvSpPr>
          <p:cNvPr id="4" name="Content Placeholder 3"/>
          <p:cNvSpPr>
            <a:spLocks noGrp="1"/>
          </p:cNvSpPr>
          <p:nvPr>
            <p:ph sz="quarter" idx="13"/>
          </p:nvPr>
        </p:nvSpPr>
        <p:spPr>
          <a:xfrm>
            <a:off x="457581" y="1643126"/>
            <a:ext cx="8229600" cy="1538883"/>
          </a:xfrm>
        </p:spPr>
        <p:txBody>
          <a:bodyPr wrap="square">
            <a:spAutoFit/>
          </a:bodyPr>
          <a:lstStyle/>
          <a:p>
            <a:r>
              <a:rPr lang="en-US" altLang="en-US" b="1" dirty="0">
                <a:latin typeface="Arial"/>
              </a:rPr>
              <a:t>Nonrespiratory</a:t>
            </a:r>
            <a:r>
              <a:rPr lang="en-US" altLang="en-US" dirty="0">
                <a:latin typeface="Arial"/>
              </a:rPr>
              <a:t> </a:t>
            </a:r>
            <a:r>
              <a:rPr lang="en-US" altLang="en-US" b="1" dirty="0">
                <a:latin typeface="Arial"/>
              </a:rPr>
              <a:t>air</a:t>
            </a:r>
            <a:r>
              <a:rPr lang="en-US" altLang="en-US" dirty="0">
                <a:latin typeface="Arial"/>
              </a:rPr>
              <a:t> </a:t>
            </a:r>
            <a:r>
              <a:rPr lang="en-US" altLang="en-US" b="1" dirty="0">
                <a:latin typeface="Arial"/>
              </a:rPr>
              <a:t>movements</a:t>
            </a:r>
          </a:p>
          <a:p>
            <a:pPr lvl="1"/>
            <a:r>
              <a:rPr lang="en-US" altLang="en-US" dirty="0">
                <a:latin typeface="Arial"/>
              </a:rPr>
              <a:t>Many processes can move air into or out of lungs besides breathing</a:t>
            </a:r>
          </a:p>
          <a:p>
            <a:pPr lvl="1"/>
            <a:r>
              <a:rPr lang="en-US" altLang="en-US" dirty="0">
                <a:latin typeface="Arial"/>
              </a:rPr>
              <a:t>May modify normal respiratory rhythm</a:t>
            </a:r>
          </a:p>
          <a:p>
            <a:pPr lvl="1"/>
            <a:r>
              <a:rPr lang="en-US" altLang="en-US" dirty="0">
                <a:latin typeface="Arial"/>
              </a:rPr>
              <a:t>Most result from reflex action, although some are voluntary</a:t>
            </a:r>
          </a:p>
          <a:p>
            <a:pPr lvl="1"/>
            <a:r>
              <a:rPr lang="en-US" altLang="en-US" dirty="0">
                <a:latin typeface="Arial"/>
              </a:rPr>
              <a:t>Examples: coughing, sneezing, crying, laughing, hiccups, and yawns</a:t>
            </a:r>
          </a:p>
        </p:txBody>
      </p:sp>
    </p:spTree>
    <p:extLst>
      <p:ext uri="{BB962C8B-B14F-4D97-AF65-F5344CB8AC3E}">
        <p14:creationId xmlns:p14="http://schemas.microsoft.com/office/powerpoint/2010/main" val="310554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vert="horz" lIns="0" tIns="0" rIns="0" bIns="0" rtlCol="0" anchor="b">
            <a:spAutoFit/>
          </a:bodyPr>
          <a:lstStyle/>
          <a:p>
            <a:r>
              <a:rPr lang="en-US" altLang="en-US" dirty="0">
                <a:latin typeface="Times New Roman"/>
              </a:rPr>
              <a:t>Physical Factors Influencing Pulmonary </a:t>
            </a:r>
            <a:r>
              <a:rPr lang="en-US" altLang="en-US" dirty="0" smtClean="0">
                <a:latin typeface="Times New Roman"/>
              </a:rPr>
              <a:t>Ventilation </a:t>
            </a:r>
            <a:r>
              <a:rPr lang="en-US" altLang="en-US" sz="2800" dirty="0">
                <a:latin typeface="Times New Roman"/>
              </a:rPr>
              <a:t>(1 of 7)</a:t>
            </a:r>
            <a:endParaRPr lang="en-US" sz="2800" dirty="0">
              <a:latin typeface="Times New Roman"/>
            </a:endParaRPr>
          </a:p>
        </p:txBody>
      </p:sp>
      <p:sp>
        <p:nvSpPr>
          <p:cNvPr id="4" name="Content Placeholder 3"/>
          <p:cNvSpPr>
            <a:spLocks noGrp="1"/>
          </p:cNvSpPr>
          <p:nvPr>
            <p:ph sz="quarter" idx="13"/>
          </p:nvPr>
        </p:nvSpPr>
        <p:spPr>
          <a:xfrm>
            <a:off x="457581" y="1643126"/>
            <a:ext cx="8229600" cy="1461939"/>
          </a:xfrm>
        </p:spPr>
        <p:txBody>
          <a:bodyPr wrap="square">
            <a:spAutoFit/>
          </a:bodyPr>
          <a:lstStyle/>
          <a:p>
            <a:r>
              <a:rPr lang="en-US" altLang="en-US" dirty="0">
                <a:latin typeface="Arial"/>
              </a:rPr>
              <a:t>Three physical factors influence the ease of air passage and the amount of energy required for ventilation</a:t>
            </a:r>
          </a:p>
          <a:p>
            <a:pPr lvl="1"/>
            <a:r>
              <a:rPr lang="en-US" altLang="en-US" b="1" dirty="0">
                <a:latin typeface="Arial"/>
              </a:rPr>
              <a:t>Airway resistance</a:t>
            </a:r>
          </a:p>
          <a:p>
            <a:pPr lvl="1"/>
            <a:r>
              <a:rPr lang="en-US" altLang="en-US" b="1" dirty="0">
                <a:latin typeface="Arial"/>
              </a:rPr>
              <a:t>Alveolar surface tension</a:t>
            </a:r>
          </a:p>
          <a:p>
            <a:pPr lvl="1"/>
            <a:r>
              <a:rPr lang="en-US" altLang="en-US" b="1" dirty="0">
                <a:latin typeface="Arial"/>
              </a:rPr>
              <a:t>Lung compliance</a:t>
            </a:r>
          </a:p>
        </p:txBody>
      </p:sp>
    </p:spTree>
    <p:extLst>
      <p:ext uri="{BB962C8B-B14F-4D97-AF65-F5344CB8AC3E}">
        <p14:creationId xmlns:p14="http://schemas.microsoft.com/office/powerpoint/2010/main" val="1310317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800"/>
            <a:ext cx="8229600" cy="943664"/>
          </a:xfrm>
        </p:spPr>
        <p:txBody>
          <a:bodyPr vert="horz" lIns="0" tIns="0" rIns="0" bIns="0" rtlCol="0" anchor="b">
            <a:spAutoFit/>
          </a:bodyPr>
          <a:lstStyle/>
          <a:p>
            <a:r>
              <a:rPr lang="en-US" altLang="en-US" dirty="0">
                <a:latin typeface="Times New Roman"/>
              </a:rPr>
              <a:t>Physical Factors Influencing Pulmonary </a:t>
            </a:r>
            <a:r>
              <a:rPr lang="en-US" altLang="en-US" dirty="0" smtClean="0">
                <a:latin typeface="Times New Roman"/>
              </a:rPr>
              <a:t>Ventilation </a:t>
            </a:r>
            <a:r>
              <a:rPr lang="en-US" altLang="en-US" sz="2800" dirty="0">
                <a:latin typeface="Times New Roman"/>
              </a:rPr>
              <a:t>(2 of 7)</a:t>
            </a:r>
            <a:endParaRPr lang="en-US" sz="2800" dirty="0">
              <a:latin typeface="Times New Roman"/>
            </a:endParaRPr>
          </a:p>
        </p:txBody>
      </p:sp>
      <p:sp>
        <p:nvSpPr>
          <p:cNvPr id="4" name="Content Placeholder 3"/>
          <p:cNvSpPr>
            <a:spLocks noGrp="1"/>
          </p:cNvSpPr>
          <p:nvPr>
            <p:ph sz="quarter" idx="13"/>
          </p:nvPr>
        </p:nvSpPr>
        <p:spPr>
          <a:xfrm>
            <a:off x="457200" y="1602319"/>
            <a:ext cx="8232775" cy="955525"/>
          </a:xfrm>
        </p:spPr>
        <p:txBody>
          <a:bodyPr wrap="square">
            <a:spAutoFit/>
          </a:bodyPr>
          <a:lstStyle/>
          <a:p>
            <a:r>
              <a:rPr lang="en-US" altLang="en-US" b="1" dirty="0">
                <a:latin typeface="Arial"/>
              </a:rPr>
              <a:t>Airway</a:t>
            </a:r>
            <a:r>
              <a:rPr lang="en-US" altLang="en-US" dirty="0">
                <a:latin typeface="Arial"/>
              </a:rPr>
              <a:t> </a:t>
            </a:r>
            <a:r>
              <a:rPr lang="en-US" altLang="en-US" b="1" dirty="0">
                <a:latin typeface="Arial"/>
              </a:rPr>
              <a:t>resistance</a:t>
            </a:r>
          </a:p>
          <a:p>
            <a:pPr lvl="1"/>
            <a:r>
              <a:rPr lang="en-US" altLang="en-US" dirty="0">
                <a:latin typeface="Arial"/>
              </a:rPr>
              <a:t>Friction: major </a:t>
            </a:r>
            <a:r>
              <a:rPr lang="en-US" altLang="en-US" i="1" dirty="0">
                <a:latin typeface="Arial"/>
              </a:rPr>
              <a:t>nonelastic</a:t>
            </a:r>
            <a:r>
              <a:rPr lang="en-US" altLang="en-US" dirty="0">
                <a:latin typeface="Arial"/>
              </a:rPr>
              <a:t> source of resistance to gas flow; occurs in airways</a:t>
            </a:r>
          </a:p>
          <a:p>
            <a:pPr lvl="1"/>
            <a:r>
              <a:rPr lang="en-US" altLang="en-US" dirty="0">
                <a:latin typeface="Arial"/>
              </a:rPr>
              <a:t>Relationship between flow (</a:t>
            </a:r>
            <a:r>
              <a:rPr lang="en-US" altLang="en-US" dirty="0">
                <a:latin typeface="Times New Roman" panose="02020603050405020304" pitchFamily="18" charset="0"/>
                <a:cs typeface="Times New Roman" panose="02020603050405020304" pitchFamily="18" charset="0"/>
              </a:rPr>
              <a:t>F</a:t>
            </a:r>
            <a:r>
              <a:rPr lang="en-US" altLang="en-US" dirty="0">
                <a:latin typeface="Arial"/>
              </a:rPr>
              <a:t>), pressure (</a:t>
            </a:r>
            <a:r>
              <a:rPr lang="en-US" altLang="en-US" dirty="0">
                <a:latin typeface="Times New Roman" panose="02020603050405020304" pitchFamily="18" charset="0"/>
                <a:cs typeface="Times New Roman" panose="02020603050405020304" pitchFamily="18" charset="0"/>
              </a:rPr>
              <a:t>P</a:t>
            </a:r>
            <a:r>
              <a:rPr lang="en-US" altLang="en-US" dirty="0">
                <a:latin typeface="Arial"/>
              </a:rPr>
              <a:t>), and resistance (</a:t>
            </a:r>
            <a:r>
              <a:rPr lang="en-US" altLang="en-US" dirty="0">
                <a:latin typeface="Times New Roman" panose="02020603050405020304" pitchFamily="18" charset="0"/>
                <a:cs typeface="Times New Roman" panose="02020603050405020304" pitchFamily="18" charset="0"/>
              </a:rPr>
              <a:t>R</a:t>
            </a:r>
            <a:r>
              <a:rPr lang="en-US" altLang="en-US" dirty="0" smtClean="0">
                <a:latin typeface="Arial"/>
              </a:rPr>
              <a:t>):</a:t>
            </a:r>
          </a:p>
          <a:p>
            <a:pPr marL="914400" lvl="2" indent="0">
              <a:buNone/>
            </a:pPr>
            <a:r>
              <a:rPr lang="en-US" altLang="en-US" dirty="0" smtClean="0">
                <a:latin typeface="Arial"/>
              </a:rPr>
              <a:t>		</a:t>
            </a:r>
          </a:p>
          <a:p>
            <a:pPr marL="914400" lvl="2" indent="0">
              <a:buNone/>
            </a:pPr>
            <a:r>
              <a:rPr lang="en-US" altLang="en-US" dirty="0">
                <a:latin typeface="Arial"/>
              </a:rPr>
              <a:t>	</a:t>
            </a:r>
          </a:p>
        </p:txBody>
      </p:sp>
      <p:graphicFrame>
        <p:nvGraphicFramePr>
          <p:cNvPr id="3" name="Object 2" descr="F = delta P slash R"/>
          <p:cNvGraphicFramePr>
            <a:graphicFrameLocks noChangeAspect="1"/>
          </p:cNvGraphicFramePr>
          <p:nvPr>
            <p:extLst>
              <p:ext uri="{D42A27DB-BD31-4B8C-83A1-F6EECF244321}">
                <p14:modId xmlns:p14="http://schemas.microsoft.com/office/powerpoint/2010/main" val="3867556395"/>
              </p:ext>
            </p:extLst>
          </p:nvPr>
        </p:nvGraphicFramePr>
        <p:xfrm>
          <a:off x="4213860" y="2667000"/>
          <a:ext cx="685800" cy="508000"/>
        </p:xfrm>
        <a:graphic>
          <a:graphicData uri="http://schemas.openxmlformats.org/presentationml/2006/ole">
            <mc:AlternateContent xmlns:mc="http://schemas.openxmlformats.org/markup-compatibility/2006">
              <mc:Choice xmlns:v="urn:schemas-microsoft-com:vml" Requires="v">
                <p:oleObj spid="_x0000_s2143" name="Equation" r:id="rId4" imgW="685800" imgH="507960" progId="Equation.DSMT4">
                  <p:embed/>
                </p:oleObj>
              </mc:Choice>
              <mc:Fallback>
                <p:oleObj name="Equation" r:id="rId4" imgW="685800" imgH="507960" progId="Equation.DSMT4">
                  <p:embed/>
                  <p:pic>
                    <p:nvPicPr>
                      <p:cNvPr id="0" name=""/>
                      <p:cNvPicPr/>
                      <p:nvPr/>
                    </p:nvPicPr>
                    <p:blipFill>
                      <a:blip r:embed="rId5"/>
                      <a:stretch>
                        <a:fillRect/>
                      </a:stretch>
                    </p:blipFill>
                    <p:spPr>
                      <a:xfrm>
                        <a:off x="4213860" y="2667000"/>
                        <a:ext cx="685800" cy="508000"/>
                      </a:xfrm>
                      <a:prstGeom prst="rect">
                        <a:avLst/>
                      </a:prstGeom>
                    </p:spPr>
                  </p:pic>
                </p:oleObj>
              </mc:Fallback>
            </mc:AlternateContent>
          </a:graphicData>
        </a:graphic>
      </p:graphicFrame>
      <p:sp>
        <p:nvSpPr>
          <p:cNvPr id="6" name="Content Placeholder 5"/>
          <p:cNvSpPr>
            <a:spLocks noGrp="1"/>
          </p:cNvSpPr>
          <p:nvPr>
            <p:ph sz="quarter" idx="15"/>
          </p:nvPr>
        </p:nvSpPr>
        <p:spPr>
          <a:xfrm>
            <a:off x="457200" y="3368040"/>
            <a:ext cx="8232775" cy="1295400"/>
          </a:xfrm>
        </p:spPr>
        <p:txBody>
          <a:bodyPr/>
          <a:lstStyle/>
          <a:p>
            <a:pPr lvl="2"/>
            <a:r>
              <a:rPr lang="el-GR" altLang="en-US" dirty="0">
                <a:latin typeface="Times New Roman" panose="02020603050405020304" pitchFamily="18" charset="0"/>
                <a:cs typeface="Times New Roman" panose="02020603050405020304" pitchFamily="18" charset="0"/>
              </a:rPr>
              <a:t>Δ</a:t>
            </a:r>
            <a:r>
              <a:rPr lang="en-US" altLang="en-US" i="1" dirty="0">
                <a:latin typeface="Times New Roman" panose="02020603050405020304" pitchFamily="18" charset="0"/>
                <a:cs typeface="Times New Roman" panose="02020603050405020304" pitchFamily="18" charset="0"/>
              </a:rPr>
              <a:t>P</a:t>
            </a:r>
            <a:r>
              <a:rPr lang="en-US" altLang="en-US" dirty="0"/>
              <a:t> – pressure gradient between atmosphere and alveoli (2 mm Hg or less during normal quiet breathing)</a:t>
            </a:r>
          </a:p>
          <a:p>
            <a:pPr lvl="3"/>
            <a:r>
              <a:rPr lang="en-US" altLang="en-US" dirty="0"/>
              <a:t>2 mm Hg difference sufficient to move 500 ml of air</a:t>
            </a:r>
          </a:p>
          <a:p>
            <a:pPr lvl="2"/>
            <a:r>
              <a:rPr lang="en-US" altLang="en-US" dirty="0"/>
              <a:t>Gas flow changes inversely with resistance</a:t>
            </a:r>
          </a:p>
          <a:p>
            <a:endParaRPr lang="en-IN" dirty="0"/>
          </a:p>
        </p:txBody>
      </p:sp>
    </p:spTree>
    <p:extLst>
      <p:ext uri="{BB962C8B-B14F-4D97-AF65-F5344CB8AC3E}">
        <p14:creationId xmlns:p14="http://schemas.microsoft.com/office/powerpoint/2010/main" val="94552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vert="horz" lIns="0" tIns="0" rIns="0" bIns="0" rtlCol="0" anchor="b">
            <a:spAutoFit/>
          </a:bodyPr>
          <a:lstStyle/>
          <a:p>
            <a:r>
              <a:rPr lang="en-US" altLang="en-US" dirty="0">
                <a:latin typeface="Times New Roman"/>
              </a:rPr>
              <a:t>Physical Factors Influencing Pulmonary </a:t>
            </a:r>
            <a:r>
              <a:rPr lang="en-US" altLang="en-US" dirty="0" smtClean="0">
                <a:latin typeface="Times New Roman"/>
              </a:rPr>
              <a:t>Ventilation </a:t>
            </a:r>
            <a:r>
              <a:rPr lang="en-US" altLang="en-US" sz="2800" dirty="0">
                <a:latin typeface="Times New Roman"/>
              </a:rPr>
              <a:t>(3 of 7)</a:t>
            </a:r>
            <a:endParaRPr lang="en-US" sz="2800" dirty="0">
              <a:latin typeface="Times New Roman"/>
            </a:endParaRPr>
          </a:p>
        </p:txBody>
      </p:sp>
      <p:sp>
        <p:nvSpPr>
          <p:cNvPr id="4" name="Content Placeholder 3"/>
          <p:cNvSpPr>
            <a:spLocks noGrp="1"/>
          </p:cNvSpPr>
          <p:nvPr>
            <p:ph sz="quarter" idx="13"/>
          </p:nvPr>
        </p:nvSpPr>
        <p:spPr>
          <a:xfrm>
            <a:off x="457581" y="1643126"/>
            <a:ext cx="8229600" cy="2354491"/>
          </a:xfrm>
        </p:spPr>
        <p:txBody>
          <a:bodyPr wrap="square">
            <a:spAutoFit/>
          </a:bodyPr>
          <a:lstStyle/>
          <a:p>
            <a:r>
              <a:rPr lang="en-US" altLang="en-US" b="1" dirty="0">
                <a:latin typeface="Arial"/>
              </a:rPr>
              <a:t>Airway</a:t>
            </a:r>
            <a:r>
              <a:rPr lang="en-US" altLang="en-US" dirty="0">
                <a:latin typeface="Arial"/>
              </a:rPr>
              <a:t> </a:t>
            </a:r>
            <a:r>
              <a:rPr lang="en-US" altLang="en-US" b="1" dirty="0">
                <a:latin typeface="Arial"/>
              </a:rPr>
              <a:t>resistance </a:t>
            </a:r>
            <a:r>
              <a:rPr lang="en-US" altLang="en-US" b="1" dirty="0"/>
              <a:t>(cont</a:t>
            </a:r>
            <a:r>
              <a:rPr lang="en-US" altLang="en-US" b="1" dirty="0" smtClean="0"/>
              <a:t>.)</a:t>
            </a:r>
            <a:endParaRPr lang="en-US" altLang="en-US" b="1" dirty="0">
              <a:latin typeface="Arial"/>
            </a:endParaRPr>
          </a:p>
          <a:p>
            <a:pPr lvl="1"/>
            <a:r>
              <a:rPr lang="en-US" altLang="en-US" dirty="0">
                <a:latin typeface="Arial"/>
              </a:rPr>
              <a:t>Resistance in respiratory tree is usually insignificant for two reasons:</a:t>
            </a:r>
          </a:p>
          <a:p>
            <a:pPr marL="1371600" lvl="2" indent="-457200">
              <a:buFont typeface="+mj-lt"/>
              <a:buAutoNum type="arabicPeriod"/>
            </a:pPr>
            <a:r>
              <a:rPr lang="en-US" altLang="en-US" dirty="0">
                <a:latin typeface="Arial"/>
              </a:rPr>
              <a:t>Diameters of airways in first part of conducting zone are huge</a:t>
            </a:r>
          </a:p>
          <a:p>
            <a:pPr marL="1371600" lvl="2" indent="-457200">
              <a:buFont typeface="+mj-lt"/>
              <a:buAutoNum type="arabicPeriod"/>
            </a:pPr>
            <a:r>
              <a:rPr lang="en-US" altLang="en-US" dirty="0">
                <a:latin typeface="Arial"/>
              </a:rPr>
              <a:t>Progressive branching of airways as they get smaller leads to an increase in total cross-sectional area</a:t>
            </a:r>
          </a:p>
          <a:p>
            <a:pPr lvl="1"/>
            <a:r>
              <a:rPr lang="en-US" altLang="en-US" dirty="0">
                <a:latin typeface="Arial"/>
              </a:rPr>
              <a:t>Any resistance usually occurs in medium-sized bronchi</a:t>
            </a:r>
          </a:p>
          <a:p>
            <a:pPr lvl="1"/>
            <a:r>
              <a:rPr lang="en-US" altLang="en-US" dirty="0">
                <a:latin typeface="Arial"/>
              </a:rPr>
              <a:t>Resistance disappears at terminal bronchioles, where diffusion is what drives gas movement </a:t>
            </a:r>
          </a:p>
        </p:txBody>
      </p:sp>
    </p:spTree>
    <p:extLst>
      <p:ext uri="{BB962C8B-B14F-4D97-AF65-F5344CB8AC3E}">
        <p14:creationId xmlns:p14="http://schemas.microsoft.com/office/powerpoint/2010/main" val="371237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Resistance in Respiratory Passageways</a:t>
            </a:r>
            <a:endParaRPr lang="en-US" sz="3400" kern="1200" dirty="0">
              <a:solidFill>
                <a:srgbClr val="007FA3"/>
              </a:solidFill>
              <a:latin typeface="Times New Roman"/>
              <a:ea typeface="+mj-ea"/>
              <a:cs typeface="Times New Roman" panose="02020603050405020304" pitchFamily="18" charset="0"/>
            </a:endParaRPr>
          </a:p>
        </p:txBody>
      </p:sp>
      <p:pic>
        <p:nvPicPr>
          <p:cNvPr id="5" name="Picture 4" descr="The vertical axis of this graph shows increasing resistance without any values marked. The horizontal axis shows airway generation (stage of branching), starting with 1 and progressing in increments of five to end with 23. The top of the graph indicates which airways are in the conducting zone and which are in the respiratory zone.&#10;&#10;Beginning at stage 1 of airway branching, the line showing resistance starts at approximately two-thirds of the resistance axis and rises steadily. The line peaks at about stages 6-7 of airway branching, in the medium-sized bronchi. After that it slopes rapidly downward until by stage 15 of airway branching resistance is only slightly above zero. After stage 16, in the terminal bronchioles, we leave the conducting zone and enter the respiratory zone. Resistance continues to be flat and just above zero until the line reaches the end of the horizontal axis.&#10;"/>
          <p:cNvPicPr>
            <a:picLocks noChangeAspect="1"/>
          </p:cNvPicPr>
          <p:nvPr/>
        </p:nvPicPr>
        <p:blipFill rotWithShape="1">
          <a:blip r:embed="rId3">
            <a:extLst>
              <a:ext uri="{28A0092B-C50C-407E-A947-70E740481C1C}">
                <a14:useLocalDpi xmlns:a14="http://schemas.microsoft.com/office/drawing/2010/main" val="0"/>
              </a:ext>
            </a:extLst>
          </a:blip>
          <a:srcRect b="3281"/>
          <a:stretch/>
        </p:blipFill>
        <p:spPr>
          <a:xfrm>
            <a:off x="3057607" y="1583267"/>
            <a:ext cx="3028787" cy="3903133"/>
          </a:xfrm>
          <a:prstGeom prst="rect">
            <a:avLst/>
          </a:prstGeom>
        </p:spPr>
      </p:pic>
      <p:sp>
        <p:nvSpPr>
          <p:cNvPr id="6" name="Content Placeholder 5"/>
          <p:cNvSpPr>
            <a:spLocks noGrp="1"/>
          </p:cNvSpPr>
          <p:nvPr>
            <p:ph sz="quarter" idx="10"/>
          </p:nvPr>
        </p:nvSpPr>
        <p:spPr>
          <a:xfrm>
            <a:off x="457200" y="5956404"/>
            <a:ext cx="7772400" cy="246221"/>
          </a:xfrm>
        </p:spPr>
        <p:txBody>
          <a:bodyPr>
            <a:spAutoFit/>
          </a:bodyPr>
          <a:lstStyle/>
          <a:p>
            <a:r>
              <a:rPr lang="en-US" b="1" dirty="0">
                <a:solidFill>
                  <a:srgbClr val="007FA3"/>
                </a:solidFill>
                <a:latin typeface="Arial"/>
              </a:rPr>
              <a:t>Figure 22.18 </a:t>
            </a:r>
            <a:r>
              <a:rPr lang="en-US" dirty="0">
                <a:latin typeface="Arial"/>
              </a:rPr>
              <a:t>Resistance in respiratory passageways. </a:t>
            </a:r>
          </a:p>
        </p:txBody>
      </p:sp>
    </p:spTree>
    <p:extLst>
      <p:ext uri="{BB962C8B-B14F-4D97-AF65-F5344CB8AC3E}">
        <p14:creationId xmlns:p14="http://schemas.microsoft.com/office/powerpoint/2010/main" val="349488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Clinical – Homeostatic Imbalance 22.8</a:t>
            </a:r>
            <a:endParaRPr lang="en-US" dirty="0">
              <a:latin typeface="Times New Roman"/>
            </a:endParaRPr>
          </a:p>
        </p:txBody>
      </p:sp>
      <p:sp>
        <p:nvSpPr>
          <p:cNvPr id="4" name="Content Placeholder 3"/>
          <p:cNvSpPr>
            <a:spLocks noGrp="1"/>
          </p:cNvSpPr>
          <p:nvPr>
            <p:ph sz="quarter" idx="13"/>
          </p:nvPr>
        </p:nvSpPr>
        <p:spPr>
          <a:xfrm>
            <a:off x="457581" y="1643126"/>
            <a:ext cx="8232775" cy="1769715"/>
          </a:xfrm>
        </p:spPr>
        <p:txBody>
          <a:bodyPr wrap="square">
            <a:spAutoFit/>
          </a:bodyPr>
          <a:lstStyle/>
          <a:p>
            <a:r>
              <a:rPr lang="en-US" altLang="en-US" dirty="0">
                <a:latin typeface="Arial"/>
              </a:rPr>
              <a:t>As airway resistance rises, breathing movements become more strenuous</a:t>
            </a:r>
          </a:p>
          <a:p>
            <a:r>
              <a:rPr lang="en-US" altLang="en-US" dirty="0">
                <a:latin typeface="Arial"/>
              </a:rPr>
              <a:t>Severe constriction or obstruction of bronchioles:</a:t>
            </a:r>
          </a:p>
          <a:p>
            <a:pPr lvl="1"/>
            <a:r>
              <a:rPr lang="en-US" altLang="en-US" dirty="0">
                <a:latin typeface="Arial"/>
              </a:rPr>
              <a:t>Can prevent life-sustaining ventilation</a:t>
            </a:r>
          </a:p>
          <a:p>
            <a:pPr lvl="1"/>
            <a:r>
              <a:rPr lang="en-US" altLang="en-US" dirty="0">
                <a:latin typeface="Arial"/>
              </a:rPr>
              <a:t>Can occur during acute asthma attacks and stop ventilation</a:t>
            </a:r>
          </a:p>
          <a:p>
            <a:r>
              <a:rPr lang="en-US" altLang="en-US" dirty="0">
                <a:latin typeface="Arial"/>
              </a:rPr>
              <a:t>Epinephrine dilates bronchioles, reduces air resistance</a:t>
            </a:r>
          </a:p>
        </p:txBody>
      </p:sp>
    </p:spTree>
    <p:extLst>
      <p:ext uri="{BB962C8B-B14F-4D97-AF65-F5344CB8AC3E}">
        <p14:creationId xmlns:p14="http://schemas.microsoft.com/office/powerpoint/2010/main" val="287917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23401"/>
            <a:ext cx="8229600" cy="1046440"/>
          </a:xfrm>
        </p:spPr>
        <p:txBody>
          <a:bodyPr vert="horz" lIns="0" tIns="0" rIns="0" bIns="0" rtlCol="0" anchor="b">
            <a:spAutoFit/>
          </a:bodyPr>
          <a:lstStyle/>
          <a:p>
            <a:r>
              <a:rPr lang="en-US" altLang="en-US" dirty="0">
                <a:latin typeface="Times New Roman"/>
              </a:rPr>
              <a:t>Physical Factors Influencing Pulmonary Ventilation </a:t>
            </a:r>
            <a:r>
              <a:rPr lang="en-US" altLang="en-US" sz="2800" dirty="0">
                <a:latin typeface="Times New Roman"/>
              </a:rPr>
              <a:t>(4 of 7)</a:t>
            </a:r>
            <a:endParaRPr lang="en-US" sz="2800" dirty="0">
              <a:latin typeface="Times New Roman"/>
            </a:endParaRPr>
          </a:p>
        </p:txBody>
      </p:sp>
      <p:sp>
        <p:nvSpPr>
          <p:cNvPr id="4" name="Content Placeholder 3"/>
          <p:cNvSpPr>
            <a:spLocks noGrp="1"/>
          </p:cNvSpPr>
          <p:nvPr>
            <p:ph sz="quarter" idx="13"/>
          </p:nvPr>
        </p:nvSpPr>
        <p:spPr>
          <a:xfrm>
            <a:off x="457581" y="1643126"/>
            <a:ext cx="8229600" cy="2354491"/>
          </a:xfrm>
        </p:spPr>
        <p:txBody>
          <a:bodyPr wrap="square">
            <a:spAutoFit/>
          </a:bodyPr>
          <a:lstStyle/>
          <a:p>
            <a:r>
              <a:rPr lang="en-US" altLang="en-US" b="1" dirty="0">
                <a:latin typeface="Arial"/>
              </a:rPr>
              <a:t>Alveolar surface tension</a:t>
            </a:r>
          </a:p>
          <a:p>
            <a:pPr lvl="1"/>
            <a:r>
              <a:rPr lang="en-US" altLang="en-US" b="1" dirty="0">
                <a:latin typeface="Arial"/>
              </a:rPr>
              <a:t>Surface</a:t>
            </a:r>
            <a:r>
              <a:rPr lang="en-US" altLang="en-US" dirty="0">
                <a:latin typeface="Arial"/>
              </a:rPr>
              <a:t> </a:t>
            </a:r>
            <a:r>
              <a:rPr lang="en-US" altLang="en-US" b="1" dirty="0">
                <a:latin typeface="Arial"/>
              </a:rPr>
              <a:t>tension</a:t>
            </a:r>
            <a:r>
              <a:rPr lang="en-US" altLang="en-US" dirty="0">
                <a:latin typeface="Arial"/>
              </a:rPr>
              <a:t>: the attraction of liquid molecules to one another at a gas-liquid interface</a:t>
            </a:r>
          </a:p>
          <a:p>
            <a:pPr lvl="2"/>
            <a:r>
              <a:rPr lang="en-US" altLang="en-US" dirty="0">
                <a:latin typeface="Arial"/>
              </a:rPr>
              <a:t>Tends to draw liquid molecules closer together and reduce contact with dissimilar gas molecules</a:t>
            </a:r>
          </a:p>
          <a:p>
            <a:pPr lvl="2"/>
            <a:r>
              <a:rPr lang="en-US" altLang="en-US" dirty="0">
                <a:latin typeface="Arial"/>
              </a:rPr>
              <a:t>Resists any force that tends to increase surface area of liquid</a:t>
            </a:r>
          </a:p>
          <a:p>
            <a:pPr lvl="2"/>
            <a:r>
              <a:rPr lang="en-US" altLang="en-US" dirty="0">
                <a:latin typeface="Arial"/>
              </a:rPr>
              <a:t>Water, which has very high surface tension, coats alveolar walls in a thin film</a:t>
            </a:r>
          </a:p>
          <a:p>
            <a:pPr lvl="3"/>
            <a:r>
              <a:rPr lang="en-US" dirty="0">
                <a:latin typeface="Arial"/>
              </a:rPr>
              <a:t>Tends to cause alveoli to shrink to smallest size—that is, collapse</a:t>
            </a:r>
            <a:endParaRPr lang="en-US" altLang="en-US" dirty="0">
              <a:latin typeface="Arial"/>
            </a:endParaRPr>
          </a:p>
        </p:txBody>
      </p:sp>
    </p:spTree>
    <p:extLst>
      <p:ext uri="{BB962C8B-B14F-4D97-AF65-F5344CB8AC3E}">
        <p14:creationId xmlns:p14="http://schemas.microsoft.com/office/powerpoint/2010/main" val="145744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vert="horz" lIns="0" tIns="0" rIns="0" bIns="0" rtlCol="0" anchor="b">
            <a:spAutoFit/>
          </a:bodyPr>
          <a:lstStyle/>
          <a:p>
            <a:r>
              <a:rPr lang="en-US" altLang="en-US" dirty="0">
                <a:latin typeface="Times New Roman"/>
              </a:rPr>
              <a:t>Physical Factors Influencing Pulmonary Ventilation </a:t>
            </a:r>
            <a:r>
              <a:rPr lang="en-US" altLang="en-US" sz="2800" dirty="0">
                <a:latin typeface="Times New Roman"/>
              </a:rPr>
              <a:t>(5 of 7)</a:t>
            </a:r>
            <a:endParaRPr lang="en-US" sz="2800" dirty="0">
              <a:latin typeface="Times New Roman"/>
            </a:endParaRPr>
          </a:p>
        </p:txBody>
      </p:sp>
      <p:sp>
        <p:nvSpPr>
          <p:cNvPr id="4" name="Content Placeholder 3"/>
          <p:cNvSpPr>
            <a:spLocks noGrp="1"/>
          </p:cNvSpPr>
          <p:nvPr>
            <p:ph sz="quarter" idx="13"/>
          </p:nvPr>
        </p:nvSpPr>
        <p:spPr>
          <a:xfrm>
            <a:off x="457581" y="1643126"/>
            <a:ext cx="8232775" cy="1461939"/>
          </a:xfrm>
        </p:spPr>
        <p:txBody>
          <a:bodyPr wrap="square">
            <a:spAutoFit/>
          </a:bodyPr>
          <a:lstStyle/>
          <a:p>
            <a:r>
              <a:rPr lang="en-US" altLang="en-US" b="1" dirty="0">
                <a:latin typeface="Arial"/>
              </a:rPr>
              <a:t>Alveolar surface tension </a:t>
            </a:r>
            <a:r>
              <a:rPr lang="en-US" altLang="en-US" b="1" dirty="0"/>
              <a:t>(cont</a:t>
            </a:r>
            <a:r>
              <a:rPr lang="en-US" altLang="en-US" b="1" dirty="0" smtClean="0"/>
              <a:t>.)</a:t>
            </a:r>
            <a:endParaRPr lang="en-US" altLang="en-US" b="1" dirty="0">
              <a:latin typeface="Arial"/>
            </a:endParaRPr>
          </a:p>
          <a:p>
            <a:pPr lvl="1"/>
            <a:r>
              <a:rPr lang="en-US" altLang="en-US" b="1" dirty="0">
                <a:latin typeface="Arial"/>
              </a:rPr>
              <a:t>Surfactant</a:t>
            </a:r>
            <a:r>
              <a:rPr lang="en-US" altLang="en-US" dirty="0">
                <a:latin typeface="Arial"/>
              </a:rPr>
              <a:t> is body</a:t>
            </a:r>
            <a:r>
              <a:rPr lang="en-US" altLang="ja-JP" dirty="0">
                <a:latin typeface="Arial"/>
              </a:rPr>
              <a:t>’s detergent-like lipid and protein complex that helps reduce surface tension of alveolar fluid</a:t>
            </a:r>
          </a:p>
          <a:p>
            <a:pPr lvl="2"/>
            <a:r>
              <a:rPr lang="en-US" altLang="en-US" dirty="0">
                <a:latin typeface="Arial"/>
              </a:rPr>
              <a:t>Prevents alveolar collapse</a:t>
            </a:r>
          </a:p>
          <a:p>
            <a:pPr lvl="2"/>
            <a:r>
              <a:rPr lang="en-US" altLang="en-US" dirty="0">
                <a:latin typeface="Arial"/>
              </a:rPr>
              <a:t>Produced by type II alveolar cells</a:t>
            </a:r>
          </a:p>
        </p:txBody>
      </p:sp>
    </p:spTree>
    <p:extLst>
      <p:ext uri="{BB962C8B-B14F-4D97-AF65-F5344CB8AC3E}">
        <p14:creationId xmlns:p14="http://schemas.microsoft.com/office/powerpoint/2010/main" val="98129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315734"/>
            <a:ext cx="8229600" cy="954107"/>
          </a:xfrm>
        </p:spPr>
        <p:txBody>
          <a:bodyPr vert="horz" lIns="0" tIns="0" rIns="0" bIns="0" rtlCol="0" anchor="b">
            <a:spAutoFit/>
          </a:bodyPr>
          <a:lstStyle/>
          <a:p>
            <a:pPr fontAlgn="auto">
              <a:spcAft>
                <a:spcPts val="0"/>
              </a:spcAft>
            </a:pPr>
            <a:r>
              <a:rPr lang="en-IN" altLang="en-US" dirty="0">
                <a:latin typeface="Times New Roman"/>
              </a:rPr>
              <a:t>Clinical – Homeostatic Imbalance 22.9 </a:t>
            </a:r>
            <a:br>
              <a:rPr lang="en-IN" altLang="en-US" dirty="0">
                <a:latin typeface="Times New Roman"/>
              </a:rPr>
            </a:br>
            <a:r>
              <a:rPr lang="en-IN" altLang="en-US" sz="2800" dirty="0">
                <a:latin typeface="Times New Roman"/>
              </a:rPr>
              <a:t>(1 of 2)</a:t>
            </a:r>
          </a:p>
        </p:txBody>
      </p:sp>
      <p:sp>
        <p:nvSpPr>
          <p:cNvPr id="4" name="Content Placeholder 3"/>
          <p:cNvSpPr>
            <a:spLocks noGrp="1"/>
          </p:cNvSpPr>
          <p:nvPr>
            <p:ph sz="quarter" idx="13"/>
          </p:nvPr>
        </p:nvSpPr>
        <p:spPr>
          <a:xfrm>
            <a:off x="457581" y="1643126"/>
            <a:ext cx="8229600" cy="2290371"/>
          </a:xfrm>
        </p:spPr>
        <p:txBody>
          <a:bodyPr wrap="square">
            <a:spAutoFit/>
          </a:bodyPr>
          <a:lstStyle/>
          <a:p>
            <a:pPr>
              <a:spcBef>
                <a:spcPts val="500"/>
              </a:spcBef>
            </a:pPr>
            <a:r>
              <a:rPr lang="en-US" altLang="en-US" dirty="0"/>
              <a:t>Insufficient quantity of surfactant in premature infants causes </a:t>
            </a:r>
            <a:r>
              <a:rPr lang="en-US" altLang="en-US" b="1" dirty="0"/>
              <a:t>infant</a:t>
            </a:r>
            <a:r>
              <a:rPr lang="en-US" altLang="en-US" dirty="0"/>
              <a:t> </a:t>
            </a:r>
            <a:r>
              <a:rPr lang="en-US" altLang="en-US" b="1" dirty="0"/>
              <a:t>respiratory</a:t>
            </a:r>
            <a:r>
              <a:rPr lang="en-US" altLang="en-US" dirty="0"/>
              <a:t> </a:t>
            </a:r>
            <a:r>
              <a:rPr lang="en-US" altLang="en-US" b="1" dirty="0"/>
              <a:t>distress</a:t>
            </a:r>
            <a:r>
              <a:rPr lang="en-US" altLang="en-US" dirty="0"/>
              <a:t> </a:t>
            </a:r>
            <a:r>
              <a:rPr lang="en-US" altLang="en-US" b="1" dirty="0"/>
              <a:t>syndrome (IRDS)</a:t>
            </a:r>
          </a:p>
          <a:p>
            <a:pPr lvl="1">
              <a:spcBef>
                <a:spcPts val="500"/>
              </a:spcBef>
            </a:pPr>
            <a:r>
              <a:rPr lang="en-US" altLang="en-US" dirty="0">
                <a:sym typeface="Wingdings" panose="05000000000000000000" pitchFamily="2" charset="2"/>
              </a:rPr>
              <a:t>Increased surface tension results in collapse of alveoli after each breath</a:t>
            </a:r>
          </a:p>
          <a:p>
            <a:pPr lvl="1">
              <a:spcBef>
                <a:spcPts val="500"/>
              </a:spcBef>
            </a:pPr>
            <a:r>
              <a:rPr lang="en-US" altLang="en-US" dirty="0">
                <a:sym typeface="Wingdings" panose="05000000000000000000" pitchFamily="2" charset="2"/>
              </a:rPr>
              <a:t>Alveoli must be completely reinflated during each inspiration</a:t>
            </a:r>
          </a:p>
          <a:p>
            <a:pPr lvl="2">
              <a:spcBef>
                <a:spcPts val="500"/>
              </a:spcBef>
            </a:pPr>
            <a:r>
              <a:rPr lang="en-US" altLang="en-US" dirty="0">
                <a:sym typeface="Wingdings" panose="05000000000000000000" pitchFamily="2" charset="2"/>
              </a:rPr>
              <a:t>Uses a tremendous amount of energy</a:t>
            </a:r>
          </a:p>
          <a:p>
            <a:pPr lvl="1">
              <a:spcBef>
                <a:spcPts val="500"/>
              </a:spcBef>
            </a:pPr>
            <a:r>
              <a:rPr lang="en-US" altLang="en-US" dirty="0">
                <a:sym typeface="Wingdings" panose="05000000000000000000" pitchFamily="2" charset="2"/>
              </a:rPr>
              <a:t>Common in premature babies</a:t>
            </a:r>
          </a:p>
          <a:p>
            <a:pPr lvl="2">
              <a:spcBef>
                <a:spcPts val="500"/>
              </a:spcBef>
            </a:pPr>
            <a:r>
              <a:rPr lang="en-US" altLang="en-US" dirty="0">
                <a:sym typeface="Wingdings" panose="05000000000000000000" pitchFamily="2" charset="2"/>
              </a:rPr>
              <a:t>Fetal lungs do produce adequate amounts of surfactant until last two months of development</a:t>
            </a:r>
          </a:p>
        </p:txBody>
      </p:sp>
    </p:spTree>
    <p:extLst>
      <p:ext uri="{BB962C8B-B14F-4D97-AF65-F5344CB8AC3E}">
        <p14:creationId xmlns:p14="http://schemas.microsoft.com/office/powerpoint/2010/main" val="8611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23401"/>
            <a:ext cx="8229600" cy="1046440"/>
          </a:xfrm>
        </p:spPr>
        <p:txBody>
          <a:bodyPr>
            <a:spAutoFit/>
          </a:bodyPr>
          <a:lstStyle/>
          <a:p>
            <a:r>
              <a:rPr lang="en-US" altLang="en-US" dirty="0">
                <a:latin typeface="Times New Roman"/>
              </a:rPr>
              <a:t>Pressure Relationships in the Thoracic </a:t>
            </a:r>
            <a:r>
              <a:rPr lang="en-US" altLang="en-US" dirty="0" smtClean="0">
                <a:latin typeface="Times New Roman"/>
              </a:rPr>
              <a:t>Cavity </a:t>
            </a:r>
            <a:r>
              <a:rPr lang="en-US" altLang="en-US" sz="2800" dirty="0" smtClean="0">
                <a:latin typeface="Times New Roman"/>
              </a:rPr>
              <a:t>(1 of 6)</a:t>
            </a:r>
            <a:endParaRPr lang="en-US" sz="2800" dirty="0">
              <a:latin typeface="Times New Roman"/>
            </a:endParaRPr>
          </a:p>
        </p:txBody>
      </p:sp>
      <p:sp>
        <p:nvSpPr>
          <p:cNvPr id="3" name="Content Placeholder 2"/>
          <p:cNvSpPr>
            <a:spLocks noGrp="1"/>
          </p:cNvSpPr>
          <p:nvPr>
            <p:ph sz="quarter" idx="13"/>
          </p:nvPr>
        </p:nvSpPr>
        <p:spPr>
          <a:xfrm>
            <a:off x="457581" y="1643126"/>
            <a:ext cx="8229600" cy="2300630"/>
          </a:xfrm>
        </p:spPr>
        <p:txBody>
          <a:bodyPr wrap="square">
            <a:spAutoFit/>
          </a:bodyPr>
          <a:lstStyle/>
          <a:p>
            <a:r>
              <a:rPr lang="en-US" altLang="en-US" b="1" dirty="0">
                <a:latin typeface="Arial"/>
              </a:rPr>
              <a:t>Atmospheric</a:t>
            </a:r>
            <a:r>
              <a:rPr lang="en-US" altLang="en-US" dirty="0">
                <a:latin typeface="Arial"/>
              </a:rPr>
              <a:t> </a:t>
            </a:r>
            <a:r>
              <a:rPr lang="en-US" altLang="en-US" b="1" dirty="0">
                <a:latin typeface="Arial"/>
              </a:rPr>
              <a:t>pressure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atm</a:t>
            </a:r>
            <a:r>
              <a:rPr lang="en-US" altLang="en-US" dirty="0">
                <a:latin typeface="Arial"/>
              </a:rPr>
              <a:t>)</a:t>
            </a:r>
          </a:p>
          <a:p>
            <a:pPr lvl="1"/>
            <a:r>
              <a:rPr lang="en-US" altLang="en-US" dirty="0">
                <a:latin typeface="Arial"/>
              </a:rPr>
              <a:t>Pressure exerted by air surrounding the body </a:t>
            </a:r>
          </a:p>
          <a:p>
            <a:pPr lvl="1"/>
            <a:r>
              <a:rPr lang="en-US" altLang="en-US" dirty="0">
                <a:latin typeface="Arial"/>
              </a:rPr>
              <a:t>760 mm Hg at sea level = 1 atmosphere</a:t>
            </a:r>
          </a:p>
          <a:p>
            <a:r>
              <a:rPr lang="en-US" altLang="en-US" dirty="0">
                <a:latin typeface="Arial"/>
              </a:rPr>
              <a:t>Respiratory pressures described relative to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p>
          <a:p>
            <a:pPr lvl="1"/>
            <a:r>
              <a:rPr lang="en-US" altLang="en-US" dirty="0">
                <a:latin typeface="Arial"/>
              </a:rPr>
              <a:t>Negative respiratory pressure: less than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r>
              <a:rPr lang="en-US" altLang="en-US" dirty="0">
                <a:latin typeface="Arial"/>
              </a:rPr>
              <a:t> </a:t>
            </a:r>
          </a:p>
          <a:p>
            <a:pPr lvl="1"/>
            <a:r>
              <a:rPr lang="en-US" altLang="en-US" dirty="0">
                <a:latin typeface="Arial"/>
              </a:rPr>
              <a:t>Positive respiratory pressure: greater than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endParaRPr lang="en-US" altLang="en-US" dirty="0">
              <a:latin typeface="Times New Roman" panose="02020603050405020304" pitchFamily="18" charset="0"/>
              <a:cs typeface="Times New Roman" panose="02020603050405020304" pitchFamily="18" charset="0"/>
            </a:endParaRPr>
          </a:p>
          <a:p>
            <a:pPr lvl="1"/>
            <a:r>
              <a:rPr lang="en-US" altLang="en-US" dirty="0">
                <a:latin typeface="Arial"/>
              </a:rPr>
              <a:t>Zero respiratory pressure: equal to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2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315734"/>
            <a:ext cx="8229600" cy="954107"/>
          </a:xfrm>
        </p:spPr>
        <p:txBody>
          <a:bodyPr vert="horz" lIns="0" tIns="0" rIns="0" bIns="0" rtlCol="0" anchor="b">
            <a:spAutoFit/>
          </a:bodyPr>
          <a:lstStyle/>
          <a:p>
            <a:pPr fontAlgn="auto">
              <a:spcAft>
                <a:spcPts val="0"/>
              </a:spcAft>
            </a:pPr>
            <a:r>
              <a:rPr lang="en-US" altLang="en-US" dirty="0">
                <a:latin typeface="Times New Roman"/>
              </a:rPr>
              <a:t>Clinical – Homeostatic Imbalance </a:t>
            </a:r>
            <a:r>
              <a:rPr lang="en-US" altLang="en-US" dirty="0" smtClean="0">
                <a:latin typeface="Times New Roman"/>
              </a:rPr>
              <a:t>22.9 </a:t>
            </a:r>
            <a:br>
              <a:rPr lang="en-US" altLang="en-US" dirty="0" smtClean="0">
                <a:latin typeface="Times New Roman"/>
              </a:rPr>
            </a:br>
            <a:r>
              <a:rPr lang="en-US" altLang="en-US" sz="2800" dirty="0" smtClean="0">
                <a:latin typeface="Times New Roman"/>
              </a:rPr>
              <a:t>(</a:t>
            </a:r>
            <a:r>
              <a:rPr lang="en-US" altLang="en-US" sz="2800" dirty="0">
                <a:latin typeface="Times New Roman"/>
              </a:rPr>
              <a:t>2 of </a:t>
            </a:r>
            <a:r>
              <a:rPr lang="en-US" altLang="en-US" sz="2800" dirty="0" smtClean="0">
                <a:latin typeface="Times New Roman"/>
              </a:rPr>
              <a:t>2)</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423467"/>
          </a:xfrm>
        </p:spPr>
        <p:txBody>
          <a:bodyPr wrap="square">
            <a:spAutoFit/>
          </a:bodyPr>
          <a:lstStyle/>
          <a:p>
            <a:pPr>
              <a:spcBef>
                <a:spcPts val="500"/>
              </a:spcBef>
            </a:pPr>
            <a:r>
              <a:rPr lang="en-US" altLang="en-US" dirty="0">
                <a:latin typeface="Arial"/>
              </a:rPr>
              <a:t>Treatment: spraying natural or synthetic surfactant into newborn</a:t>
            </a:r>
            <a:r>
              <a:rPr lang="en-US" altLang="ja-JP" dirty="0">
                <a:latin typeface="Arial"/>
              </a:rPr>
              <a:t>’s air passages</a:t>
            </a:r>
          </a:p>
          <a:p>
            <a:pPr lvl="1">
              <a:spcBef>
                <a:spcPts val="500"/>
              </a:spcBef>
            </a:pPr>
            <a:r>
              <a:rPr lang="en-US" altLang="en-US" dirty="0">
                <a:latin typeface="Arial"/>
              </a:rPr>
              <a:t>Positive pressure devices also help to keep alveoli open between breaths</a:t>
            </a:r>
          </a:p>
          <a:p>
            <a:pPr lvl="1">
              <a:spcBef>
                <a:spcPts val="500"/>
              </a:spcBef>
            </a:pPr>
            <a:r>
              <a:rPr lang="en-US" altLang="en-US" dirty="0">
                <a:latin typeface="Arial"/>
              </a:rPr>
              <a:t>Severe cases may require mechanical ventilation</a:t>
            </a:r>
          </a:p>
          <a:p>
            <a:pPr lvl="2">
              <a:spcBef>
                <a:spcPts val="500"/>
              </a:spcBef>
            </a:pPr>
            <a:r>
              <a:rPr lang="en-US" altLang="en-US" dirty="0">
                <a:latin typeface="Arial"/>
              </a:rPr>
              <a:t>Survivors of mechanical ventilation may develop </a:t>
            </a:r>
            <a:r>
              <a:rPr lang="en-US" altLang="en-US" i="1" dirty="0">
                <a:latin typeface="Arial"/>
              </a:rPr>
              <a:t>bronchopulmonary</a:t>
            </a:r>
            <a:r>
              <a:rPr lang="en-US" altLang="en-US" dirty="0">
                <a:latin typeface="Arial"/>
              </a:rPr>
              <a:t> </a:t>
            </a:r>
            <a:r>
              <a:rPr lang="en-US" altLang="en-US" i="1" dirty="0">
                <a:latin typeface="Arial"/>
              </a:rPr>
              <a:t>dysplasia</a:t>
            </a:r>
            <a:r>
              <a:rPr lang="en-US" altLang="en-US" dirty="0">
                <a:latin typeface="Arial"/>
              </a:rPr>
              <a:t>, chronic childhood lung disease</a:t>
            </a:r>
          </a:p>
        </p:txBody>
      </p:sp>
    </p:spTree>
    <p:extLst>
      <p:ext uri="{BB962C8B-B14F-4D97-AF65-F5344CB8AC3E}">
        <p14:creationId xmlns:p14="http://schemas.microsoft.com/office/powerpoint/2010/main" val="373837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vert="horz" lIns="0" tIns="0" rIns="0" bIns="0" rtlCol="0" anchor="b">
            <a:spAutoFit/>
          </a:bodyPr>
          <a:lstStyle/>
          <a:p>
            <a:pPr fontAlgn="auto">
              <a:spcAft>
                <a:spcPts val="0"/>
              </a:spcAft>
            </a:pPr>
            <a:r>
              <a:rPr lang="en-US" altLang="en-US" dirty="0">
                <a:latin typeface="Times New Roman"/>
              </a:rPr>
              <a:t>Physical Factors Influencing Pulmonary Ventilation </a:t>
            </a:r>
            <a:r>
              <a:rPr lang="en-US" altLang="en-US" sz="2800" dirty="0">
                <a:latin typeface="Times New Roman"/>
              </a:rPr>
              <a:t>(6 of 7)</a:t>
            </a:r>
          </a:p>
        </p:txBody>
      </p:sp>
      <p:sp>
        <p:nvSpPr>
          <p:cNvPr id="4" name="Content Placeholder 3"/>
          <p:cNvSpPr>
            <a:spLocks noGrp="1"/>
          </p:cNvSpPr>
          <p:nvPr>
            <p:ph sz="quarter" idx="13"/>
          </p:nvPr>
        </p:nvSpPr>
        <p:spPr>
          <a:xfrm>
            <a:off x="457581" y="1643126"/>
            <a:ext cx="8229600" cy="2431435"/>
          </a:xfrm>
        </p:spPr>
        <p:txBody>
          <a:bodyPr wrap="square">
            <a:spAutoFit/>
          </a:bodyPr>
          <a:lstStyle/>
          <a:p>
            <a:r>
              <a:rPr lang="en-US" altLang="en-US" b="1" dirty="0">
                <a:latin typeface="Arial"/>
              </a:rPr>
              <a:t>Lung</a:t>
            </a:r>
            <a:r>
              <a:rPr lang="en-US" altLang="en-US" dirty="0">
                <a:latin typeface="Arial"/>
              </a:rPr>
              <a:t> </a:t>
            </a:r>
            <a:r>
              <a:rPr lang="en-US" altLang="en-US" b="1" dirty="0">
                <a:latin typeface="Arial"/>
              </a:rPr>
              <a:t>compliance</a:t>
            </a:r>
          </a:p>
          <a:p>
            <a:pPr lvl="1"/>
            <a:r>
              <a:rPr lang="en-US" altLang="en-US" b="1" dirty="0">
                <a:latin typeface="Arial"/>
              </a:rPr>
              <a:t>Lung</a:t>
            </a:r>
            <a:r>
              <a:rPr lang="en-US" altLang="en-US" dirty="0">
                <a:latin typeface="Arial"/>
              </a:rPr>
              <a:t> </a:t>
            </a:r>
            <a:r>
              <a:rPr lang="en-US" altLang="en-US" b="1" dirty="0">
                <a:latin typeface="Arial"/>
              </a:rPr>
              <a:t>compliance</a:t>
            </a:r>
            <a:r>
              <a:rPr lang="en-US" altLang="en-US" dirty="0">
                <a:latin typeface="Arial"/>
              </a:rPr>
              <a:t>: measure of change in lung volume that occurs with given change in transpulmonary pressure</a:t>
            </a:r>
          </a:p>
          <a:p>
            <a:pPr lvl="2"/>
            <a:r>
              <a:rPr lang="en-US" altLang="en-US" dirty="0">
                <a:latin typeface="Arial"/>
              </a:rPr>
              <a:t>Measure of how much </a:t>
            </a:r>
            <a:r>
              <a:rPr lang="en-US" altLang="ja-JP" dirty="0">
                <a:latin typeface="Arial"/>
              </a:rPr>
              <a:t>“stretch” the lung has</a:t>
            </a:r>
          </a:p>
          <a:p>
            <a:pPr lvl="1"/>
            <a:r>
              <a:rPr lang="en-US" altLang="en-US" dirty="0">
                <a:latin typeface="Arial"/>
              </a:rPr>
              <a:t>Normally high because of</a:t>
            </a:r>
          </a:p>
          <a:p>
            <a:pPr lvl="2"/>
            <a:r>
              <a:rPr lang="en-US" altLang="en-US" dirty="0">
                <a:latin typeface="Arial"/>
              </a:rPr>
              <a:t>Distensibility of lung tissue </a:t>
            </a:r>
          </a:p>
          <a:p>
            <a:pPr lvl="2"/>
            <a:r>
              <a:rPr lang="en-US" altLang="en-US" dirty="0">
                <a:latin typeface="Arial"/>
              </a:rPr>
              <a:t>Surfactant, which decreases alveolar surface tension </a:t>
            </a:r>
          </a:p>
          <a:p>
            <a:pPr lvl="1"/>
            <a:r>
              <a:rPr lang="en-US" altLang="en-US" dirty="0">
                <a:latin typeface="Arial"/>
              </a:rPr>
              <a:t>Higher lung compliance </a:t>
            </a:r>
            <a:r>
              <a:rPr lang="en-US" altLang="en-US" dirty="0">
                <a:latin typeface="Arial"/>
                <a:sym typeface="Wingdings" panose="05000000000000000000" pitchFamily="2" charset="2"/>
              </a:rPr>
              <a:t>means it is easier to expand lungs</a:t>
            </a:r>
            <a:endParaRPr lang="en-US" altLang="en-US" dirty="0">
              <a:latin typeface="Arial"/>
            </a:endParaRPr>
          </a:p>
        </p:txBody>
      </p:sp>
    </p:spTree>
    <p:extLst>
      <p:ext uri="{BB962C8B-B14F-4D97-AF65-F5344CB8AC3E}">
        <p14:creationId xmlns:p14="http://schemas.microsoft.com/office/powerpoint/2010/main" val="310683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spAutoFit/>
          </a:bodyPr>
          <a:lstStyle/>
          <a:p>
            <a:pPr fontAlgn="auto">
              <a:spcAft>
                <a:spcPts val="0"/>
              </a:spcAft>
            </a:pPr>
            <a:r>
              <a:rPr lang="en-US" altLang="en-US" dirty="0">
                <a:latin typeface="Times New Roman"/>
              </a:rPr>
              <a:t>Physical Factors Influencing Pulmonary Ventilation </a:t>
            </a:r>
            <a:r>
              <a:rPr lang="en-US" altLang="en-US" sz="2800" dirty="0">
                <a:latin typeface="Times New Roman"/>
              </a:rPr>
              <a:t>(7 of 7)</a:t>
            </a:r>
          </a:p>
        </p:txBody>
      </p:sp>
      <p:sp>
        <p:nvSpPr>
          <p:cNvPr id="4" name="Content Placeholder 3"/>
          <p:cNvSpPr>
            <a:spLocks noGrp="1"/>
          </p:cNvSpPr>
          <p:nvPr>
            <p:ph sz="quarter" idx="13"/>
          </p:nvPr>
        </p:nvSpPr>
        <p:spPr>
          <a:xfrm>
            <a:off x="457200" y="1600200"/>
            <a:ext cx="8229600" cy="569387"/>
          </a:xfrm>
        </p:spPr>
        <p:txBody>
          <a:bodyPr wrap="square">
            <a:spAutoFit/>
          </a:bodyPr>
          <a:lstStyle/>
          <a:p>
            <a:r>
              <a:rPr lang="en-US" altLang="en-US" b="1" dirty="0">
                <a:latin typeface="Arial"/>
              </a:rPr>
              <a:t>Lung</a:t>
            </a:r>
            <a:r>
              <a:rPr lang="en-US" altLang="en-US" dirty="0">
                <a:latin typeface="Arial"/>
              </a:rPr>
              <a:t> </a:t>
            </a:r>
            <a:r>
              <a:rPr lang="en-US" altLang="en-US" b="1" dirty="0" smtClean="0">
                <a:latin typeface="Arial"/>
              </a:rPr>
              <a:t>compliance </a:t>
            </a:r>
            <a:r>
              <a:rPr lang="en-US" altLang="en-US" b="1" dirty="0"/>
              <a:t>(cont</a:t>
            </a:r>
            <a:r>
              <a:rPr lang="en-US" altLang="en-US" b="1" dirty="0" smtClean="0"/>
              <a:t>.)</a:t>
            </a:r>
            <a:endParaRPr lang="en-US" altLang="en-US" b="1" dirty="0">
              <a:latin typeface="Arial"/>
            </a:endParaRPr>
          </a:p>
          <a:p>
            <a:pPr lvl="1"/>
            <a:r>
              <a:rPr lang="en-US" altLang="en-US" dirty="0">
                <a:latin typeface="Arial"/>
              </a:rPr>
              <a:t>Can be written mathematically as</a:t>
            </a:r>
            <a:r>
              <a:rPr lang="en-US" altLang="en-US" dirty="0" smtClean="0">
                <a:latin typeface="Arial"/>
              </a:rPr>
              <a:t>:</a:t>
            </a:r>
          </a:p>
        </p:txBody>
      </p:sp>
      <p:graphicFrame>
        <p:nvGraphicFramePr>
          <p:cNvPr id="3" name="Object 2" descr="C subscript L = delta V subscript L slash delta (P subscript p u l minus P subscript I p)"/>
          <p:cNvGraphicFramePr>
            <a:graphicFrameLocks noChangeAspect="1"/>
          </p:cNvGraphicFramePr>
          <p:nvPr>
            <p:extLst>
              <p:ext uri="{D42A27DB-BD31-4B8C-83A1-F6EECF244321}">
                <p14:modId xmlns:p14="http://schemas.microsoft.com/office/powerpoint/2010/main" val="3803299914"/>
              </p:ext>
            </p:extLst>
          </p:nvPr>
        </p:nvGraphicFramePr>
        <p:xfrm>
          <a:off x="2538413" y="2438400"/>
          <a:ext cx="1485900" cy="584200"/>
        </p:xfrm>
        <a:graphic>
          <a:graphicData uri="http://schemas.openxmlformats.org/presentationml/2006/ole">
            <mc:AlternateContent xmlns:mc="http://schemas.openxmlformats.org/markup-compatibility/2006">
              <mc:Choice xmlns:v="urn:schemas-microsoft-com:vml" Requires="v">
                <p:oleObj spid="_x0000_s3124" name="Equation" r:id="rId4" imgW="1485720" imgH="583920" progId="Equation.DSMT4">
                  <p:embed/>
                </p:oleObj>
              </mc:Choice>
              <mc:Fallback>
                <p:oleObj name="Equation" r:id="rId4" imgW="1485720" imgH="583920" progId="Equation.DSMT4">
                  <p:embed/>
                  <p:pic>
                    <p:nvPicPr>
                      <p:cNvPr id="0" name=""/>
                      <p:cNvPicPr/>
                      <p:nvPr/>
                    </p:nvPicPr>
                    <p:blipFill>
                      <a:blip r:embed="rId5"/>
                      <a:stretch>
                        <a:fillRect/>
                      </a:stretch>
                    </p:blipFill>
                    <p:spPr>
                      <a:xfrm>
                        <a:off x="2538413" y="2438400"/>
                        <a:ext cx="1485900" cy="584200"/>
                      </a:xfrm>
                      <a:prstGeom prst="rect">
                        <a:avLst/>
                      </a:prstGeom>
                    </p:spPr>
                  </p:pic>
                </p:oleObj>
              </mc:Fallback>
            </mc:AlternateContent>
          </a:graphicData>
        </a:graphic>
      </p:graphicFrame>
      <p:sp>
        <p:nvSpPr>
          <p:cNvPr id="5" name="Content Placeholder 4"/>
          <p:cNvSpPr>
            <a:spLocks noGrp="1"/>
          </p:cNvSpPr>
          <p:nvPr>
            <p:ph sz="quarter" idx="14"/>
          </p:nvPr>
        </p:nvSpPr>
        <p:spPr>
          <a:xfrm>
            <a:off x="457200" y="3276600"/>
            <a:ext cx="8305800" cy="1905000"/>
          </a:xfrm>
        </p:spPr>
        <p:txBody>
          <a:bodyPr/>
          <a:lstStyle/>
          <a:p>
            <a:pPr lvl="1"/>
            <a:r>
              <a:rPr lang="en-US" altLang="en-US" dirty="0"/>
              <a:t>Where </a:t>
            </a:r>
            <a:r>
              <a:rPr lang="en-US" altLang="en-US" dirty="0">
                <a:latin typeface="Times New Roman" panose="02020603050405020304" pitchFamily="18" charset="0"/>
                <a:cs typeface="Times New Roman" panose="02020603050405020304" pitchFamily="18" charset="0"/>
              </a:rPr>
              <a:t>C</a:t>
            </a:r>
            <a:r>
              <a:rPr lang="en-US" altLang="en-US" baseline="-25000" dirty="0">
                <a:latin typeface="Times New Roman" panose="02020603050405020304" pitchFamily="18" charset="0"/>
                <a:cs typeface="Times New Roman" panose="02020603050405020304" pitchFamily="18" charset="0"/>
              </a:rPr>
              <a:t>L</a:t>
            </a:r>
            <a:r>
              <a:rPr lang="en-US" altLang="en-US" dirty="0"/>
              <a:t> equals compliance, </a:t>
            </a:r>
            <a:r>
              <a:rPr lang="el-GR"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L</a:t>
            </a:r>
            <a:r>
              <a:rPr lang="en-US" altLang="en-US" dirty="0"/>
              <a:t> equals change in lung volume, and </a:t>
            </a:r>
            <a:r>
              <a:rPr lang="el-GR"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P</a:t>
            </a:r>
            <a:r>
              <a:rPr lang="en-US" altLang="en-US" baseline="-25000" dirty="0" err="1">
                <a:latin typeface="Times New Roman" panose="02020603050405020304" pitchFamily="18" charset="0"/>
                <a:cs typeface="Times New Roman" panose="02020603050405020304" pitchFamily="18" charset="0"/>
              </a:rPr>
              <a:t>pul</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latin typeface="Times New Roman" panose="02020603050405020304" pitchFamily="18" charset="0"/>
                <a:cs typeface="Times New Roman" panose="02020603050405020304" pitchFamily="18" charset="0"/>
              </a:rPr>
              <a:t> P</a:t>
            </a:r>
            <a:r>
              <a:rPr lang="en-US" altLang="en-US" baseline="-25000" dirty="0">
                <a:latin typeface="Times New Roman" panose="02020603050405020304" pitchFamily="18" charset="0"/>
                <a:cs typeface="Times New Roman" panose="02020603050405020304" pitchFamily="18" charset="0"/>
              </a:rPr>
              <a:t>ip</a:t>
            </a:r>
            <a:r>
              <a:rPr lang="en-US" altLang="en-US" dirty="0" smtClean="0">
                <a:latin typeface="Times New Roman" panose="02020603050405020304" pitchFamily="18" charset="0"/>
                <a:cs typeface="Times New Roman" panose="02020603050405020304" pitchFamily="18" charset="0"/>
              </a:rPr>
              <a:t>)</a:t>
            </a:r>
            <a:r>
              <a:rPr lang="en-US" altLang="en-US" dirty="0" smtClean="0"/>
              <a:t> equals </a:t>
            </a:r>
            <a:r>
              <a:rPr lang="en-US" altLang="en-US" dirty="0"/>
              <a:t>change in </a:t>
            </a:r>
            <a:r>
              <a:rPr lang="en-US" altLang="en-US" dirty="0" err="1"/>
              <a:t>transpulmonary</a:t>
            </a:r>
            <a:r>
              <a:rPr lang="en-US" altLang="en-US" dirty="0"/>
              <a:t> pressure</a:t>
            </a:r>
          </a:p>
          <a:p>
            <a:pPr lvl="1"/>
            <a:r>
              <a:rPr lang="en-US" altLang="en-US" dirty="0"/>
              <a:t>Compliance can be diminished by:</a:t>
            </a:r>
          </a:p>
          <a:p>
            <a:pPr lvl="2"/>
            <a:r>
              <a:rPr lang="en-US" altLang="en-US" dirty="0" err="1"/>
              <a:t>Nonelastic</a:t>
            </a:r>
            <a:r>
              <a:rPr lang="en-US" altLang="en-US" dirty="0"/>
              <a:t> scar tissue replacing lung tissue (fibrosis) </a:t>
            </a:r>
          </a:p>
          <a:p>
            <a:pPr lvl="2"/>
            <a:r>
              <a:rPr lang="en-US" altLang="en-US" dirty="0"/>
              <a:t>Reduced production of surfactant</a:t>
            </a:r>
          </a:p>
          <a:p>
            <a:pPr lvl="2"/>
            <a:r>
              <a:rPr lang="en-US" altLang="en-US" dirty="0"/>
              <a:t>Decreased flexibility of thoracic </a:t>
            </a:r>
            <a:r>
              <a:rPr lang="en-US" altLang="en-US" dirty="0" smtClean="0"/>
              <a:t>cage</a:t>
            </a:r>
            <a:endParaRPr lang="en-US" altLang="en-US" dirty="0"/>
          </a:p>
        </p:txBody>
      </p:sp>
    </p:spTree>
    <p:extLst>
      <p:ext uri="{BB962C8B-B14F-4D97-AF65-F5344CB8AC3E}">
        <p14:creationId xmlns:p14="http://schemas.microsoft.com/office/powerpoint/2010/main" val="3041532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Clinical – Homeostatic Imbalance 22.10</a:t>
            </a:r>
          </a:p>
        </p:txBody>
      </p:sp>
      <p:sp>
        <p:nvSpPr>
          <p:cNvPr id="4" name="Content Placeholder 3"/>
          <p:cNvSpPr>
            <a:spLocks noGrp="1"/>
          </p:cNvSpPr>
          <p:nvPr>
            <p:ph sz="quarter" idx="13"/>
          </p:nvPr>
        </p:nvSpPr>
        <p:spPr>
          <a:xfrm>
            <a:off x="457581" y="1643126"/>
            <a:ext cx="8229600" cy="1808187"/>
          </a:xfrm>
        </p:spPr>
        <p:txBody>
          <a:bodyPr wrap="square">
            <a:spAutoFit/>
          </a:bodyPr>
          <a:lstStyle/>
          <a:p>
            <a:r>
              <a:rPr lang="en-US" dirty="0">
                <a:latin typeface="Arial"/>
              </a:rPr>
              <a:t>Any decrease in the natural resilience of lungs diminishes lung compliance </a:t>
            </a:r>
          </a:p>
          <a:p>
            <a:r>
              <a:rPr lang="en-US" dirty="0">
                <a:latin typeface="Arial"/>
              </a:rPr>
              <a:t>Chronic inflammation, or infections such as tuberculosis, can cause nonelastic scar tissue to replace normal lung tissue (</a:t>
            </a:r>
            <a:r>
              <a:rPr lang="en-US" i="1" dirty="0">
                <a:latin typeface="Arial"/>
              </a:rPr>
              <a:t>fibrosis)</a:t>
            </a:r>
          </a:p>
          <a:p>
            <a:r>
              <a:rPr lang="en-US" dirty="0">
                <a:latin typeface="Arial"/>
              </a:rPr>
              <a:t>Decreased production of surfactant can also impair lung compliance</a:t>
            </a:r>
          </a:p>
          <a:p>
            <a:r>
              <a:rPr lang="en-US" dirty="0">
                <a:latin typeface="Arial"/>
              </a:rPr>
              <a:t>The lower the lung compliance, the more energy is needed just to breathe</a:t>
            </a:r>
            <a:endParaRPr lang="en-US" altLang="en-US" dirty="0">
              <a:latin typeface="Arial"/>
            </a:endParaRPr>
          </a:p>
        </p:txBody>
      </p:sp>
    </p:spTree>
    <p:extLst>
      <p:ext uri="{BB962C8B-B14F-4D97-AF65-F5344CB8AC3E}">
        <p14:creationId xmlns:p14="http://schemas.microsoft.com/office/powerpoint/2010/main" val="307520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Clinical – Homeostatic Imbalance </a:t>
            </a:r>
            <a:r>
              <a:rPr lang="en-US" altLang="en-US" dirty="0" smtClean="0">
                <a:latin typeface="Times New Roman"/>
              </a:rPr>
              <a:t>22.11</a:t>
            </a:r>
            <a:endParaRPr lang="en-US" altLang="en-US" dirty="0">
              <a:latin typeface="Times New Roman"/>
            </a:endParaRP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dirty="0">
                <a:latin typeface="Arial"/>
              </a:rPr>
              <a:t>Total compliance of the respiratory system is also influenced by compliance (distensibility) of the thoracic wall, which can be decreased by:</a:t>
            </a:r>
          </a:p>
          <a:p>
            <a:pPr lvl="1"/>
            <a:r>
              <a:rPr lang="en-US" altLang="en-US" dirty="0">
                <a:latin typeface="Arial"/>
              </a:rPr>
              <a:t>Deformities of thorax</a:t>
            </a:r>
          </a:p>
          <a:p>
            <a:pPr lvl="1"/>
            <a:r>
              <a:rPr lang="en-US" altLang="en-US" dirty="0">
                <a:latin typeface="Arial"/>
              </a:rPr>
              <a:t>Ossification of costal cartilage	</a:t>
            </a:r>
          </a:p>
          <a:p>
            <a:pPr lvl="2"/>
            <a:r>
              <a:rPr lang="en-US" altLang="en-US" dirty="0">
                <a:latin typeface="Arial"/>
              </a:rPr>
              <a:t>Common in old age</a:t>
            </a:r>
          </a:p>
          <a:p>
            <a:pPr lvl="1"/>
            <a:r>
              <a:rPr lang="en-US" altLang="en-US" dirty="0">
                <a:latin typeface="Arial"/>
              </a:rPr>
              <a:t>Paralysis of intercostal muscles</a:t>
            </a:r>
          </a:p>
        </p:txBody>
      </p:sp>
    </p:spTree>
    <p:extLst>
      <p:ext uri="{BB962C8B-B14F-4D97-AF65-F5344CB8AC3E}">
        <p14:creationId xmlns:p14="http://schemas.microsoft.com/office/powerpoint/2010/main" val="102163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smtClean="0">
                <a:latin typeface="Times New Roman"/>
              </a:rPr>
              <a:t>22.5 Assessing </a:t>
            </a:r>
            <a:r>
              <a:rPr lang="en-US" dirty="0">
                <a:latin typeface="Times New Roman"/>
              </a:rPr>
              <a:t>Ventilation</a:t>
            </a:r>
            <a:endParaRPr lang="en-US" altLang="en-US" dirty="0">
              <a:latin typeface="Times New Roman"/>
            </a:endParaRPr>
          </a:p>
        </p:txBody>
      </p:sp>
      <p:sp>
        <p:nvSpPr>
          <p:cNvPr id="4" name="Content Placeholder 3"/>
          <p:cNvSpPr>
            <a:spLocks noGrp="1"/>
          </p:cNvSpPr>
          <p:nvPr>
            <p:ph sz="quarter" idx="13"/>
          </p:nvPr>
        </p:nvSpPr>
        <p:spPr>
          <a:xfrm>
            <a:off x="457581" y="1643126"/>
            <a:ext cx="8229600" cy="2623795"/>
          </a:xfrm>
        </p:spPr>
        <p:txBody>
          <a:bodyPr wrap="square">
            <a:spAutoFit/>
          </a:bodyPr>
          <a:lstStyle/>
          <a:p>
            <a:r>
              <a:rPr lang="en-US" altLang="en-US" dirty="0">
                <a:latin typeface="Arial"/>
              </a:rPr>
              <a:t>Several </a:t>
            </a:r>
            <a:r>
              <a:rPr lang="en-US" altLang="en-US" b="1" dirty="0">
                <a:latin typeface="Arial"/>
              </a:rPr>
              <a:t>respiratory</a:t>
            </a:r>
            <a:r>
              <a:rPr lang="en-US" altLang="en-US" dirty="0">
                <a:latin typeface="Arial"/>
              </a:rPr>
              <a:t> </a:t>
            </a:r>
            <a:r>
              <a:rPr lang="en-US" altLang="en-US" b="1" dirty="0">
                <a:latin typeface="Arial"/>
              </a:rPr>
              <a:t>volumes</a:t>
            </a:r>
            <a:r>
              <a:rPr lang="en-US" altLang="en-US" dirty="0">
                <a:latin typeface="Arial"/>
              </a:rPr>
              <a:t> can be used to assess respiratory status</a:t>
            </a:r>
          </a:p>
          <a:p>
            <a:r>
              <a:rPr lang="en-US" altLang="en-US" dirty="0">
                <a:latin typeface="Arial"/>
              </a:rPr>
              <a:t>Respiratory volumes can be combined to calculate </a:t>
            </a:r>
            <a:r>
              <a:rPr lang="en-US" altLang="en-US" b="1" dirty="0">
                <a:latin typeface="Arial"/>
              </a:rPr>
              <a:t>respiratory</a:t>
            </a:r>
            <a:r>
              <a:rPr lang="en-US" altLang="en-US" dirty="0">
                <a:latin typeface="Arial"/>
              </a:rPr>
              <a:t> </a:t>
            </a:r>
            <a:r>
              <a:rPr lang="en-US" altLang="en-US" b="1" dirty="0">
                <a:latin typeface="Arial"/>
              </a:rPr>
              <a:t>capacities</a:t>
            </a:r>
            <a:r>
              <a:rPr lang="en-US" altLang="en-US" dirty="0">
                <a:latin typeface="Arial"/>
              </a:rPr>
              <a:t>, which can give information on a person’</a:t>
            </a:r>
            <a:r>
              <a:rPr lang="en-US" altLang="ja-JP" dirty="0">
                <a:latin typeface="Arial"/>
              </a:rPr>
              <a:t>s respiratory status</a:t>
            </a:r>
          </a:p>
          <a:p>
            <a:r>
              <a:rPr lang="en-US" altLang="en-US" dirty="0">
                <a:latin typeface="Arial"/>
              </a:rPr>
              <a:t>Respiratory volumes and capacities are usually abnormal in people with pulmonary disorders</a:t>
            </a:r>
          </a:p>
          <a:p>
            <a:r>
              <a:rPr lang="en-US" altLang="en-US" dirty="0">
                <a:latin typeface="Arial"/>
              </a:rPr>
              <a:t>Spirometer: original, cumbersome clinical tool used to measure patient’</a:t>
            </a:r>
            <a:r>
              <a:rPr lang="en-US" altLang="ja-JP" dirty="0">
                <a:latin typeface="Arial"/>
              </a:rPr>
              <a:t>s respiratory volumes</a:t>
            </a:r>
          </a:p>
          <a:p>
            <a:pPr lvl="1"/>
            <a:r>
              <a:rPr lang="en-US" altLang="en-US" dirty="0">
                <a:latin typeface="Arial"/>
              </a:rPr>
              <a:t>Electronic measuring devices used today</a:t>
            </a:r>
          </a:p>
        </p:txBody>
      </p:sp>
    </p:spTree>
    <p:extLst>
      <p:ext uri="{BB962C8B-B14F-4D97-AF65-F5344CB8AC3E}">
        <p14:creationId xmlns:p14="http://schemas.microsoft.com/office/powerpoint/2010/main" val="137089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Respiratory Volumes </a:t>
            </a:r>
            <a:r>
              <a:rPr lang="en-US" altLang="en-US" sz="2800" dirty="0">
                <a:latin typeface="Times New Roman"/>
              </a:rPr>
              <a:t>(1 of 2)</a:t>
            </a:r>
          </a:p>
        </p:txBody>
      </p:sp>
      <p:sp>
        <p:nvSpPr>
          <p:cNvPr id="4" name="Content Placeholder 3"/>
          <p:cNvSpPr>
            <a:spLocks noGrp="1"/>
          </p:cNvSpPr>
          <p:nvPr>
            <p:ph sz="quarter" idx="13"/>
          </p:nvPr>
        </p:nvSpPr>
        <p:spPr>
          <a:xfrm>
            <a:off x="457581" y="1643126"/>
            <a:ext cx="8229600" cy="1254189"/>
          </a:xfrm>
        </p:spPr>
        <p:txBody>
          <a:bodyPr wrap="square">
            <a:spAutoFit/>
          </a:bodyPr>
          <a:lstStyle/>
          <a:p>
            <a:r>
              <a:rPr lang="en-US" altLang="en-US" b="1" dirty="0">
                <a:latin typeface="Arial"/>
              </a:rPr>
              <a:t>Tidal</a:t>
            </a:r>
            <a:r>
              <a:rPr lang="en-US" altLang="en-US" dirty="0">
                <a:latin typeface="Arial"/>
              </a:rPr>
              <a:t> </a:t>
            </a:r>
            <a:r>
              <a:rPr lang="en-US" altLang="en-US" b="1" dirty="0">
                <a:latin typeface="Arial"/>
              </a:rPr>
              <a:t>volume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TV</a:t>
            </a:r>
            <a:r>
              <a:rPr lang="en-US" altLang="en-US" dirty="0">
                <a:latin typeface="Arial"/>
              </a:rPr>
              <a:t>): amount of air moved into and out of lung with each breath</a:t>
            </a:r>
          </a:p>
          <a:p>
            <a:pPr lvl="1"/>
            <a:r>
              <a:rPr lang="en-US" altLang="en-US" dirty="0">
                <a:latin typeface="Arial"/>
              </a:rPr>
              <a:t>Averages ~</a:t>
            </a:r>
            <a:r>
              <a:rPr lang="en-US" altLang="en-US" dirty="0" smtClean="0">
                <a:latin typeface="Arial"/>
              </a:rPr>
              <a:t>500ml </a:t>
            </a:r>
            <a:endParaRPr lang="en-US" altLang="en-US" dirty="0">
              <a:latin typeface="Arial"/>
            </a:endParaRPr>
          </a:p>
          <a:p>
            <a:r>
              <a:rPr lang="en-US" altLang="en-US" b="1" dirty="0">
                <a:latin typeface="Arial"/>
              </a:rPr>
              <a:t>Inspiratory</a:t>
            </a:r>
            <a:r>
              <a:rPr lang="en-US" altLang="en-US" dirty="0">
                <a:latin typeface="Arial"/>
              </a:rPr>
              <a:t> </a:t>
            </a:r>
            <a:r>
              <a:rPr lang="en-US" altLang="en-US" b="1" dirty="0">
                <a:latin typeface="Arial"/>
              </a:rPr>
              <a:t>reserve</a:t>
            </a:r>
            <a:r>
              <a:rPr lang="en-US" altLang="en-US" dirty="0">
                <a:latin typeface="Arial"/>
              </a:rPr>
              <a:t> </a:t>
            </a:r>
            <a:r>
              <a:rPr lang="en-US" altLang="en-US" b="1" dirty="0">
                <a:latin typeface="Arial"/>
              </a:rPr>
              <a:t>volume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IRV</a:t>
            </a:r>
            <a:r>
              <a:rPr lang="en-US" altLang="en-US" dirty="0">
                <a:latin typeface="Arial"/>
              </a:rPr>
              <a:t>): amount of air that can be inspired forcibly beyond the tidal volume (2100–3200 ml)</a:t>
            </a:r>
          </a:p>
        </p:txBody>
      </p:sp>
    </p:spTree>
    <p:extLst>
      <p:ext uri="{BB962C8B-B14F-4D97-AF65-F5344CB8AC3E}">
        <p14:creationId xmlns:p14="http://schemas.microsoft.com/office/powerpoint/2010/main" val="406677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Respiratory </a:t>
            </a:r>
            <a:r>
              <a:rPr lang="en-US" altLang="en-US" dirty="0" smtClean="0">
                <a:latin typeface="Times New Roman"/>
              </a:rPr>
              <a:t>Volumes </a:t>
            </a:r>
            <a:r>
              <a:rPr lang="en-US" altLang="en-US" sz="2800" dirty="0">
                <a:latin typeface="Times New Roman"/>
              </a:rPr>
              <a:t>(2 of 2) </a:t>
            </a:r>
          </a:p>
        </p:txBody>
      </p:sp>
      <p:sp>
        <p:nvSpPr>
          <p:cNvPr id="4" name="Content Placeholder 3"/>
          <p:cNvSpPr>
            <a:spLocks noGrp="1"/>
          </p:cNvSpPr>
          <p:nvPr>
            <p:ph sz="quarter" idx="13"/>
          </p:nvPr>
        </p:nvSpPr>
        <p:spPr>
          <a:xfrm>
            <a:off x="457581" y="1643126"/>
            <a:ext cx="8229600" cy="1254189"/>
          </a:xfrm>
        </p:spPr>
        <p:txBody>
          <a:bodyPr wrap="square">
            <a:spAutoFit/>
          </a:bodyPr>
          <a:lstStyle/>
          <a:p>
            <a:r>
              <a:rPr lang="en-US" altLang="en-US" b="1" dirty="0">
                <a:latin typeface="Arial"/>
              </a:rPr>
              <a:t>Expiratory</a:t>
            </a:r>
            <a:r>
              <a:rPr lang="en-US" altLang="en-US" dirty="0">
                <a:latin typeface="Arial"/>
              </a:rPr>
              <a:t> </a:t>
            </a:r>
            <a:r>
              <a:rPr lang="en-US" altLang="en-US" b="1" dirty="0">
                <a:latin typeface="Arial"/>
              </a:rPr>
              <a:t>reserve</a:t>
            </a:r>
            <a:r>
              <a:rPr lang="en-US" altLang="en-US" dirty="0">
                <a:latin typeface="Arial"/>
              </a:rPr>
              <a:t> </a:t>
            </a:r>
            <a:r>
              <a:rPr lang="en-US" altLang="en-US" b="1" dirty="0">
                <a:latin typeface="Arial"/>
              </a:rPr>
              <a:t>volume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ERV</a:t>
            </a:r>
            <a:r>
              <a:rPr lang="en-US" altLang="en-US" dirty="0">
                <a:latin typeface="Arial"/>
              </a:rPr>
              <a:t>): amount of air that can be forcibly expelled from lungs (1000–1200 ml) </a:t>
            </a:r>
          </a:p>
          <a:p>
            <a:r>
              <a:rPr lang="en-US" altLang="en-US" b="1" dirty="0">
                <a:latin typeface="Arial"/>
              </a:rPr>
              <a:t>Residual</a:t>
            </a:r>
            <a:r>
              <a:rPr lang="en-US" altLang="en-US" dirty="0">
                <a:latin typeface="Arial"/>
              </a:rPr>
              <a:t> </a:t>
            </a:r>
            <a:r>
              <a:rPr lang="en-US" altLang="en-US" b="1" dirty="0">
                <a:latin typeface="Arial"/>
              </a:rPr>
              <a:t>volume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RV</a:t>
            </a:r>
            <a:r>
              <a:rPr lang="en-US" altLang="en-US" dirty="0">
                <a:latin typeface="Arial"/>
              </a:rPr>
              <a:t>): amount of air that always remains in lungs</a:t>
            </a:r>
          </a:p>
          <a:p>
            <a:pPr lvl="1"/>
            <a:r>
              <a:rPr lang="en-US" altLang="en-US" dirty="0">
                <a:latin typeface="Arial"/>
              </a:rPr>
              <a:t>Needed to keep alveoli open</a:t>
            </a:r>
          </a:p>
        </p:txBody>
      </p:sp>
    </p:spTree>
    <p:extLst>
      <p:ext uri="{BB962C8B-B14F-4D97-AF65-F5344CB8AC3E}">
        <p14:creationId xmlns:p14="http://schemas.microsoft.com/office/powerpoint/2010/main" val="22957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Respiratory Capacities</a:t>
            </a:r>
          </a:p>
        </p:txBody>
      </p:sp>
      <p:sp>
        <p:nvSpPr>
          <p:cNvPr id="4" name="Content Placeholder 3"/>
          <p:cNvSpPr>
            <a:spLocks noGrp="1"/>
          </p:cNvSpPr>
          <p:nvPr>
            <p:ph sz="quarter" idx="13"/>
          </p:nvPr>
        </p:nvSpPr>
        <p:spPr>
          <a:xfrm>
            <a:off x="457581" y="1643126"/>
            <a:ext cx="8229600" cy="1538883"/>
          </a:xfrm>
        </p:spPr>
        <p:txBody>
          <a:bodyPr wrap="square">
            <a:spAutoFit/>
          </a:bodyPr>
          <a:lstStyle/>
          <a:p>
            <a:r>
              <a:rPr lang="en-US" altLang="en-US" dirty="0">
                <a:latin typeface="Arial"/>
              </a:rPr>
              <a:t>Combinations of two or more respiratory volumes</a:t>
            </a:r>
          </a:p>
          <a:p>
            <a:pPr lvl="1"/>
            <a:r>
              <a:rPr lang="en-US" altLang="en-US" b="1" dirty="0">
                <a:latin typeface="Arial"/>
              </a:rPr>
              <a:t>Inspiratory</a:t>
            </a:r>
            <a:r>
              <a:rPr lang="en-US" altLang="en-US" dirty="0">
                <a:latin typeface="Arial"/>
              </a:rPr>
              <a:t> </a:t>
            </a:r>
            <a:r>
              <a:rPr lang="en-US" altLang="en-US" b="1" dirty="0">
                <a:latin typeface="Arial"/>
              </a:rPr>
              <a:t>capacity</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IC</a:t>
            </a:r>
            <a:r>
              <a:rPr lang="en-US" altLang="en-US" dirty="0">
                <a:latin typeface="Arial"/>
              </a:rPr>
              <a:t>): sum of </a:t>
            </a:r>
            <a:r>
              <a:rPr lang="en-US" altLang="en-US" dirty="0">
                <a:latin typeface="Times New Roman" panose="02020603050405020304" pitchFamily="18" charset="0"/>
                <a:cs typeface="Times New Roman" panose="02020603050405020304" pitchFamily="18" charset="0"/>
              </a:rPr>
              <a:t>TV + IRV</a:t>
            </a:r>
          </a:p>
          <a:p>
            <a:pPr lvl="1"/>
            <a:r>
              <a:rPr lang="en-US" altLang="en-US" b="1" dirty="0">
                <a:latin typeface="Arial"/>
              </a:rPr>
              <a:t>Functional</a:t>
            </a:r>
            <a:r>
              <a:rPr lang="en-US" altLang="en-US" dirty="0">
                <a:latin typeface="Arial"/>
              </a:rPr>
              <a:t> </a:t>
            </a:r>
            <a:r>
              <a:rPr lang="en-US" altLang="en-US" b="1" dirty="0">
                <a:latin typeface="Arial"/>
              </a:rPr>
              <a:t>residual</a:t>
            </a:r>
            <a:r>
              <a:rPr lang="en-US" altLang="en-US" dirty="0">
                <a:latin typeface="Arial"/>
              </a:rPr>
              <a:t> </a:t>
            </a:r>
            <a:r>
              <a:rPr lang="en-US" altLang="en-US" b="1" dirty="0">
                <a:latin typeface="Arial"/>
              </a:rPr>
              <a:t>capacity</a:t>
            </a:r>
            <a:r>
              <a:rPr lang="en-US" altLang="en-US" dirty="0">
                <a:latin typeface="Arial"/>
              </a:rPr>
              <a:t> (</a:t>
            </a:r>
            <a:r>
              <a:rPr lang="en-US" altLang="en-US" b="1" dirty="0">
                <a:latin typeface="Arial"/>
              </a:rPr>
              <a:t>FRC</a:t>
            </a:r>
            <a:r>
              <a:rPr lang="en-US" altLang="en-US" dirty="0">
                <a:latin typeface="Arial"/>
              </a:rPr>
              <a:t>): sum of </a:t>
            </a:r>
            <a:r>
              <a:rPr lang="en-US" altLang="en-US" dirty="0">
                <a:latin typeface="Times New Roman" panose="02020603050405020304" pitchFamily="18" charset="0"/>
                <a:cs typeface="Times New Roman" panose="02020603050405020304" pitchFamily="18" charset="0"/>
              </a:rPr>
              <a:t>RV + ERV</a:t>
            </a:r>
          </a:p>
          <a:p>
            <a:pPr lvl="1"/>
            <a:r>
              <a:rPr lang="en-US" altLang="en-US" b="1" dirty="0">
                <a:latin typeface="Arial"/>
              </a:rPr>
              <a:t>Vital</a:t>
            </a:r>
            <a:r>
              <a:rPr lang="en-US" altLang="en-US" dirty="0">
                <a:latin typeface="Arial"/>
              </a:rPr>
              <a:t> </a:t>
            </a:r>
            <a:r>
              <a:rPr lang="en-US" altLang="en-US" b="1" dirty="0">
                <a:latin typeface="Arial"/>
              </a:rPr>
              <a:t>capacity</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VC</a:t>
            </a:r>
            <a:r>
              <a:rPr lang="en-US" altLang="en-US" dirty="0">
                <a:latin typeface="Arial"/>
              </a:rPr>
              <a:t>): sum </a:t>
            </a:r>
            <a:r>
              <a:rPr lang="en-US" altLang="en-US" dirty="0" smtClean="0">
                <a:latin typeface="Arial"/>
              </a:rPr>
              <a:t>of </a:t>
            </a:r>
            <a:r>
              <a:rPr lang="en-US" altLang="en-US" dirty="0" smtClean="0">
                <a:latin typeface="Times New Roman" panose="02020603050405020304" pitchFamily="18" charset="0"/>
                <a:cs typeface="Times New Roman" panose="02020603050405020304" pitchFamily="18" charset="0"/>
              </a:rPr>
              <a:t>TV </a:t>
            </a:r>
            <a:r>
              <a:rPr lang="en-US" altLang="en-US" dirty="0">
                <a:latin typeface="Times New Roman" panose="02020603050405020304" pitchFamily="18" charset="0"/>
                <a:cs typeface="Times New Roman" panose="02020603050405020304" pitchFamily="18" charset="0"/>
              </a:rPr>
              <a:t>+ IRV + ERV</a:t>
            </a:r>
          </a:p>
          <a:p>
            <a:pPr lvl="1"/>
            <a:r>
              <a:rPr lang="en-US" altLang="en-US" b="1" dirty="0">
                <a:latin typeface="Arial"/>
              </a:rPr>
              <a:t>Total</a:t>
            </a:r>
            <a:r>
              <a:rPr lang="en-US" altLang="en-US" dirty="0">
                <a:latin typeface="Arial"/>
              </a:rPr>
              <a:t> </a:t>
            </a:r>
            <a:r>
              <a:rPr lang="en-US" altLang="en-US" b="1" dirty="0">
                <a:latin typeface="Arial"/>
              </a:rPr>
              <a:t>lung</a:t>
            </a:r>
            <a:r>
              <a:rPr lang="en-US" altLang="en-US" dirty="0">
                <a:latin typeface="Arial"/>
              </a:rPr>
              <a:t> </a:t>
            </a:r>
            <a:r>
              <a:rPr lang="en-US" altLang="en-US" b="1" dirty="0">
                <a:latin typeface="Arial"/>
              </a:rPr>
              <a:t>capacity</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TLC</a:t>
            </a:r>
            <a:r>
              <a:rPr lang="en-US" altLang="en-US" dirty="0">
                <a:latin typeface="Arial"/>
              </a:rPr>
              <a:t>): sum of all lung volumes (</a:t>
            </a:r>
            <a:r>
              <a:rPr lang="en-US" altLang="en-US" dirty="0">
                <a:latin typeface="Times New Roman" panose="02020603050405020304" pitchFamily="18" charset="0"/>
                <a:cs typeface="Times New Roman" panose="02020603050405020304" pitchFamily="18" charset="0"/>
              </a:rPr>
              <a:t>TV + IRV+ ERV + RV</a:t>
            </a:r>
            <a:r>
              <a:rPr lang="en-US" altLang="en-US" dirty="0">
                <a:latin typeface="Arial"/>
              </a:rPr>
              <a:t>)</a:t>
            </a:r>
          </a:p>
        </p:txBody>
      </p:sp>
    </p:spTree>
    <p:extLst>
      <p:ext uri="{BB962C8B-B14F-4D97-AF65-F5344CB8AC3E}">
        <p14:creationId xmlns:p14="http://schemas.microsoft.com/office/powerpoint/2010/main" val="71248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Respiratory Volumes and Capacities </a:t>
            </a:r>
            <a:r>
              <a:rPr lang="en-US" altLang="en-US" sz="2800" b="1" kern="1200" dirty="0">
                <a:solidFill>
                  <a:srgbClr val="007FA3"/>
                </a:solidFill>
                <a:latin typeface="Times New Roman"/>
                <a:ea typeface="+mj-ea"/>
                <a:cs typeface="Times New Roman" panose="02020603050405020304" pitchFamily="18" charset="0"/>
              </a:rPr>
              <a:t>(1 of 2)</a:t>
            </a:r>
            <a:endParaRPr lang="en-US" sz="2800" b="1" kern="1200" dirty="0">
              <a:solidFill>
                <a:srgbClr val="007FA3"/>
              </a:solidFill>
              <a:latin typeface="Times New Roman"/>
              <a:ea typeface="+mj-ea"/>
              <a:cs typeface="Times New Roman" panose="02020603050405020304" pitchFamily="18" charset="0"/>
            </a:endParaRPr>
          </a:p>
        </p:txBody>
      </p:sp>
      <p:pic>
        <p:nvPicPr>
          <p:cNvPr id="4" name="Picture 3" descr="Part (a) of this figure shows the spirographic record for a healthy young man. The vertical axis is marked in milliliters ranging from zero to 6000. The horizontal axis is not marked. &#10;&#10;The idealized spirographic tracing starts at approximately 2500 mL, rises to 3000 mL, and falls again to its beginning value of 2500. This is the tidal volume of 500 mL. Then the tracing rises rapidly from 2500 to peak at 6000 mL, and falls rapidly to 3000. This is the inspiratory reserve volume of 3100 mL. The tracing continues to fall past 2500 to bottom out at about 1200 mL and rises again to 2500. This is the expiratory reserve volume of 1200 mL. The tracing slopes upward from 2500 to 3000, back to 2500 and up to 3000, and starts to slope downward again. This is the tidal volume of 500 mL. Throughout the record, the tracing never falls below 1200. The values between zero and 1200 represent the residual volume of 1200 mL.&#10;&#10;The inspiratory reserve volume (3100 mL) + the tidal volume (500 mL) = the inspiratory capacity (3600 mL). The expiratory reserve volume (1200 mL) + the residual volume (1200 mL) = the functional residual capacity (2400 mL). The inspiratory capacity (3600 mL) + the expiratory reserve volume (1200 mL) = the vital capacity (4800 mL). The vital capacity (4800 mL) + the residual volume (2500 mL) = the total lung capacity (6000 mL).&#10;&#10;Part (b) of this figure summarizes average respiratory volumes and capacities for healthy young adult males and females. The respiratory volumes include:&#10;&#10;Tidal volume (TV), the amount of air inhaled or exhaled with each breath under resting conditions. Average TV for both adult males and adult females is 500 mL.&#10;&#10;Inspiratory reserve volume (IRV), the amount of air that can be forcefully inhaled after a normal tidal volume inspiration. Average IRV for adult males is 3100 mL. Average IRV for adult females is 1900 mL.&#10;&#10;Expiratory reserve volume (ERV), the amount of air that can be forcefully exhaled after a normal tidal volume expiration. Average ERV for adult males is 1200 mL. Average ERV for adult females is 700 mL.  &#10;&#10;Residual volume (RV), the amount of air remaining in the lungs after a forced expiration. Average RV for adult males is 1200 mL. Average RV for adult females is 1100 mL.&#10;"/>
          <p:cNvPicPr>
            <a:picLocks noChangeAspect="1"/>
          </p:cNvPicPr>
          <p:nvPr/>
        </p:nvPicPr>
        <p:blipFill rotWithShape="1">
          <a:blip r:embed="rId3">
            <a:extLst>
              <a:ext uri="{28A0092B-C50C-407E-A947-70E740481C1C}">
                <a14:useLocalDpi xmlns:a14="http://schemas.microsoft.com/office/drawing/2010/main" val="0"/>
              </a:ext>
            </a:extLst>
          </a:blip>
          <a:srcRect b="4943"/>
          <a:stretch/>
        </p:blipFill>
        <p:spPr>
          <a:xfrm>
            <a:off x="1110041" y="1600200"/>
            <a:ext cx="6923917" cy="3048000"/>
          </a:xfrm>
          <a:prstGeom prst="rect">
            <a:avLst/>
          </a:prstGeom>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a:t>
            </a:r>
            <a:r>
              <a:rPr lang="en-US" b="1" dirty="0" smtClean="0">
                <a:solidFill>
                  <a:srgbClr val="007FA3"/>
                </a:solidFill>
                <a:latin typeface="Arial"/>
              </a:rPr>
              <a:t>22.19a </a:t>
            </a:r>
            <a:r>
              <a:rPr lang="en-US" dirty="0">
                <a:latin typeface="Arial"/>
              </a:rPr>
              <a:t>Respiratory volumes and capacities. </a:t>
            </a:r>
          </a:p>
        </p:txBody>
      </p:sp>
    </p:spTree>
    <p:extLst>
      <p:ext uri="{BB962C8B-B14F-4D97-AF65-F5344CB8AC3E}">
        <p14:creationId xmlns:p14="http://schemas.microsoft.com/office/powerpoint/2010/main" val="187245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a:spAutoFit/>
          </a:bodyPr>
          <a:lstStyle/>
          <a:p>
            <a:r>
              <a:rPr lang="en-US" altLang="en-US" dirty="0">
                <a:latin typeface="Times New Roman"/>
              </a:rPr>
              <a:t>Pressure Relationships in the </a:t>
            </a:r>
            <a:r>
              <a:rPr lang="en-US" altLang="en-US" dirty="0" smtClean="0">
                <a:latin typeface="Times New Roman"/>
              </a:rPr>
              <a:t>Thoracic Cavity </a:t>
            </a:r>
            <a:r>
              <a:rPr lang="en-US" altLang="en-US" sz="2800" dirty="0">
                <a:latin typeface="Times New Roman"/>
              </a:rPr>
              <a:t>(2 of 6)</a:t>
            </a:r>
            <a:endParaRPr lang="en-US" sz="2800" dirty="0">
              <a:latin typeface="Times New Roman"/>
            </a:endParaRPr>
          </a:p>
        </p:txBody>
      </p:sp>
      <p:sp>
        <p:nvSpPr>
          <p:cNvPr id="3" name="Content Placeholder 2"/>
          <p:cNvSpPr>
            <a:spLocks noGrp="1"/>
          </p:cNvSpPr>
          <p:nvPr>
            <p:ph sz="quarter" idx="13"/>
          </p:nvPr>
        </p:nvSpPr>
        <p:spPr>
          <a:xfrm>
            <a:off x="457581" y="1643126"/>
            <a:ext cx="8229600" cy="1538883"/>
          </a:xfrm>
        </p:spPr>
        <p:txBody>
          <a:bodyPr vert="horz" wrap="square" lIns="0" tIns="0" rIns="0" bIns="0" rtlCol="0">
            <a:spAutoFit/>
          </a:bodyPr>
          <a:lstStyle/>
          <a:p>
            <a:r>
              <a:rPr lang="en-US" altLang="en-US" b="1" dirty="0">
                <a:latin typeface="Arial"/>
              </a:rPr>
              <a:t>Intrapulmonary</a:t>
            </a:r>
            <a:r>
              <a:rPr lang="en-US" altLang="en-US" dirty="0">
                <a:latin typeface="Arial"/>
              </a:rPr>
              <a:t> </a:t>
            </a:r>
            <a:r>
              <a:rPr lang="en-US" altLang="en-US" b="1" dirty="0">
                <a:latin typeface="Arial"/>
              </a:rPr>
              <a:t>pressure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pul</a:t>
            </a:r>
            <a:r>
              <a:rPr lang="en-US" altLang="en-US" dirty="0">
                <a:latin typeface="Arial"/>
              </a:rPr>
              <a:t>)</a:t>
            </a:r>
          </a:p>
          <a:p>
            <a:pPr lvl="1"/>
            <a:r>
              <a:rPr lang="en-US" altLang="en-US" dirty="0">
                <a:latin typeface="Arial"/>
              </a:rPr>
              <a:t>Pressure in alveoli</a:t>
            </a:r>
          </a:p>
          <a:p>
            <a:pPr lvl="2"/>
            <a:r>
              <a:rPr lang="en-US" altLang="en-US" dirty="0">
                <a:latin typeface="Arial"/>
              </a:rPr>
              <a:t>Also called </a:t>
            </a:r>
            <a:r>
              <a:rPr lang="en-US" altLang="en-US" i="1" dirty="0">
                <a:latin typeface="Arial"/>
              </a:rPr>
              <a:t>intra-alveolar</a:t>
            </a:r>
            <a:r>
              <a:rPr lang="en-US" altLang="en-US" dirty="0">
                <a:latin typeface="Arial"/>
              </a:rPr>
              <a:t> </a:t>
            </a:r>
            <a:r>
              <a:rPr lang="en-US" altLang="en-US" i="1" dirty="0">
                <a:latin typeface="Arial"/>
              </a:rPr>
              <a:t>pressure</a:t>
            </a:r>
          </a:p>
          <a:p>
            <a:pPr lvl="1"/>
            <a:r>
              <a:rPr lang="en-US" altLang="en-US" dirty="0">
                <a:latin typeface="Arial"/>
              </a:rPr>
              <a:t>Fluctuates with breathing</a:t>
            </a:r>
          </a:p>
          <a:p>
            <a:pPr lvl="1"/>
            <a:r>
              <a:rPr lang="en-US" altLang="en-US" dirty="0">
                <a:latin typeface="Arial"/>
              </a:rPr>
              <a:t>Always eventually equalizes with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p>
        </p:txBody>
      </p:sp>
    </p:spTree>
    <p:extLst>
      <p:ext uri="{BB962C8B-B14F-4D97-AF65-F5344CB8AC3E}">
        <p14:creationId xmlns:p14="http://schemas.microsoft.com/office/powerpoint/2010/main" val="355598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Respiratory Volumes and Capacities </a:t>
            </a:r>
            <a:r>
              <a:rPr lang="en-US" altLang="en-US" sz="2800" b="1" kern="1200" dirty="0">
                <a:solidFill>
                  <a:srgbClr val="007FA3"/>
                </a:solidFill>
                <a:latin typeface="Times New Roman"/>
                <a:ea typeface="+mj-ea"/>
                <a:cs typeface="Times New Roman" panose="02020603050405020304" pitchFamily="18" charset="0"/>
              </a:rPr>
              <a:t>(2 of 2)</a:t>
            </a:r>
            <a:endParaRPr lang="en-US" sz="2800" b="1" kern="1200" dirty="0">
              <a:solidFill>
                <a:srgbClr val="007FA3"/>
              </a:solidFill>
              <a:latin typeface="Times New Roman"/>
              <a:ea typeface="+mj-ea"/>
              <a:cs typeface="Times New Roman" panose="02020603050405020304" pitchFamily="18" charset="0"/>
            </a:endParaRPr>
          </a:p>
        </p:txBody>
      </p:sp>
      <p:pic>
        <p:nvPicPr>
          <p:cNvPr id="5" name="Picture 4" descr="Total lung capacity (TLC), the maximum amount of air contained in lungs after a maximum inspiratory effort. TLC = TV + IRV + ERV + RV. Average TLC for adult males is 6000 mL. Average TLC for adult females is 4200 mL.&#10;&#10;Vital capacity (VC), the maximum amount of air that can be expired after a maximum inspiratory effort. VC = TV + IRV + ERV. Average VC for adult males is 4800 mL. Average VC for adult females is 3100 mL.&#10;&#10;Inspiratory capacity (IC), the maximum amount of air that can be inspired after a normal tidal volume expiration. IC = TV + IRV. Average IC for adult males is 3600 mL. Average IC for adult females is 2400 mL.&#10;&#10;Functional residual capacity (FRC), the volume of air remaining in the lungs after a normal tidal volume expiration. FRC = ERV + RV. Average FRC for adult males is 2400 mL. Average FRC for adult females is 1800 mL.&#10;"/>
          <p:cNvPicPr>
            <a:picLocks noChangeAspect="1"/>
          </p:cNvPicPr>
          <p:nvPr/>
        </p:nvPicPr>
        <p:blipFill rotWithShape="1">
          <a:blip r:embed="rId3">
            <a:extLst>
              <a:ext uri="{28A0092B-C50C-407E-A947-70E740481C1C}">
                <a14:useLocalDpi xmlns:a14="http://schemas.microsoft.com/office/drawing/2010/main" val="0"/>
              </a:ext>
            </a:extLst>
          </a:blip>
          <a:srcRect b="3390"/>
          <a:stretch/>
        </p:blipFill>
        <p:spPr>
          <a:xfrm>
            <a:off x="666756" y="1630680"/>
            <a:ext cx="7810488" cy="3474720"/>
          </a:xfrm>
          <a:prstGeom prst="rect">
            <a:avLst/>
          </a:prstGeom>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a:t>
            </a:r>
            <a:r>
              <a:rPr lang="en-US" b="1" dirty="0" smtClean="0">
                <a:solidFill>
                  <a:srgbClr val="007FA3"/>
                </a:solidFill>
                <a:latin typeface="Arial"/>
              </a:rPr>
              <a:t>22.19b </a:t>
            </a:r>
            <a:r>
              <a:rPr lang="en-US" dirty="0">
                <a:latin typeface="Arial"/>
              </a:rPr>
              <a:t>Respiratory volumes and capacities. </a:t>
            </a:r>
          </a:p>
        </p:txBody>
      </p:sp>
    </p:spTree>
    <p:extLst>
      <p:ext uri="{BB962C8B-B14F-4D97-AF65-F5344CB8AC3E}">
        <p14:creationId xmlns:p14="http://schemas.microsoft.com/office/powerpoint/2010/main" val="1943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Dead Space</a:t>
            </a:r>
          </a:p>
        </p:txBody>
      </p:sp>
      <p:sp>
        <p:nvSpPr>
          <p:cNvPr id="4" name="Content Placeholder 3"/>
          <p:cNvSpPr>
            <a:spLocks noGrp="1"/>
          </p:cNvSpPr>
          <p:nvPr>
            <p:ph sz="quarter" idx="13"/>
          </p:nvPr>
        </p:nvSpPr>
        <p:spPr>
          <a:xfrm>
            <a:off x="457581" y="1643126"/>
            <a:ext cx="8229600" cy="2092881"/>
          </a:xfrm>
        </p:spPr>
        <p:txBody>
          <a:bodyPr wrap="square">
            <a:spAutoFit/>
          </a:bodyPr>
          <a:lstStyle/>
          <a:p>
            <a:r>
              <a:rPr lang="en-US" altLang="en-US" b="1" dirty="0">
                <a:latin typeface="Arial"/>
              </a:rPr>
              <a:t>Anatomical</a:t>
            </a:r>
            <a:r>
              <a:rPr lang="en-US" altLang="en-US" dirty="0">
                <a:latin typeface="Arial"/>
              </a:rPr>
              <a:t> </a:t>
            </a:r>
            <a:r>
              <a:rPr lang="en-US" altLang="en-US" b="1" dirty="0">
                <a:latin typeface="Arial"/>
              </a:rPr>
              <a:t>dead</a:t>
            </a:r>
            <a:r>
              <a:rPr lang="en-US" altLang="en-US" dirty="0">
                <a:latin typeface="Arial"/>
              </a:rPr>
              <a:t> </a:t>
            </a:r>
            <a:r>
              <a:rPr lang="en-US" altLang="en-US" b="1" dirty="0">
                <a:latin typeface="Arial"/>
              </a:rPr>
              <a:t>space</a:t>
            </a:r>
            <a:r>
              <a:rPr lang="en-US" altLang="en-US" dirty="0">
                <a:latin typeface="Arial"/>
              </a:rPr>
              <a:t>: does not contribute to gas exchange</a:t>
            </a:r>
          </a:p>
          <a:p>
            <a:pPr lvl="1"/>
            <a:r>
              <a:rPr lang="en-US" altLang="en-US" dirty="0">
                <a:latin typeface="Arial"/>
              </a:rPr>
              <a:t>Consists of air that remains in passageways</a:t>
            </a:r>
          </a:p>
          <a:p>
            <a:pPr lvl="2"/>
            <a:r>
              <a:rPr lang="en-US" altLang="en-US" dirty="0">
                <a:latin typeface="Arial"/>
              </a:rPr>
              <a:t>~150 ml out of 500 ml TV</a:t>
            </a:r>
          </a:p>
          <a:p>
            <a:r>
              <a:rPr lang="en-US" altLang="en-US" b="1" dirty="0">
                <a:latin typeface="Arial"/>
              </a:rPr>
              <a:t>Alveolar</a:t>
            </a:r>
            <a:r>
              <a:rPr lang="en-US" altLang="en-US" dirty="0">
                <a:latin typeface="Arial"/>
              </a:rPr>
              <a:t> </a:t>
            </a:r>
            <a:r>
              <a:rPr lang="en-US" altLang="en-US" b="1" dirty="0">
                <a:latin typeface="Arial"/>
              </a:rPr>
              <a:t>dead</a:t>
            </a:r>
            <a:r>
              <a:rPr lang="en-US" altLang="en-US" dirty="0">
                <a:latin typeface="Arial"/>
              </a:rPr>
              <a:t> </a:t>
            </a:r>
            <a:r>
              <a:rPr lang="en-US" altLang="en-US" b="1" dirty="0">
                <a:latin typeface="Arial"/>
              </a:rPr>
              <a:t>space</a:t>
            </a:r>
            <a:r>
              <a:rPr lang="en-US" altLang="en-US" dirty="0">
                <a:latin typeface="Arial"/>
              </a:rPr>
              <a:t>: space occupied by nonfunctional alveoli </a:t>
            </a:r>
          </a:p>
          <a:p>
            <a:pPr lvl="1"/>
            <a:r>
              <a:rPr lang="en-US" altLang="en-US" dirty="0">
                <a:latin typeface="Arial"/>
              </a:rPr>
              <a:t>Can be due to collapse or obstruction</a:t>
            </a:r>
          </a:p>
          <a:p>
            <a:r>
              <a:rPr lang="en-US" altLang="en-US" b="1" dirty="0">
                <a:latin typeface="Arial"/>
              </a:rPr>
              <a:t>Total</a:t>
            </a:r>
            <a:r>
              <a:rPr lang="en-US" altLang="en-US" dirty="0">
                <a:latin typeface="Arial"/>
              </a:rPr>
              <a:t> </a:t>
            </a:r>
            <a:r>
              <a:rPr lang="en-US" altLang="en-US" b="1" dirty="0">
                <a:latin typeface="Arial"/>
              </a:rPr>
              <a:t>dead</a:t>
            </a:r>
            <a:r>
              <a:rPr lang="en-US" altLang="en-US" dirty="0">
                <a:latin typeface="Arial"/>
              </a:rPr>
              <a:t> </a:t>
            </a:r>
            <a:r>
              <a:rPr lang="en-US" altLang="en-US" b="1" dirty="0">
                <a:latin typeface="Arial"/>
              </a:rPr>
              <a:t>space</a:t>
            </a:r>
            <a:r>
              <a:rPr lang="en-US" altLang="en-US" dirty="0">
                <a:latin typeface="Arial"/>
              </a:rPr>
              <a:t>: sum of anatomical and alveolar dead space</a:t>
            </a:r>
          </a:p>
        </p:txBody>
      </p:sp>
    </p:spTree>
    <p:extLst>
      <p:ext uri="{BB962C8B-B14F-4D97-AF65-F5344CB8AC3E}">
        <p14:creationId xmlns:p14="http://schemas.microsoft.com/office/powerpoint/2010/main" val="906830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Pulmonary Function </a:t>
            </a:r>
            <a:r>
              <a:rPr lang="en-US" altLang="en-US" dirty="0" smtClean="0">
                <a:latin typeface="Times New Roman"/>
              </a:rPr>
              <a:t>Tests </a:t>
            </a:r>
            <a:r>
              <a:rPr lang="en-US" altLang="en-US" sz="2800" dirty="0">
                <a:latin typeface="Times New Roman"/>
              </a:rPr>
              <a:t>(1 of 2)</a:t>
            </a:r>
          </a:p>
        </p:txBody>
      </p:sp>
      <p:sp>
        <p:nvSpPr>
          <p:cNvPr id="4" name="Content Placeholder 3"/>
          <p:cNvSpPr>
            <a:spLocks noGrp="1"/>
          </p:cNvSpPr>
          <p:nvPr>
            <p:ph sz="quarter" idx="13"/>
          </p:nvPr>
        </p:nvSpPr>
        <p:spPr>
          <a:xfrm>
            <a:off x="457581" y="1643126"/>
            <a:ext cx="8229600" cy="2031325"/>
          </a:xfrm>
        </p:spPr>
        <p:txBody>
          <a:bodyPr wrap="square">
            <a:spAutoFit/>
          </a:bodyPr>
          <a:lstStyle/>
          <a:p>
            <a:r>
              <a:rPr lang="en-US" altLang="en-US" dirty="0">
                <a:latin typeface="Arial"/>
              </a:rPr>
              <a:t>Spirometry can distinguish between:</a:t>
            </a:r>
          </a:p>
          <a:p>
            <a:pPr lvl="1"/>
            <a:r>
              <a:rPr lang="en-US" altLang="en-US" b="1" dirty="0">
                <a:latin typeface="Arial"/>
              </a:rPr>
              <a:t>Obstructive</a:t>
            </a:r>
            <a:r>
              <a:rPr lang="en-US" altLang="en-US" dirty="0">
                <a:latin typeface="Arial"/>
              </a:rPr>
              <a:t> </a:t>
            </a:r>
            <a:r>
              <a:rPr lang="en-US" altLang="en-US" b="1" dirty="0">
                <a:latin typeface="Arial"/>
              </a:rPr>
              <a:t>pulmonary</a:t>
            </a:r>
            <a:r>
              <a:rPr lang="en-US" altLang="en-US" dirty="0">
                <a:latin typeface="Arial"/>
              </a:rPr>
              <a:t> </a:t>
            </a:r>
            <a:r>
              <a:rPr lang="en-US" altLang="en-US" b="1" dirty="0">
                <a:latin typeface="Arial"/>
              </a:rPr>
              <a:t>disease</a:t>
            </a:r>
            <a:r>
              <a:rPr lang="en-US" altLang="en-US" dirty="0">
                <a:latin typeface="Arial"/>
              </a:rPr>
              <a:t>: increased airway resistance (example: bronchitis)</a:t>
            </a:r>
          </a:p>
          <a:p>
            <a:pPr lvl="2"/>
            <a:r>
              <a:rPr lang="en-US" altLang="en-US" dirty="0">
                <a:latin typeface="Times New Roman" panose="02020603050405020304" pitchFamily="18" charset="0"/>
                <a:cs typeface="Times New Roman" panose="02020603050405020304" pitchFamily="18" charset="0"/>
              </a:rPr>
              <a:t>TLC, FRC, RV </a:t>
            </a:r>
            <a:r>
              <a:rPr lang="en-US" altLang="en-US" dirty="0">
                <a:latin typeface="Arial"/>
              </a:rPr>
              <a:t>may increase because of hyperinflation of lungs</a:t>
            </a:r>
          </a:p>
          <a:p>
            <a:pPr lvl="1"/>
            <a:r>
              <a:rPr lang="en-US" altLang="en-US" b="1" dirty="0">
                <a:latin typeface="Arial"/>
              </a:rPr>
              <a:t>Restrictive</a:t>
            </a:r>
            <a:r>
              <a:rPr lang="en-US" altLang="en-US" dirty="0">
                <a:latin typeface="Arial"/>
              </a:rPr>
              <a:t> </a:t>
            </a:r>
            <a:r>
              <a:rPr lang="en-US" altLang="en-US" b="1" dirty="0">
                <a:latin typeface="Arial"/>
              </a:rPr>
              <a:t>disease</a:t>
            </a:r>
            <a:r>
              <a:rPr lang="en-US" altLang="en-US" dirty="0">
                <a:latin typeface="Arial"/>
              </a:rPr>
              <a:t>: reduced </a:t>
            </a:r>
            <a:r>
              <a:rPr lang="en-US" altLang="en-US" dirty="0">
                <a:latin typeface="Times New Roman" panose="02020603050405020304" pitchFamily="18" charset="0"/>
                <a:cs typeface="Times New Roman" panose="02020603050405020304" pitchFamily="18" charset="0"/>
              </a:rPr>
              <a:t>TLC</a:t>
            </a:r>
            <a:r>
              <a:rPr lang="en-US" altLang="en-US" dirty="0">
                <a:latin typeface="Arial"/>
              </a:rPr>
              <a:t> due to disease (example: tuberculosis) or exposure to environmental agents (example: fibrosis)</a:t>
            </a:r>
          </a:p>
          <a:p>
            <a:pPr lvl="2"/>
            <a:r>
              <a:rPr lang="en-US" altLang="en-US" dirty="0">
                <a:latin typeface="Times New Roman" panose="02020603050405020304" pitchFamily="18" charset="0"/>
                <a:cs typeface="Times New Roman" panose="02020603050405020304" pitchFamily="18" charset="0"/>
              </a:rPr>
              <a:t>VC, TLC, FRC, RV </a:t>
            </a:r>
            <a:r>
              <a:rPr lang="en-US" altLang="en-US" dirty="0">
                <a:latin typeface="Arial"/>
              </a:rPr>
              <a:t>decline because lung expansion is compromised</a:t>
            </a:r>
          </a:p>
        </p:txBody>
      </p:sp>
    </p:spTree>
    <p:extLst>
      <p:ext uri="{BB962C8B-B14F-4D97-AF65-F5344CB8AC3E}">
        <p14:creationId xmlns:p14="http://schemas.microsoft.com/office/powerpoint/2010/main" val="180450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Pulmonary Function </a:t>
            </a:r>
            <a:r>
              <a:rPr lang="en-US" altLang="en-US" dirty="0" smtClean="0">
                <a:latin typeface="Times New Roman"/>
              </a:rPr>
              <a:t>Tests </a:t>
            </a:r>
            <a:r>
              <a:rPr lang="en-US" altLang="en-US" sz="2800" dirty="0">
                <a:latin typeface="Times New Roman"/>
              </a:rPr>
              <a:t>(2 of 2)</a:t>
            </a:r>
          </a:p>
        </p:txBody>
      </p:sp>
      <p:sp>
        <p:nvSpPr>
          <p:cNvPr id="4" name="Content Placeholder 3"/>
          <p:cNvSpPr>
            <a:spLocks noGrp="1"/>
          </p:cNvSpPr>
          <p:nvPr>
            <p:ph sz="quarter" idx="13"/>
          </p:nvPr>
        </p:nvSpPr>
        <p:spPr>
          <a:xfrm>
            <a:off x="457581" y="1643126"/>
            <a:ext cx="8229600" cy="2846933"/>
          </a:xfrm>
        </p:spPr>
        <p:txBody>
          <a:bodyPr wrap="square">
            <a:spAutoFit/>
          </a:bodyPr>
          <a:lstStyle/>
          <a:p>
            <a:r>
              <a:rPr lang="en-US" altLang="en-US" dirty="0">
                <a:latin typeface="Arial"/>
              </a:rPr>
              <a:t>Pulmonary functions tests can measure </a:t>
            </a:r>
            <a:r>
              <a:rPr lang="en-US" altLang="en-US" i="1" dirty="0">
                <a:latin typeface="Arial"/>
              </a:rPr>
              <a:t>rate</a:t>
            </a:r>
            <a:r>
              <a:rPr lang="en-US" altLang="en-US" dirty="0">
                <a:latin typeface="Arial"/>
              </a:rPr>
              <a:t> of gas movement</a:t>
            </a:r>
          </a:p>
          <a:p>
            <a:pPr lvl="1"/>
            <a:r>
              <a:rPr lang="en-US" altLang="en-US" b="1" dirty="0">
                <a:latin typeface="Arial"/>
              </a:rPr>
              <a:t>Forced</a:t>
            </a:r>
            <a:r>
              <a:rPr lang="en-US" altLang="en-US" dirty="0">
                <a:latin typeface="Arial"/>
              </a:rPr>
              <a:t> </a:t>
            </a:r>
            <a:r>
              <a:rPr lang="en-US" altLang="en-US" b="1" dirty="0">
                <a:latin typeface="Arial"/>
              </a:rPr>
              <a:t>vital</a:t>
            </a:r>
            <a:r>
              <a:rPr lang="en-US" altLang="en-US" dirty="0">
                <a:latin typeface="Arial"/>
              </a:rPr>
              <a:t> </a:t>
            </a:r>
            <a:r>
              <a:rPr lang="en-US" altLang="en-US" b="1" dirty="0">
                <a:latin typeface="Arial"/>
              </a:rPr>
              <a:t>capacity</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FVC</a:t>
            </a:r>
            <a:r>
              <a:rPr lang="en-US" altLang="en-US" dirty="0">
                <a:latin typeface="Arial"/>
              </a:rPr>
              <a:t>): amount of gas forcibly expelled after taking deep breath</a:t>
            </a:r>
          </a:p>
          <a:p>
            <a:pPr lvl="1"/>
            <a:r>
              <a:rPr lang="en-US" altLang="en-US" b="1" dirty="0">
                <a:latin typeface="Arial"/>
              </a:rPr>
              <a:t>Forced</a:t>
            </a:r>
            <a:r>
              <a:rPr lang="en-US" altLang="en-US" dirty="0">
                <a:latin typeface="Arial"/>
              </a:rPr>
              <a:t> </a:t>
            </a:r>
            <a:r>
              <a:rPr lang="en-US" altLang="en-US" b="1" dirty="0">
                <a:latin typeface="Arial"/>
              </a:rPr>
              <a:t>expiratory</a:t>
            </a:r>
            <a:r>
              <a:rPr lang="en-US" altLang="en-US" dirty="0">
                <a:latin typeface="Arial"/>
              </a:rPr>
              <a:t> </a:t>
            </a:r>
            <a:r>
              <a:rPr lang="en-US" altLang="en-US" b="1" dirty="0">
                <a:latin typeface="Arial"/>
              </a:rPr>
              <a:t>volume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FEV</a:t>
            </a:r>
            <a:r>
              <a:rPr lang="en-US" altLang="en-US" dirty="0">
                <a:latin typeface="Arial"/>
              </a:rPr>
              <a:t>): amount of gas expelled during specific time interval of </a:t>
            </a:r>
            <a:r>
              <a:rPr lang="en-US" altLang="en-US" dirty="0">
                <a:latin typeface="Times New Roman" panose="02020603050405020304" pitchFamily="18" charset="0"/>
                <a:cs typeface="Times New Roman" panose="02020603050405020304" pitchFamily="18" charset="0"/>
              </a:rPr>
              <a:t>FVC</a:t>
            </a:r>
          </a:p>
          <a:p>
            <a:pPr lvl="2"/>
            <a:r>
              <a:rPr lang="en-US" altLang="en-US" dirty="0">
                <a:latin typeface="Times New Roman" panose="02020603050405020304" pitchFamily="18" charset="0"/>
                <a:cs typeface="Times New Roman" panose="02020603050405020304" pitchFamily="18" charset="0"/>
              </a:rPr>
              <a:t>FEV</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Arial"/>
              </a:rPr>
              <a:t>: amount of air expelled in 1st second</a:t>
            </a:r>
          </a:p>
          <a:p>
            <a:pPr lvl="3"/>
            <a:r>
              <a:rPr lang="en-US" altLang="en-US" dirty="0">
                <a:latin typeface="Arial"/>
              </a:rPr>
              <a:t>Healthy individuals can expel 80% of </a:t>
            </a:r>
            <a:r>
              <a:rPr lang="en-US" altLang="en-US" dirty="0">
                <a:latin typeface="Times New Roman" panose="02020603050405020304" pitchFamily="18" charset="0"/>
                <a:cs typeface="Times New Roman" panose="02020603050405020304" pitchFamily="18" charset="0"/>
              </a:rPr>
              <a:t>FVC</a:t>
            </a:r>
            <a:r>
              <a:rPr lang="en-US" altLang="en-US" dirty="0">
                <a:latin typeface="Arial"/>
              </a:rPr>
              <a:t> in 1st second</a:t>
            </a:r>
          </a:p>
          <a:p>
            <a:pPr lvl="3"/>
            <a:r>
              <a:rPr lang="en-US" altLang="en-US" dirty="0">
                <a:latin typeface="Arial"/>
              </a:rPr>
              <a:t>Patients with obstructive disease exhale less than 80% in 1st second, whereas those with restrictive disease exhale 80% or more even with reduced </a:t>
            </a:r>
            <a:r>
              <a:rPr lang="en-US" altLang="en-US" dirty="0">
                <a:latin typeface="Times New Roman" panose="02020603050405020304" pitchFamily="18" charset="0"/>
                <a:cs typeface="Times New Roman" panose="02020603050405020304" pitchFamily="18" charset="0"/>
              </a:rPr>
              <a:t>FVC</a:t>
            </a:r>
          </a:p>
        </p:txBody>
      </p:sp>
    </p:spTree>
    <p:extLst>
      <p:ext uri="{BB962C8B-B14F-4D97-AF65-F5344CB8AC3E}">
        <p14:creationId xmlns:p14="http://schemas.microsoft.com/office/powerpoint/2010/main" val="4096843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Alveolar </a:t>
            </a:r>
            <a:r>
              <a:rPr lang="en-US" altLang="en-US" dirty="0" smtClean="0">
                <a:latin typeface="Times New Roman"/>
              </a:rPr>
              <a:t>Ventilation </a:t>
            </a:r>
            <a:r>
              <a:rPr lang="en-US" altLang="en-US" sz="2800" dirty="0">
                <a:latin typeface="Times New Roman"/>
              </a:rPr>
              <a:t>(1 of 2)</a:t>
            </a:r>
          </a:p>
        </p:txBody>
      </p:sp>
      <p:sp>
        <p:nvSpPr>
          <p:cNvPr id="4" name="Content Placeholder 3"/>
          <p:cNvSpPr>
            <a:spLocks noGrp="1"/>
          </p:cNvSpPr>
          <p:nvPr>
            <p:ph sz="quarter" idx="13"/>
          </p:nvPr>
        </p:nvSpPr>
        <p:spPr>
          <a:xfrm>
            <a:off x="457581" y="1643126"/>
            <a:ext cx="8229600" cy="2469907"/>
          </a:xfrm>
        </p:spPr>
        <p:txBody>
          <a:bodyPr wrap="square">
            <a:spAutoFit/>
          </a:bodyPr>
          <a:lstStyle/>
          <a:p>
            <a:r>
              <a:rPr lang="en-US" altLang="en-US" b="1" dirty="0">
                <a:latin typeface="Arial"/>
              </a:rPr>
              <a:t>Minute</a:t>
            </a:r>
            <a:r>
              <a:rPr lang="en-US" altLang="en-US" dirty="0">
                <a:latin typeface="Arial"/>
              </a:rPr>
              <a:t> </a:t>
            </a:r>
            <a:r>
              <a:rPr lang="en-US" altLang="en-US" b="1" dirty="0">
                <a:latin typeface="Arial"/>
              </a:rPr>
              <a:t>ventilation</a:t>
            </a:r>
            <a:r>
              <a:rPr lang="en-US" altLang="en-US" dirty="0">
                <a:latin typeface="Arial"/>
              </a:rPr>
              <a:t>: total amount of gas that flows into or out of respiratory tract in 1 minute</a:t>
            </a:r>
          </a:p>
          <a:p>
            <a:pPr lvl="1"/>
            <a:r>
              <a:rPr lang="en-US" altLang="en-US" dirty="0">
                <a:latin typeface="Arial"/>
              </a:rPr>
              <a:t>Normal at rest = ~ 6 L/min</a:t>
            </a:r>
          </a:p>
          <a:p>
            <a:pPr lvl="1"/>
            <a:r>
              <a:rPr lang="en-US" altLang="en-US" dirty="0">
                <a:latin typeface="Arial"/>
              </a:rPr>
              <a:t>Normal with exercise = up to 200 L/min </a:t>
            </a:r>
          </a:p>
          <a:p>
            <a:pPr lvl="1"/>
            <a:r>
              <a:rPr lang="en-US" altLang="en-US" dirty="0">
                <a:latin typeface="Arial"/>
              </a:rPr>
              <a:t>Only rough estimate of respiratory efficiency</a:t>
            </a:r>
          </a:p>
          <a:p>
            <a:r>
              <a:rPr lang="en-US" altLang="en-US" b="1" dirty="0">
                <a:latin typeface="Arial"/>
              </a:rPr>
              <a:t>Alveolar</a:t>
            </a:r>
            <a:r>
              <a:rPr lang="en-US" altLang="en-US" dirty="0">
                <a:latin typeface="Arial"/>
              </a:rPr>
              <a:t> </a:t>
            </a:r>
            <a:r>
              <a:rPr lang="en-US" altLang="en-US" b="1" dirty="0">
                <a:latin typeface="Arial"/>
              </a:rPr>
              <a:t>ventilation</a:t>
            </a:r>
            <a:r>
              <a:rPr lang="en-US" altLang="en-US" dirty="0">
                <a:latin typeface="Arial"/>
              </a:rPr>
              <a:t> </a:t>
            </a:r>
            <a:r>
              <a:rPr lang="en-US" altLang="en-US" b="1" dirty="0">
                <a:latin typeface="Arial"/>
              </a:rPr>
              <a:t>rate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AVR</a:t>
            </a:r>
            <a:r>
              <a:rPr lang="en-US" altLang="en-US" dirty="0">
                <a:latin typeface="Arial"/>
              </a:rPr>
              <a:t>): flow of gases into and out of alveoli during a particular time</a:t>
            </a:r>
          </a:p>
          <a:p>
            <a:pPr lvl="1"/>
            <a:r>
              <a:rPr lang="en-US" altLang="en-US" dirty="0">
                <a:latin typeface="Arial"/>
              </a:rPr>
              <a:t>Better indicator of effective ventilation</a:t>
            </a:r>
          </a:p>
        </p:txBody>
      </p:sp>
    </p:spTree>
    <p:extLst>
      <p:ext uri="{BB962C8B-B14F-4D97-AF65-F5344CB8AC3E}">
        <p14:creationId xmlns:p14="http://schemas.microsoft.com/office/powerpoint/2010/main" val="366028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Alveolar Ventilation </a:t>
            </a:r>
            <a:r>
              <a:rPr lang="en-US" altLang="en-US" sz="2800" dirty="0">
                <a:latin typeface="Times New Roman"/>
              </a:rPr>
              <a:t>(2 of 2)</a:t>
            </a:r>
          </a:p>
        </p:txBody>
      </p:sp>
      <p:sp>
        <p:nvSpPr>
          <p:cNvPr id="4" name="Content Placeholder 3"/>
          <p:cNvSpPr>
            <a:spLocks noGrp="1"/>
          </p:cNvSpPr>
          <p:nvPr>
            <p:ph sz="quarter" idx="13"/>
          </p:nvPr>
        </p:nvSpPr>
        <p:spPr>
          <a:xfrm>
            <a:off x="457581" y="1643126"/>
            <a:ext cx="8229600" cy="2685351"/>
          </a:xfrm>
        </p:spPr>
        <p:txBody>
          <a:bodyPr wrap="square">
            <a:spAutoFit/>
          </a:bodyPr>
          <a:lstStyle/>
          <a:p>
            <a:pPr>
              <a:defRPr/>
            </a:pPr>
            <a:r>
              <a:rPr lang="en-US" dirty="0">
                <a:latin typeface="Times New Roman" panose="02020603050405020304" pitchFamily="18" charset="0"/>
                <a:ea typeface="ＭＳ Ｐゴシック" pitchFamily="34" charset="-128"/>
                <a:cs typeface="Times New Roman" panose="02020603050405020304" pitchFamily="18" charset="0"/>
              </a:rPr>
              <a:t>AVR</a:t>
            </a:r>
            <a:r>
              <a:rPr lang="en-US" dirty="0">
                <a:latin typeface="Arial"/>
                <a:ea typeface="ＭＳ Ｐゴシック" pitchFamily="34" charset="-128"/>
              </a:rPr>
              <a:t> takes into account amount of dead space, </a:t>
            </a:r>
            <a:r>
              <a:rPr lang="en-US" dirty="0">
                <a:latin typeface="Times New Roman" panose="02020603050405020304" pitchFamily="18" charset="0"/>
                <a:ea typeface="ＭＳ Ｐゴシック" pitchFamily="34" charset="-128"/>
                <a:cs typeface="Times New Roman" panose="02020603050405020304" pitchFamily="18" charset="0"/>
              </a:rPr>
              <a:t>TV</a:t>
            </a:r>
            <a:r>
              <a:rPr lang="en-US" dirty="0">
                <a:latin typeface="Arial"/>
                <a:ea typeface="ＭＳ Ｐゴシック" pitchFamily="34" charset="-128"/>
              </a:rPr>
              <a:t>, and rate of breathing </a:t>
            </a:r>
          </a:p>
          <a:p>
            <a:pPr>
              <a:defRPr/>
            </a:pPr>
            <a:r>
              <a:rPr lang="en-US" dirty="0" smtClean="0">
                <a:latin typeface="Arial"/>
                <a:ea typeface="ＭＳ Ｐゴシック" pitchFamily="34" charset="-128"/>
              </a:rPr>
              <a:t>Can be calculated by following equation:</a:t>
            </a:r>
          </a:p>
          <a:p>
            <a:pPr marL="0" indent="0">
              <a:buNone/>
              <a:defRPr/>
            </a:pPr>
            <a:r>
              <a:rPr lang="en-US" dirty="0" smtClean="0">
                <a:latin typeface="Arial"/>
                <a:ea typeface="ＭＳ Ｐゴシック" pitchFamily="34" charset="-128"/>
              </a:rPr>
              <a:t>		</a:t>
            </a:r>
          </a:p>
          <a:p>
            <a:r>
              <a:rPr lang="en-US" altLang="en-US" dirty="0" smtClean="0">
                <a:latin typeface="Arial"/>
              </a:rPr>
              <a:t>Because </a:t>
            </a:r>
            <a:r>
              <a:rPr lang="en-US" altLang="en-US" dirty="0">
                <a:latin typeface="Arial"/>
              </a:rPr>
              <a:t>dead space in an individual is normally constant, </a:t>
            </a:r>
            <a:r>
              <a:rPr lang="en-US" altLang="en-US" dirty="0">
                <a:latin typeface="Times New Roman" panose="02020603050405020304" pitchFamily="18" charset="0"/>
                <a:cs typeface="Times New Roman" panose="02020603050405020304" pitchFamily="18" charset="0"/>
              </a:rPr>
              <a:t>AVR</a:t>
            </a:r>
            <a:r>
              <a:rPr lang="en-US" altLang="en-US" dirty="0">
                <a:latin typeface="Arial"/>
              </a:rPr>
              <a:t> is affected by </a:t>
            </a:r>
            <a:r>
              <a:rPr lang="en-US" altLang="en-US" dirty="0">
                <a:latin typeface="Times New Roman" panose="02020603050405020304" pitchFamily="18" charset="0"/>
                <a:cs typeface="Times New Roman" panose="02020603050405020304" pitchFamily="18" charset="0"/>
              </a:rPr>
              <a:t>TV</a:t>
            </a:r>
            <a:r>
              <a:rPr lang="en-US" altLang="en-US" dirty="0">
                <a:latin typeface="Arial"/>
              </a:rPr>
              <a:t> and frequency</a:t>
            </a:r>
          </a:p>
          <a:p>
            <a:r>
              <a:rPr lang="en-US" altLang="en-US" dirty="0">
                <a:latin typeface="Arial"/>
              </a:rPr>
              <a:t>Significant increases in </a:t>
            </a:r>
            <a:r>
              <a:rPr lang="en-US" altLang="en-US" dirty="0">
                <a:latin typeface="Times New Roman" panose="02020603050405020304" pitchFamily="18" charset="0"/>
                <a:cs typeface="Times New Roman" panose="02020603050405020304" pitchFamily="18" charset="0"/>
              </a:rPr>
              <a:t>AVR</a:t>
            </a:r>
            <a:r>
              <a:rPr lang="en-US" altLang="en-US" dirty="0">
                <a:latin typeface="Arial"/>
              </a:rPr>
              <a:t> are brought about by increasing </a:t>
            </a:r>
            <a:r>
              <a:rPr lang="en-US" altLang="en-US" dirty="0">
                <a:latin typeface="Times New Roman" panose="02020603050405020304" pitchFamily="18" charset="0"/>
                <a:cs typeface="Times New Roman" panose="02020603050405020304" pitchFamily="18" charset="0"/>
              </a:rPr>
              <a:t>TV</a:t>
            </a:r>
            <a:r>
              <a:rPr lang="en-US" altLang="en-US" dirty="0">
                <a:latin typeface="Arial"/>
              </a:rPr>
              <a:t> rather than frequency</a:t>
            </a:r>
          </a:p>
          <a:p>
            <a:r>
              <a:rPr lang="en-US" altLang="en-US" dirty="0">
                <a:latin typeface="Arial"/>
              </a:rPr>
              <a:t>Rapid, shallow breathing can actually decrease </a:t>
            </a:r>
            <a:r>
              <a:rPr lang="en-US" altLang="en-US" dirty="0">
                <a:latin typeface="Times New Roman" panose="02020603050405020304" pitchFamily="18" charset="0"/>
                <a:cs typeface="Times New Roman" panose="02020603050405020304" pitchFamily="18" charset="0"/>
              </a:rPr>
              <a:t>AVR</a:t>
            </a:r>
          </a:p>
        </p:txBody>
      </p:sp>
      <p:graphicFrame>
        <p:nvGraphicFramePr>
          <p:cNvPr id="3" name="Object 2" descr="AVR (milliliter/minute) equal to frequency (breaths/minute) multiplied by (TV: dead space) (milliliter/breath)"/>
          <p:cNvGraphicFramePr>
            <a:graphicFrameLocks noChangeAspect="1"/>
          </p:cNvGraphicFramePr>
          <p:nvPr>
            <p:extLst>
              <p:ext uri="{D42A27DB-BD31-4B8C-83A1-F6EECF244321}">
                <p14:modId xmlns:p14="http://schemas.microsoft.com/office/powerpoint/2010/main" val="526446296"/>
              </p:ext>
            </p:extLst>
          </p:nvPr>
        </p:nvGraphicFramePr>
        <p:xfrm>
          <a:off x="2819400" y="2438400"/>
          <a:ext cx="3505200" cy="433226"/>
        </p:xfrm>
        <a:graphic>
          <a:graphicData uri="http://schemas.openxmlformats.org/presentationml/2006/ole">
            <mc:AlternateContent xmlns:mc="http://schemas.openxmlformats.org/markup-compatibility/2006">
              <mc:Choice xmlns:v="urn:schemas-microsoft-com:vml" Requires="v">
                <p:oleObj spid="_x0000_s1145" name="Equation" r:id="rId4" imgW="3390840" imgH="419040" progId="Equation.DSMT4">
                  <p:embed/>
                </p:oleObj>
              </mc:Choice>
              <mc:Fallback>
                <p:oleObj name="Equation" r:id="rId4" imgW="3390840" imgH="419040" progId="Equation.DSMT4">
                  <p:embed/>
                  <p:pic>
                    <p:nvPicPr>
                      <p:cNvPr id="0" name=""/>
                      <p:cNvPicPr/>
                      <p:nvPr/>
                    </p:nvPicPr>
                    <p:blipFill>
                      <a:blip r:embed="rId5"/>
                      <a:stretch>
                        <a:fillRect/>
                      </a:stretch>
                    </p:blipFill>
                    <p:spPr>
                      <a:xfrm>
                        <a:off x="2819400" y="2438400"/>
                        <a:ext cx="3505200" cy="433226"/>
                      </a:xfrm>
                      <a:prstGeom prst="rect">
                        <a:avLst/>
                      </a:prstGeom>
                    </p:spPr>
                  </p:pic>
                </p:oleObj>
              </mc:Fallback>
            </mc:AlternateContent>
          </a:graphicData>
        </a:graphic>
      </p:graphicFrame>
    </p:spTree>
    <p:extLst>
      <p:ext uri="{BB962C8B-B14F-4D97-AF65-F5344CB8AC3E}">
        <p14:creationId xmlns:p14="http://schemas.microsoft.com/office/powerpoint/2010/main" val="6068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411"/>
            <a:ext cx="8229600" cy="1460481"/>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Effects of Breathing Rate and Depth on Alveolar Ventilation of Three Hypothetical Patients</a:t>
            </a:r>
            <a:endParaRPr lang="en-US" sz="3400" kern="1200" dirty="0">
              <a:solidFill>
                <a:srgbClr val="007FA3"/>
              </a:solidFill>
              <a:latin typeface="Times New Roman"/>
              <a:ea typeface="+mj-ea"/>
              <a:cs typeface="Times New Roman" panose="02020603050405020304" pitchFamily="18" charset="0"/>
            </a:endParaRPr>
          </a:p>
        </p:txBody>
      </p:sp>
      <p:pic>
        <p:nvPicPr>
          <p:cNvPr id="4" name="Picture 3" descr=" Table 22.3. 7-column table with 3 rows. Column 1 is labeled Breathing Patter of Hypothetical Patient with entries 1-Normal rate and depth; 2-Slow, deep breathing; and 3-Rapid, shallow breathing. Column 2 is labeled Dead Space Volume (D S V) with entries 150 milliliters, 150 milliliters, and 150 milliliters. Column 3 is labeled Tidal Volume (T V) with entries 500 milliliters, 1000 milliliters, and 250 milliliters. Column 4 is labeled Respiratory Rate with entries 20 per minute, 10 per minutes, and 40 per minute. Respiratory rate values are artificially adjusted to provide equivalent minute ventilation as a baseline for comparing alveolar ventilation. Column 5 is labeled Minute Ventilation (M V R) with entries 10,000 milliliters per minute, 10,000 milliliters per minute, and 10,000 milliliters per minute. Column 6 is labeled Alveolar Ventilation (A V R) with entries 7000 milliliters per minute, 8500 milliliters per minute, and 4000 milliliters per minute. Column 7 is labeled Percent Effective Ventilation (A V R / M V R) with entries 70%, 85%, and 40%.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2514600"/>
            <a:ext cx="7936992" cy="1828800"/>
          </a:xfrm>
          <a:prstGeom prst="rect">
            <a:avLst/>
          </a:prstGeom>
        </p:spPr>
      </p:pic>
      <p:sp>
        <p:nvSpPr>
          <p:cNvPr id="6" name="Content Placeholder 5"/>
          <p:cNvSpPr>
            <a:spLocks noGrp="1"/>
          </p:cNvSpPr>
          <p:nvPr>
            <p:ph sz="quarter" idx="14"/>
          </p:nvPr>
        </p:nvSpPr>
        <p:spPr>
          <a:xfrm>
            <a:off x="457200" y="5656850"/>
            <a:ext cx="8232775" cy="505759"/>
          </a:xfrm>
        </p:spPr>
        <p:txBody>
          <a:bodyPr/>
          <a:lstStyle/>
          <a:p>
            <a:r>
              <a:rPr lang="en-US" b="1" dirty="0">
                <a:solidFill>
                  <a:schemeClr val="bg2"/>
                </a:solidFill>
                <a:latin typeface="Arial" pitchFamily="34" charset="0"/>
                <a:cs typeface="Arial" pitchFamily="34" charset="0"/>
              </a:rPr>
              <a:t>Table 22.3 </a:t>
            </a:r>
            <a:r>
              <a:rPr lang="en-US" dirty="0"/>
              <a:t>Effects of Breathing Rate and Depth on Alveolar Ventilation of Three Hypothetical </a:t>
            </a:r>
            <a:r>
              <a:rPr lang="en-US" dirty="0" smtClean="0"/>
              <a:t>Patients.</a:t>
            </a:r>
            <a:endParaRPr lang="en-IN" dirty="0"/>
          </a:p>
        </p:txBody>
      </p:sp>
    </p:spTree>
    <p:extLst>
      <p:ext uri="{BB962C8B-B14F-4D97-AF65-F5344CB8AC3E}">
        <p14:creationId xmlns:p14="http://schemas.microsoft.com/office/powerpoint/2010/main" val="212897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smtClean="0">
                <a:latin typeface="Times New Roman"/>
              </a:rPr>
              <a:t>22.6 Gas </a:t>
            </a:r>
            <a:r>
              <a:rPr lang="en-US" dirty="0">
                <a:latin typeface="Times New Roman"/>
              </a:rPr>
              <a:t>Exchange </a:t>
            </a:r>
            <a:endParaRPr lang="en-US" altLang="en-US" dirty="0">
              <a:latin typeface="Times New Roman"/>
            </a:endParaRPr>
          </a:p>
        </p:txBody>
      </p:sp>
      <p:sp>
        <p:nvSpPr>
          <p:cNvPr id="4" name="Content Placeholder 3"/>
          <p:cNvSpPr>
            <a:spLocks noGrp="1"/>
          </p:cNvSpPr>
          <p:nvPr>
            <p:ph sz="quarter" idx="13"/>
          </p:nvPr>
        </p:nvSpPr>
        <p:spPr>
          <a:xfrm>
            <a:off x="457581" y="1643126"/>
            <a:ext cx="8229600" cy="2208297"/>
          </a:xfrm>
        </p:spPr>
        <p:txBody>
          <a:bodyPr wrap="square">
            <a:spAutoFit/>
          </a:bodyPr>
          <a:lstStyle/>
          <a:p>
            <a:r>
              <a:rPr lang="en-US" altLang="en-US" dirty="0">
                <a:latin typeface="Arial"/>
              </a:rPr>
              <a:t>Gas exchange occurs between lungs and blood as well as blood and tissues</a:t>
            </a:r>
          </a:p>
          <a:p>
            <a:r>
              <a:rPr lang="en-US" altLang="en-US" b="1" dirty="0">
                <a:latin typeface="Arial"/>
              </a:rPr>
              <a:t>External</a:t>
            </a:r>
            <a:r>
              <a:rPr lang="en-US" altLang="en-US" dirty="0">
                <a:latin typeface="Arial"/>
              </a:rPr>
              <a:t> </a:t>
            </a:r>
            <a:r>
              <a:rPr lang="en-US" altLang="en-US" b="1" dirty="0">
                <a:latin typeface="Arial"/>
              </a:rPr>
              <a:t>respiration</a:t>
            </a:r>
            <a:r>
              <a:rPr lang="en-US" altLang="en-US" dirty="0">
                <a:latin typeface="Arial"/>
              </a:rPr>
              <a:t>: diffusion of gases between blood and lungs</a:t>
            </a:r>
          </a:p>
          <a:p>
            <a:r>
              <a:rPr lang="en-US" altLang="en-US" b="1" dirty="0">
                <a:latin typeface="Arial"/>
              </a:rPr>
              <a:t>Internal</a:t>
            </a:r>
            <a:r>
              <a:rPr lang="en-US" altLang="en-US" dirty="0">
                <a:latin typeface="Arial"/>
              </a:rPr>
              <a:t> </a:t>
            </a:r>
            <a:r>
              <a:rPr lang="en-US" altLang="en-US" b="1" dirty="0">
                <a:latin typeface="Arial"/>
              </a:rPr>
              <a:t>respiration</a:t>
            </a:r>
            <a:r>
              <a:rPr lang="en-US" altLang="en-US" dirty="0">
                <a:latin typeface="Arial"/>
              </a:rPr>
              <a:t>: diffusion of gases between blood and tissues</a:t>
            </a:r>
          </a:p>
          <a:p>
            <a:r>
              <a:rPr lang="en-US" altLang="en-US" dirty="0">
                <a:latin typeface="Arial"/>
              </a:rPr>
              <a:t>Both processes are subject to:</a:t>
            </a:r>
          </a:p>
          <a:p>
            <a:pPr lvl="1"/>
            <a:r>
              <a:rPr lang="en-US" altLang="en-US" b="1" dirty="0">
                <a:latin typeface="Arial"/>
              </a:rPr>
              <a:t>Basic properties of gases </a:t>
            </a:r>
          </a:p>
          <a:p>
            <a:pPr lvl="1"/>
            <a:r>
              <a:rPr lang="en-US" altLang="en-US" b="1" dirty="0">
                <a:latin typeface="Arial"/>
              </a:rPr>
              <a:t>Composition of alveolar </a:t>
            </a:r>
            <a:r>
              <a:rPr lang="en-US" altLang="en-US" b="1" dirty="0" smtClean="0">
                <a:latin typeface="Arial"/>
              </a:rPr>
              <a:t>gas</a:t>
            </a:r>
            <a:endParaRPr lang="en-US" altLang="en-US" dirty="0">
              <a:latin typeface="Arial"/>
            </a:endParaRPr>
          </a:p>
        </p:txBody>
      </p:sp>
    </p:spTree>
    <p:extLst>
      <p:ext uri="{BB962C8B-B14F-4D97-AF65-F5344CB8AC3E}">
        <p14:creationId xmlns:p14="http://schemas.microsoft.com/office/powerpoint/2010/main" val="171480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Basic Properties of Gases </a:t>
            </a:r>
            <a:r>
              <a:rPr lang="en-US" altLang="en-US" sz="2800" dirty="0">
                <a:latin typeface="Times New Roman"/>
              </a:rPr>
              <a:t>(1 of 4)</a:t>
            </a: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b="1" dirty="0">
                <a:latin typeface="Arial"/>
              </a:rPr>
              <a:t>Dalton’s law of partial pressures</a:t>
            </a:r>
          </a:p>
          <a:p>
            <a:pPr lvl="1"/>
            <a:r>
              <a:rPr lang="en-US" altLang="en-US" dirty="0">
                <a:latin typeface="Arial"/>
              </a:rPr>
              <a:t>Total pressure exerted by mixture of gases is equal to sum of pressures exerted by each gas </a:t>
            </a:r>
          </a:p>
          <a:p>
            <a:pPr lvl="1"/>
            <a:r>
              <a:rPr lang="en-US" altLang="en-US" b="1" dirty="0">
                <a:latin typeface="Arial"/>
              </a:rPr>
              <a:t>Partial</a:t>
            </a:r>
            <a:r>
              <a:rPr lang="en-US" altLang="en-US" dirty="0">
                <a:latin typeface="Arial"/>
              </a:rPr>
              <a:t> </a:t>
            </a:r>
            <a:r>
              <a:rPr lang="en-US" altLang="en-US" b="1" dirty="0">
                <a:latin typeface="Arial"/>
              </a:rPr>
              <a:t>pressure</a:t>
            </a:r>
            <a:r>
              <a:rPr lang="en-US" altLang="en-US" dirty="0">
                <a:latin typeface="Arial"/>
              </a:rPr>
              <a:t> </a:t>
            </a:r>
          </a:p>
          <a:p>
            <a:pPr lvl="2"/>
            <a:r>
              <a:rPr lang="en-US" altLang="en-US" dirty="0">
                <a:latin typeface="Arial"/>
              </a:rPr>
              <a:t>Pressure exerted by each gas in mixture</a:t>
            </a:r>
          </a:p>
          <a:p>
            <a:pPr lvl="2"/>
            <a:r>
              <a:rPr lang="en-US" altLang="en-US" dirty="0">
                <a:latin typeface="Arial"/>
              </a:rPr>
              <a:t>Directly proportional to its percentage in mixture</a:t>
            </a:r>
          </a:p>
        </p:txBody>
      </p:sp>
    </p:spTree>
    <p:extLst>
      <p:ext uri="{BB962C8B-B14F-4D97-AF65-F5344CB8AC3E}">
        <p14:creationId xmlns:p14="http://schemas.microsoft.com/office/powerpoint/2010/main" val="109461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Basic Properties of </a:t>
            </a:r>
            <a:r>
              <a:rPr lang="en-US" altLang="en-US" dirty="0" smtClean="0">
                <a:latin typeface="Times New Roman"/>
              </a:rPr>
              <a:t>Gases </a:t>
            </a:r>
            <a:r>
              <a:rPr lang="en-US" altLang="en-US" sz="2800" dirty="0">
                <a:latin typeface="Times New Roman"/>
              </a:rPr>
              <a:t>(2 of 4)</a:t>
            </a:r>
          </a:p>
        </p:txBody>
      </p:sp>
      <p:sp>
        <p:nvSpPr>
          <p:cNvPr id="4" name="Content Placeholder 3"/>
          <p:cNvSpPr>
            <a:spLocks noGrp="1"/>
          </p:cNvSpPr>
          <p:nvPr>
            <p:ph idx="4294967295"/>
          </p:nvPr>
        </p:nvSpPr>
        <p:spPr>
          <a:xfrm>
            <a:off x="457581" y="1643126"/>
            <a:ext cx="8229600" cy="1785104"/>
          </a:xfrm>
        </p:spPr>
        <p:txBody>
          <a:bodyPr wrap="square">
            <a:spAutoFit/>
          </a:bodyPr>
          <a:lstStyle/>
          <a:p>
            <a:pPr marL="742950" lvl="1" indent="-285750">
              <a:spcBef>
                <a:spcPts val="600"/>
              </a:spcBef>
            </a:pPr>
            <a:r>
              <a:rPr lang="en-US" altLang="en-US" dirty="0" smtClean="0">
                <a:latin typeface="Arial"/>
              </a:rPr>
              <a:t>Total atmospheric pressure equals 760 mm Hg </a:t>
            </a:r>
          </a:p>
          <a:p>
            <a:pPr marL="742950" lvl="1" indent="-285750">
              <a:spcBef>
                <a:spcPts val="600"/>
              </a:spcBef>
            </a:pPr>
            <a:r>
              <a:rPr lang="en-US" altLang="en-US" dirty="0">
                <a:latin typeface="Arial"/>
              </a:rPr>
              <a:t>Nitrogen makes up ~78.6% of air; therefore, partial pressure of nitrogen, </a:t>
            </a:r>
            <a:r>
              <a:rPr lang="en-IN" altLang="en-US" dirty="0" smtClean="0">
                <a:latin typeface="Times New Roman" panose="02020603050405020304" pitchFamily="18" charset="0"/>
                <a:cs typeface="Times New Roman" panose="02020603050405020304" pitchFamily="18" charset="0"/>
              </a:rPr>
              <a:t>P</a:t>
            </a:r>
            <a:r>
              <a:rPr lang="en-IN" altLang="en-US" baseline="-25000" dirty="0" smtClean="0">
                <a:latin typeface="Times New Roman" panose="02020603050405020304" pitchFamily="18" charset="0"/>
                <a:cs typeface="Times New Roman" panose="02020603050405020304" pitchFamily="18" charset="0"/>
              </a:rPr>
              <a:t>N</a:t>
            </a:r>
            <a:r>
              <a:rPr lang="en-IN" altLang="en-US" baseline="-40000" dirty="0" smtClean="0">
                <a:latin typeface="Times New Roman" panose="02020603050405020304" pitchFamily="18" charset="0"/>
                <a:cs typeface="Times New Roman" panose="02020603050405020304" pitchFamily="18" charset="0"/>
              </a:rPr>
              <a:t>2</a:t>
            </a:r>
            <a:r>
              <a:rPr lang="en-US" altLang="en-US" dirty="0" smtClean="0">
                <a:latin typeface="Arial"/>
              </a:rPr>
              <a:t>, can </a:t>
            </a:r>
            <a:r>
              <a:rPr lang="en-US" altLang="en-US" dirty="0">
                <a:latin typeface="Arial"/>
              </a:rPr>
              <a:t>be calculated:</a:t>
            </a:r>
          </a:p>
          <a:p>
            <a:pPr marL="0" lvl="1" indent="0">
              <a:buNone/>
            </a:pPr>
            <a:r>
              <a:rPr lang="en-US" altLang="en-US" dirty="0">
                <a:latin typeface="Arial"/>
              </a:rPr>
              <a:t>	</a:t>
            </a:r>
            <a:r>
              <a:rPr lang="en-US" altLang="en-US" dirty="0" smtClean="0">
                <a:latin typeface="Arial"/>
              </a:rPr>
              <a:t>0.786 </a:t>
            </a:r>
            <a:r>
              <a:rPr lang="en-US" altLang="en-US" dirty="0">
                <a:latin typeface="Arial"/>
                <a:sym typeface="Symbol" panose="05050102010706020507" pitchFamily="18" charset="2"/>
              </a:rPr>
              <a:t></a:t>
            </a:r>
            <a:r>
              <a:rPr lang="en-US" altLang="en-US" dirty="0">
                <a:latin typeface="Arial"/>
              </a:rPr>
              <a:t> 760 mm Hg </a:t>
            </a:r>
            <a:r>
              <a:rPr lang="en-US" altLang="en-US" dirty="0">
                <a:latin typeface="Arial"/>
                <a:sym typeface="Symbol" panose="05050102010706020507" pitchFamily="18" charset="2"/>
              </a:rPr>
              <a:t></a:t>
            </a:r>
            <a:r>
              <a:rPr lang="en-US" altLang="en-US" dirty="0">
                <a:latin typeface="Arial"/>
              </a:rPr>
              <a:t> 597 mm Hg due to </a:t>
            </a:r>
            <a:r>
              <a:rPr lang="en-US" altLang="en-US" dirty="0">
                <a:latin typeface="Times New Roman" panose="02020603050405020304" pitchFamily="18" charset="0"/>
                <a:cs typeface="Times New Roman" panose="02020603050405020304" pitchFamily="18" charset="0"/>
              </a:rPr>
              <a:t>N</a:t>
            </a:r>
            <a:r>
              <a:rPr lang="en-US" altLang="en-US" baseline="-25000" dirty="0">
                <a:latin typeface="Times New Roman" panose="02020603050405020304" pitchFamily="18" charset="0"/>
                <a:cs typeface="Times New Roman" panose="02020603050405020304" pitchFamily="18" charset="0"/>
              </a:rPr>
              <a:t>2</a:t>
            </a:r>
          </a:p>
          <a:p>
            <a:pPr marL="742950" lvl="1" indent="-285750">
              <a:spcBef>
                <a:spcPts val="600"/>
              </a:spcBef>
            </a:pPr>
            <a:r>
              <a:rPr lang="en-US" altLang="en-US" dirty="0">
                <a:latin typeface="Arial"/>
              </a:rPr>
              <a:t>Oxygen makes up 20.9% of air, so </a:t>
            </a:r>
            <a:r>
              <a:rPr lang="en-IN" altLang="en-US" b="0" i="0" dirty="0" smtClean="0">
                <a:latin typeface="Times New Roman" panose="02020603050405020304" pitchFamily="18" charset="0"/>
                <a:cs typeface="Times New Roman" panose="02020603050405020304" pitchFamily="18" charset="0"/>
              </a:rPr>
              <a:t>P</a:t>
            </a:r>
            <a:r>
              <a:rPr lang="en-IN" altLang="en-US" b="0" i="0" baseline="-25000" dirty="0" smtClean="0">
                <a:latin typeface="Times New Roman" panose="02020603050405020304" pitchFamily="18" charset="0"/>
                <a:cs typeface="Times New Roman" panose="02020603050405020304" pitchFamily="18" charset="0"/>
              </a:rPr>
              <a:t>O</a:t>
            </a:r>
            <a:r>
              <a:rPr lang="en-IN" altLang="en-US" b="0" i="0" baseline="-40000" dirty="0" smtClean="0">
                <a:latin typeface="Times New Roman" panose="02020603050405020304" pitchFamily="18" charset="0"/>
                <a:cs typeface="Times New Roman" panose="02020603050405020304" pitchFamily="18" charset="0"/>
              </a:rPr>
              <a:t>2</a:t>
            </a:r>
            <a:r>
              <a:rPr lang="en-IN" altLang="en-US" b="0" i="0" dirty="0" smtClean="0">
                <a:latin typeface="+mj-lt"/>
              </a:rPr>
              <a:t> </a:t>
            </a:r>
            <a:r>
              <a:rPr lang="en-US" altLang="en-US" dirty="0" smtClean="0">
                <a:latin typeface="Arial"/>
              </a:rPr>
              <a:t>equals</a:t>
            </a:r>
            <a:r>
              <a:rPr lang="en-US" altLang="en-US" dirty="0">
                <a:latin typeface="Arial"/>
              </a:rPr>
              <a:t>:</a:t>
            </a:r>
          </a:p>
          <a:p>
            <a:pPr marL="0" lvl="1" indent="0">
              <a:buNone/>
            </a:pPr>
            <a:r>
              <a:rPr lang="en-US" altLang="en-US" dirty="0">
                <a:latin typeface="Arial"/>
              </a:rPr>
              <a:t>	</a:t>
            </a:r>
            <a:r>
              <a:rPr lang="en-US" altLang="en-US" dirty="0" smtClean="0">
                <a:latin typeface="Arial"/>
              </a:rPr>
              <a:t>0.209 </a:t>
            </a:r>
            <a:r>
              <a:rPr lang="en-US" altLang="en-US" dirty="0">
                <a:latin typeface="Arial"/>
                <a:sym typeface="Symbol" panose="05050102010706020507" pitchFamily="18" charset="2"/>
              </a:rPr>
              <a:t></a:t>
            </a:r>
            <a:r>
              <a:rPr lang="en-US" altLang="en-US" dirty="0">
                <a:latin typeface="Arial"/>
              </a:rPr>
              <a:t> 760 mm Hg </a:t>
            </a:r>
            <a:r>
              <a:rPr lang="en-US" altLang="en-US" dirty="0">
                <a:latin typeface="Arial"/>
                <a:sym typeface="Symbol" panose="05050102010706020507" pitchFamily="18" charset="2"/>
              </a:rPr>
              <a:t></a:t>
            </a:r>
            <a:r>
              <a:rPr lang="en-US" altLang="en-US" dirty="0">
                <a:latin typeface="Arial"/>
              </a:rPr>
              <a:t> 159 mm Hg</a:t>
            </a:r>
          </a:p>
        </p:txBody>
      </p:sp>
    </p:spTree>
    <p:extLst>
      <p:ext uri="{BB962C8B-B14F-4D97-AF65-F5344CB8AC3E}">
        <p14:creationId xmlns:p14="http://schemas.microsoft.com/office/powerpoint/2010/main" val="205661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a:spAutoFit/>
          </a:bodyPr>
          <a:lstStyle/>
          <a:p>
            <a:r>
              <a:rPr lang="en-US" altLang="en-US" dirty="0">
                <a:latin typeface="Times New Roman"/>
              </a:rPr>
              <a:t>Pressure Relationships in the </a:t>
            </a:r>
            <a:r>
              <a:rPr lang="en-US" altLang="en-US" dirty="0" smtClean="0">
                <a:latin typeface="Times New Roman"/>
              </a:rPr>
              <a:t>Thoracic Cavity </a:t>
            </a:r>
            <a:r>
              <a:rPr lang="en-US" altLang="en-US" sz="2800" dirty="0">
                <a:latin typeface="Times New Roman"/>
              </a:rPr>
              <a:t>(3 of 6)</a:t>
            </a:r>
            <a:endParaRPr lang="en-US" sz="2800" dirty="0">
              <a:latin typeface="Times New Roman"/>
            </a:endParaRPr>
          </a:p>
        </p:txBody>
      </p:sp>
      <p:sp>
        <p:nvSpPr>
          <p:cNvPr id="3" name="Content Placeholder 2"/>
          <p:cNvSpPr>
            <a:spLocks noGrp="1"/>
          </p:cNvSpPr>
          <p:nvPr>
            <p:ph sz="quarter" idx="13"/>
          </p:nvPr>
        </p:nvSpPr>
        <p:spPr>
          <a:xfrm>
            <a:off x="457581" y="1643126"/>
            <a:ext cx="8229600" cy="2831544"/>
          </a:xfrm>
        </p:spPr>
        <p:txBody>
          <a:bodyPr vert="horz" wrap="square" lIns="0" tIns="0" rIns="0" bIns="0" rtlCol="0">
            <a:spAutoFit/>
          </a:bodyPr>
          <a:lstStyle/>
          <a:p>
            <a:r>
              <a:rPr lang="en-US" altLang="en-US" b="1" dirty="0">
                <a:latin typeface="Arial"/>
              </a:rPr>
              <a:t>Intrapleural</a:t>
            </a:r>
            <a:r>
              <a:rPr lang="en-US" altLang="en-US" dirty="0">
                <a:latin typeface="Arial"/>
              </a:rPr>
              <a:t> </a:t>
            </a:r>
            <a:r>
              <a:rPr lang="en-US" altLang="en-US" b="1" dirty="0">
                <a:latin typeface="Arial"/>
              </a:rPr>
              <a:t>pressure</a:t>
            </a:r>
            <a:r>
              <a:rPr lang="en-US" altLang="en-US" dirty="0">
                <a:latin typeface="Arial"/>
              </a:rPr>
              <a:t>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ip</a:t>
            </a:r>
            <a:r>
              <a:rPr lang="en-US" altLang="en-US" dirty="0">
                <a:latin typeface="Arial"/>
              </a:rPr>
              <a:t>)</a:t>
            </a:r>
          </a:p>
          <a:p>
            <a:pPr lvl="1"/>
            <a:r>
              <a:rPr lang="en-US" altLang="en-US" dirty="0">
                <a:latin typeface="Arial"/>
              </a:rPr>
              <a:t>Pressure in pleural cavity</a:t>
            </a:r>
          </a:p>
          <a:p>
            <a:pPr lvl="1"/>
            <a:r>
              <a:rPr lang="en-US" altLang="en-US" dirty="0">
                <a:latin typeface="Arial"/>
              </a:rPr>
              <a:t>Fluctuates with breathing</a:t>
            </a:r>
          </a:p>
          <a:p>
            <a:pPr lvl="1"/>
            <a:r>
              <a:rPr lang="en-US" altLang="en-US" dirty="0">
                <a:latin typeface="Arial"/>
              </a:rPr>
              <a:t>Always a negative pressure (&lt;</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atm</a:t>
            </a:r>
            <a:r>
              <a:rPr lang="en-US" altLang="en-US" dirty="0">
                <a:latin typeface="Arial"/>
              </a:rPr>
              <a:t> and &lt;</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Arial"/>
              </a:rPr>
              <a:t>)</a:t>
            </a:r>
          </a:p>
          <a:p>
            <a:pPr lvl="2"/>
            <a:r>
              <a:rPr lang="en-US" altLang="en-US" dirty="0">
                <a:latin typeface="Arial"/>
              </a:rPr>
              <a:t>Usually always 4 mm Hg less than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p>
          <a:p>
            <a:pPr lvl="1"/>
            <a:r>
              <a:rPr lang="en-US" altLang="en-US" dirty="0">
                <a:latin typeface="Arial"/>
              </a:rPr>
              <a:t>Fluid level must be kept at a minimum</a:t>
            </a:r>
          </a:p>
          <a:p>
            <a:pPr lvl="2"/>
            <a:r>
              <a:rPr lang="en-US" altLang="en-US" dirty="0">
                <a:latin typeface="Arial"/>
              </a:rPr>
              <a:t>Excess fluid pumped out by lymphatic system</a:t>
            </a:r>
          </a:p>
          <a:p>
            <a:pPr lvl="2"/>
            <a:r>
              <a:rPr lang="en-US" altLang="en-US" dirty="0">
                <a:latin typeface="Arial"/>
              </a:rPr>
              <a:t>If fluid accumulates,</a:t>
            </a:r>
            <a:r>
              <a:rPr lang="en-US" altLang="en-US" dirty="0">
                <a:latin typeface="Arial"/>
                <a:sym typeface="Wingdings" panose="05000000000000000000" pitchFamily="2" charset="2"/>
              </a:rPr>
              <a:t> positive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ip</a:t>
            </a:r>
            <a:r>
              <a:rPr lang="en-US" altLang="en-US" dirty="0">
                <a:latin typeface="Arial"/>
                <a:sym typeface="Wingdings" panose="05000000000000000000" pitchFamily="2" charset="2"/>
              </a:rPr>
              <a:t> pressure develops</a:t>
            </a:r>
          </a:p>
          <a:p>
            <a:pPr lvl="3"/>
            <a:r>
              <a:rPr lang="en-US" altLang="en-US" dirty="0">
                <a:latin typeface="Arial"/>
                <a:sym typeface="Wingdings" panose="05000000000000000000" pitchFamily="2" charset="2"/>
              </a:rPr>
              <a:t>Lung collapses</a:t>
            </a:r>
            <a:endParaRPr lang="en-US" altLang="en-US" dirty="0">
              <a:latin typeface="Arial"/>
            </a:endParaRPr>
          </a:p>
        </p:txBody>
      </p:sp>
    </p:spTree>
    <p:extLst>
      <p:ext uri="{BB962C8B-B14F-4D97-AF65-F5344CB8AC3E}">
        <p14:creationId xmlns:p14="http://schemas.microsoft.com/office/powerpoint/2010/main" val="276696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Basic Properties of </a:t>
            </a:r>
            <a:r>
              <a:rPr lang="en-US" altLang="en-US" dirty="0" smtClean="0">
                <a:latin typeface="Times New Roman"/>
              </a:rPr>
              <a:t>Gases </a:t>
            </a:r>
            <a:r>
              <a:rPr lang="en-US" altLang="en-US" sz="2800" dirty="0">
                <a:latin typeface="Times New Roman"/>
              </a:rPr>
              <a:t>(3 of 4)</a:t>
            </a:r>
          </a:p>
        </p:txBody>
      </p:sp>
      <p:sp>
        <p:nvSpPr>
          <p:cNvPr id="4" name="Content Placeholder 3"/>
          <p:cNvSpPr>
            <a:spLocks noGrp="1"/>
          </p:cNvSpPr>
          <p:nvPr>
            <p:ph idx="4294967295"/>
          </p:nvPr>
        </p:nvSpPr>
        <p:spPr>
          <a:xfrm>
            <a:off x="457581" y="1643126"/>
            <a:ext cx="7772400" cy="1177245"/>
          </a:xfrm>
        </p:spPr>
        <p:txBody>
          <a:bodyPr wrap="square">
            <a:spAutoFit/>
          </a:bodyPr>
          <a:lstStyle/>
          <a:p>
            <a:pPr lvl="1"/>
            <a:r>
              <a:rPr lang="en-US" altLang="en-US" dirty="0" smtClean="0">
                <a:latin typeface="Arial"/>
              </a:rPr>
              <a:t>Air also contains 0.04% </a:t>
            </a:r>
            <a:r>
              <a:rPr lang="en-IN" altLang="en-US" b="0" i="0" dirty="0" smtClean="0">
                <a:latin typeface="Times New Roman" panose="02020603050405020304" pitchFamily="18" charset="0"/>
                <a:cs typeface="Times New Roman" panose="02020603050405020304" pitchFamily="18" charset="0"/>
              </a:rPr>
              <a:t>CO</a:t>
            </a:r>
            <a:r>
              <a:rPr lang="en-IN" altLang="en-US" b="0" i="0" baseline="-25000" dirty="0" smtClean="0">
                <a:latin typeface="Times New Roman" panose="02020603050405020304" pitchFamily="18" charset="0"/>
                <a:cs typeface="Times New Roman" panose="02020603050405020304" pitchFamily="18" charset="0"/>
              </a:rPr>
              <a:t>2</a:t>
            </a:r>
            <a:r>
              <a:rPr lang="en-US" altLang="en-US" dirty="0" smtClean="0">
                <a:latin typeface="Arial"/>
              </a:rPr>
              <a:t>, </a:t>
            </a:r>
            <a:r>
              <a:rPr lang="en-US" altLang="en-US" dirty="0">
                <a:latin typeface="Arial"/>
              </a:rPr>
              <a:t>0.5% water vapor, and insignificant amounts of other gases</a:t>
            </a:r>
          </a:p>
          <a:p>
            <a:pPr lvl="1"/>
            <a:r>
              <a:rPr lang="en-US" altLang="en-US" dirty="0">
                <a:latin typeface="Arial"/>
              </a:rPr>
              <a:t>At high altitudes, partial pressures declines, but at lower altitudes (under water), partial pressures increase significantly</a:t>
            </a:r>
          </a:p>
        </p:txBody>
      </p:sp>
    </p:spTree>
    <p:extLst>
      <p:ext uri="{BB962C8B-B14F-4D97-AF65-F5344CB8AC3E}">
        <p14:creationId xmlns:p14="http://schemas.microsoft.com/office/powerpoint/2010/main" val="244610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985"/>
            <a:ext cx="8229600" cy="156966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Comparison of Gas Partial Pressures and Approximate Percentages in the Atmosphere and in the Alveoli</a:t>
            </a:r>
            <a:endParaRPr lang="en-US" sz="3400" kern="1200" dirty="0">
              <a:solidFill>
                <a:srgbClr val="007FA3"/>
              </a:solidFill>
              <a:latin typeface="Times New Roman"/>
              <a:ea typeface="+mj-ea"/>
              <a:cs typeface="Times New Roman" panose="02020603050405020304" pitchFamily="18" charset="0"/>
            </a:endParaRPr>
          </a:p>
        </p:txBody>
      </p:sp>
      <p:pic>
        <p:nvPicPr>
          <p:cNvPr id="5" name="Picture 4" descr="Table 22.4. N subscript 2 is approximately 78.6% and 597 m m H g partial pressure in the atmosphere (sea level) and approximately 74.9% and 569 m m H g partial pressure in the alveoli. O subscript 2 is approximately 20.9% and 159 m m H g partial pressure in the atmosphere (sea level) and approximately 13.7% and 104 m m H g partial pressure in the alveoli. C O subscript 2 is approximately 0.04% and 0.3 m m H g partial pressure in the atmosphere (sea level) and approximately 745.2% and 40 m m H g partial pressure in the alveoli. H subscript 2 O is approximately 100.0% and 760 m m H g partial pressure in the atmosphere (sea level) and approximately 100.0% and 760 m m H g partial pressure in the alveol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 y="2325624"/>
            <a:ext cx="8193024" cy="2206752"/>
          </a:xfrm>
          <a:prstGeom prst="rect">
            <a:avLst/>
          </a:prstGeom>
        </p:spPr>
      </p:pic>
      <p:sp>
        <p:nvSpPr>
          <p:cNvPr id="4" name="Content Placeholder 3"/>
          <p:cNvSpPr>
            <a:spLocks noGrp="1"/>
          </p:cNvSpPr>
          <p:nvPr>
            <p:ph sz="quarter" idx="14"/>
          </p:nvPr>
        </p:nvSpPr>
        <p:spPr>
          <a:xfrm>
            <a:off x="457200" y="5657908"/>
            <a:ext cx="8232775" cy="503642"/>
          </a:xfrm>
        </p:spPr>
        <p:txBody>
          <a:bodyPr/>
          <a:lstStyle/>
          <a:p>
            <a:r>
              <a:rPr lang="en-US" b="1" dirty="0">
                <a:solidFill>
                  <a:schemeClr val="bg2"/>
                </a:solidFill>
                <a:latin typeface="Arial" pitchFamily="34" charset="0"/>
                <a:cs typeface="Arial" pitchFamily="34" charset="0"/>
              </a:rPr>
              <a:t>Table 22.4 </a:t>
            </a:r>
            <a:r>
              <a:rPr lang="en-US" dirty="0"/>
              <a:t>Comparison of Gas Partial Pressures and Approximate Percentages in the Atmosphere and in the </a:t>
            </a:r>
            <a:r>
              <a:rPr lang="en-US" dirty="0" smtClean="0"/>
              <a:t>Alveoli.</a:t>
            </a:r>
            <a:endParaRPr lang="en-IN" dirty="0"/>
          </a:p>
        </p:txBody>
      </p:sp>
    </p:spTree>
    <p:extLst>
      <p:ext uri="{BB962C8B-B14F-4D97-AF65-F5344CB8AC3E}">
        <p14:creationId xmlns:p14="http://schemas.microsoft.com/office/powerpoint/2010/main" val="12603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Basic Properties of </a:t>
            </a:r>
            <a:r>
              <a:rPr lang="en-US" altLang="en-US" dirty="0" smtClean="0">
                <a:latin typeface="Times New Roman"/>
              </a:rPr>
              <a:t>Gases </a:t>
            </a:r>
            <a:r>
              <a:rPr lang="en-US" altLang="en-US" sz="2800" dirty="0">
                <a:latin typeface="Times New Roman"/>
              </a:rPr>
              <a:t>(4 of 4)</a:t>
            </a:r>
          </a:p>
        </p:txBody>
      </p:sp>
      <p:sp>
        <p:nvSpPr>
          <p:cNvPr id="4" name="Content Placeholder 3"/>
          <p:cNvSpPr>
            <a:spLocks noGrp="1"/>
          </p:cNvSpPr>
          <p:nvPr>
            <p:ph sz="quarter" idx="13"/>
          </p:nvPr>
        </p:nvSpPr>
        <p:spPr>
          <a:xfrm>
            <a:off x="457581" y="1643126"/>
            <a:ext cx="8229600" cy="2831544"/>
          </a:xfrm>
        </p:spPr>
        <p:txBody>
          <a:bodyPr wrap="square">
            <a:spAutoFit/>
          </a:bodyPr>
          <a:lstStyle/>
          <a:p>
            <a:r>
              <a:rPr lang="en-US" altLang="en-US" b="1" dirty="0">
                <a:latin typeface="Arial"/>
              </a:rPr>
              <a:t>Henry’s</a:t>
            </a:r>
            <a:r>
              <a:rPr lang="en-US" altLang="en-US" dirty="0">
                <a:latin typeface="Arial"/>
              </a:rPr>
              <a:t> </a:t>
            </a:r>
            <a:r>
              <a:rPr lang="en-US" altLang="en-US" b="1" dirty="0">
                <a:latin typeface="Arial"/>
              </a:rPr>
              <a:t>law</a:t>
            </a:r>
          </a:p>
          <a:p>
            <a:pPr lvl="1"/>
            <a:r>
              <a:rPr lang="en-US" altLang="en-US" dirty="0">
                <a:latin typeface="Arial"/>
              </a:rPr>
              <a:t>For gas mixtures in contact with liquids:</a:t>
            </a:r>
          </a:p>
          <a:p>
            <a:pPr lvl="2"/>
            <a:r>
              <a:rPr lang="en-US" altLang="en-US" dirty="0">
                <a:latin typeface="Arial"/>
              </a:rPr>
              <a:t>Each gas will dissolve in the liquid in proportion to its partial pressure</a:t>
            </a:r>
          </a:p>
          <a:p>
            <a:pPr lvl="2"/>
            <a:r>
              <a:rPr lang="en-US" altLang="en-US" dirty="0">
                <a:latin typeface="Arial"/>
              </a:rPr>
              <a:t>At equilibrium, partial pressures in the two phases will be equal</a:t>
            </a:r>
          </a:p>
          <a:p>
            <a:pPr lvl="2"/>
            <a:r>
              <a:rPr lang="en-US" altLang="en-US" dirty="0">
                <a:latin typeface="Arial"/>
              </a:rPr>
              <a:t>Amount of each gas dissolved depends on: </a:t>
            </a:r>
          </a:p>
          <a:p>
            <a:pPr lvl="3"/>
            <a:r>
              <a:rPr lang="en-US" altLang="en-US" i="1" dirty="0" smtClean="0">
                <a:latin typeface="Arial"/>
              </a:rPr>
              <a:t>Solubility</a:t>
            </a:r>
            <a:r>
              <a:rPr lang="en-US" altLang="en-US" dirty="0" smtClean="0">
                <a:latin typeface="Arial"/>
              </a:rPr>
              <a:t>: </a:t>
            </a:r>
            <a:r>
              <a:rPr lang="en-IN" altLang="en-US" dirty="0" smtClean="0">
                <a:latin typeface="Times New Roman" panose="02020603050405020304" pitchFamily="18" charset="0"/>
                <a:cs typeface="Times New Roman" panose="02020603050405020304" pitchFamily="18" charset="0"/>
              </a:rPr>
              <a:t>CO</a:t>
            </a:r>
            <a:r>
              <a:rPr lang="en-IN" altLang="en-US" baseline="-25000" dirty="0" smtClean="0">
                <a:latin typeface="Times New Roman" panose="02020603050405020304" pitchFamily="18" charset="0"/>
                <a:cs typeface="Times New Roman" panose="02020603050405020304" pitchFamily="18" charset="0"/>
              </a:rPr>
              <a:t>2 </a:t>
            </a:r>
            <a:r>
              <a:rPr lang="en-US" altLang="en-US" dirty="0" smtClean="0">
                <a:latin typeface="Arial"/>
              </a:rPr>
              <a:t>is 20</a:t>
            </a:r>
            <a:r>
              <a:rPr lang="en-US" altLang="en-US" dirty="0" smtClean="0">
                <a:latin typeface="Times New Roman"/>
                <a:cs typeface="Times New Roman"/>
                <a:sym typeface="Symbol" panose="05050102010706020507" pitchFamily="18" charset="2"/>
              </a:rPr>
              <a:t>×</a:t>
            </a:r>
            <a:r>
              <a:rPr lang="en-US" altLang="en-US" dirty="0">
                <a:latin typeface="Arial"/>
                <a:sym typeface="Symbol" panose="05050102010706020507" pitchFamily="18" charset="2"/>
              </a:rPr>
              <a:t> </a:t>
            </a:r>
            <a:r>
              <a:rPr lang="en-US" altLang="en-US" dirty="0" smtClean="0">
                <a:latin typeface="Arial"/>
              </a:rPr>
              <a:t>more soluble in water than </a:t>
            </a:r>
            <a:r>
              <a:rPr lang="en-IN" altLang="en-US" dirty="0" smtClean="0">
                <a:latin typeface="Times New Roman" panose="02020603050405020304" pitchFamily="18" charset="0"/>
                <a:cs typeface="Times New Roman" panose="02020603050405020304" pitchFamily="18" charset="0"/>
              </a:rPr>
              <a:t>O</a:t>
            </a:r>
            <a:r>
              <a:rPr lang="en-IN" altLang="en-US" baseline="-25000" dirty="0" smtClean="0">
                <a:latin typeface="Times New Roman" panose="02020603050405020304" pitchFamily="18" charset="0"/>
                <a:cs typeface="Times New Roman" panose="02020603050405020304" pitchFamily="18" charset="0"/>
              </a:rPr>
              <a:t>2</a:t>
            </a:r>
            <a:r>
              <a:rPr lang="en-US" altLang="en-US" dirty="0" smtClean="0">
                <a:latin typeface="Arial"/>
              </a:rPr>
              <a:t>, and little </a:t>
            </a:r>
            <a:r>
              <a:rPr lang="en-IN" altLang="en-US" dirty="0" smtClean="0">
                <a:latin typeface="Times New Roman" panose="02020603050405020304" pitchFamily="18" charset="0"/>
                <a:cs typeface="Times New Roman" panose="02020603050405020304" pitchFamily="18" charset="0"/>
              </a:rPr>
              <a:t>N</a:t>
            </a:r>
            <a:r>
              <a:rPr lang="en-IN" altLang="en-US" baseline="-25000" dirty="0" smtClean="0">
                <a:latin typeface="Times New Roman" panose="02020603050405020304" pitchFamily="18" charset="0"/>
                <a:cs typeface="Times New Roman" panose="02020603050405020304" pitchFamily="18" charset="0"/>
              </a:rPr>
              <a:t>2 </a:t>
            </a:r>
            <a:r>
              <a:rPr lang="en-US" altLang="en-US" dirty="0" smtClean="0">
                <a:latin typeface="Arial"/>
              </a:rPr>
              <a:t>will dissolve</a:t>
            </a:r>
          </a:p>
          <a:p>
            <a:pPr lvl="3"/>
            <a:r>
              <a:rPr lang="en-US" altLang="en-US" dirty="0" smtClean="0">
                <a:latin typeface="Arial"/>
              </a:rPr>
              <a:t>Temperature</a:t>
            </a:r>
            <a:r>
              <a:rPr lang="en-US" altLang="en-US" dirty="0">
                <a:latin typeface="Arial"/>
              </a:rPr>
              <a:t>: as temperature of liquid rises, solubility decreases</a:t>
            </a:r>
          </a:p>
          <a:p>
            <a:pPr lvl="1"/>
            <a:r>
              <a:rPr lang="en-US" altLang="en-US" dirty="0">
                <a:latin typeface="Arial"/>
              </a:rPr>
              <a:t>Example of Henry</a:t>
            </a:r>
            <a:r>
              <a:rPr lang="ja-JP" altLang="en-US" dirty="0">
                <a:latin typeface="Arial"/>
              </a:rPr>
              <a:t>’</a:t>
            </a:r>
            <a:r>
              <a:rPr lang="en-US" altLang="ja-JP" dirty="0">
                <a:latin typeface="Arial"/>
              </a:rPr>
              <a:t>s law: hyperbaric chambers </a:t>
            </a:r>
            <a:endParaRPr lang="en-US" altLang="en-US" dirty="0">
              <a:latin typeface="Arial"/>
            </a:endParaRPr>
          </a:p>
        </p:txBody>
      </p:sp>
    </p:spTree>
    <p:extLst>
      <p:ext uri="{BB962C8B-B14F-4D97-AF65-F5344CB8AC3E}">
        <p14:creationId xmlns:p14="http://schemas.microsoft.com/office/powerpoint/2010/main" val="488514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Clinical – Homeostatic Imbalance 22.12</a:t>
            </a:r>
            <a:endParaRPr lang="en-US" altLang="en-US" b="0" dirty="0">
              <a:latin typeface="Times New Roman"/>
            </a:endParaRPr>
          </a:p>
        </p:txBody>
      </p:sp>
      <p:sp>
        <p:nvSpPr>
          <p:cNvPr id="4" name="Content Placeholder 3"/>
          <p:cNvSpPr>
            <a:spLocks noGrp="1"/>
          </p:cNvSpPr>
          <p:nvPr>
            <p:ph sz="quarter" idx="13"/>
          </p:nvPr>
        </p:nvSpPr>
        <p:spPr>
          <a:xfrm>
            <a:off x="457581" y="1643126"/>
            <a:ext cx="8229600" cy="1369606"/>
          </a:xfrm>
        </p:spPr>
        <p:txBody>
          <a:bodyPr wrap="square">
            <a:spAutoFit/>
          </a:bodyPr>
          <a:lstStyle/>
          <a:p>
            <a:r>
              <a:rPr lang="en-US" altLang="en-US" dirty="0">
                <a:latin typeface="Arial"/>
              </a:rPr>
              <a:t>Breathing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gas at 2 atm is not a problem for short periods; however, oxygen toxicity develops rapidly when </a:t>
            </a:r>
            <a:r>
              <a:rPr lang="en-IN" altLang="en-US" dirty="0">
                <a:latin typeface="Times New Roman" panose="02020603050405020304" pitchFamily="18" charset="0"/>
                <a:cs typeface="Times New Roman" panose="02020603050405020304" pitchFamily="18" charset="0"/>
              </a:rPr>
              <a:t>P</a:t>
            </a:r>
            <a:r>
              <a:rPr lang="en-IN" altLang="en-US" baseline="-25000" dirty="0">
                <a:latin typeface="Times New Roman" panose="02020603050405020304" pitchFamily="18" charset="0"/>
                <a:cs typeface="Times New Roman" panose="02020603050405020304" pitchFamily="18" charset="0"/>
              </a:rPr>
              <a:t>O</a:t>
            </a:r>
            <a:r>
              <a:rPr lang="en-IN" altLang="en-US" baseline="-40000" dirty="0">
                <a:latin typeface="Times New Roman" panose="02020603050405020304" pitchFamily="18" charset="0"/>
                <a:cs typeface="Times New Roman" panose="02020603050405020304" pitchFamily="18" charset="0"/>
              </a:rPr>
              <a:t>2 </a:t>
            </a:r>
            <a:r>
              <a:rPr lang="en-US" altLang="en-US" dirty="0" smtClean="0">
                <a:latin typeface="Arial"/>
              </a:rPr>
              <a:t>is </a:t>
            </a:r>
            <a:r>
              <a:rPr lang="en-US" altLang="en-US" dirty="0">
                <a:latin typeface="Arial"/>
              </a:rPr>
              <a:t>greater than 2.5–3 atm</a:t>
            </a:r>
          </a:p>
          <a:p>
            <a:r>
              <a:rPr lang="en-US" altLang="en-US" dirty="0">
                <a:latin typeface="Arial"/>
              </a:rPr>
              <a:t>Excessively high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concentrations generate huge amounts of harmful free radicals</a:t>
            </a:r>
          </a:p>
          <a:p>
            <a:r>
              <a:rPr lang="en-US" altLang="en-US" dirty="0">
                <a:latin typeface="Arial"/>
              </a:rPr>
              <a:t>Results in CNS disturbances, coma, and even death</a:t>
            </a:r>
          </a:p>
        </p:txBody>
      </p:sp>
    </p:spTree>
    <p:extLst>
      <p:ext uri="{BB962C8B-B14F-4D97-AF65-F5344CB8AC3E}">
        <p14:creationId xmlns:p14="http://schemas.microsoft.com/office/powerpoint/2010/main" val="428102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Composition of Alveolar Gas</a:t>
            </a:r>
            <a:endParaRPr lang="en-US" altLang="en-US" b="0" dirty="0">
              <a:latin typeface="Times New Roman"/>
            </a:endParaRP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dirty="0">
                <a:latin typeface="Arial"/>
              </a:rPr>
              <a:t>Alveoli contain more </a:t>
            </a:r>
            <a:r>
              <a:rPr lang="en-IN" altLang="en-US" dirty="0">
                <a:latin typeface="Times New Roman" panose="02020603050405020304" pitchFamily="18" charset="0"/>
                <a:cs typeface="Times New Roman" panose="02020603050405020304" pitchFamily="18" charset="0"/>
              </a:rPr>
              <a:t>CO</a:t>
            </a:r>
            <a:r>
              <a:rPr lang="en-IN" altLang="en-US" baseline="-25000" dirty="0">
                <a:latin typeface="Times New Roman" panose="02020603050405020304" pitchFamily="18" charset="0"/>
                <a:cs typeface="Times New Roman" panose="02020603050405020304" pitchFamily="18" charset="0"/>
              </a:rPr>
              <a:t>2 </a:t>
            </a:r>
            <a:r>
              <a:rPr lang="en-US" altLang="en-US" dirty="0" smtClean="0">
                <a:latin typeface="Arial"/>
              </a:rPr>
              <a:t>and </a:t>
            </a:r>
            <a:r>
              <a:rPr lang="en-US" altLang="en-US" dirty="0">
                <a:latin typeface="Arial"/>
              </a:rPr>
              <a:t>water vapor than atmospheric air because of:</a:t>
            </a:r>
          </a:p>
          <a:p>
            <a:pPr lvl="1"/>
            <a:r>
              <a:rPr lang="en-US" altLang="en-US" dirty="0">
                <a:latin typeface="Arial"/>
              </a:rPr>
              <a:t>Gas exchanges in lungs </a:t>
            </a:r>
            <a:r>
              <a:rPr lang="en-US" altLang="en-US" dirty="0" smtClean="0">
                <a:latin typeface="Arial"/>
              </a:rPr>
              <a:t>(</a:t>
            </a:r>
            <a:r>
              <a:rPr lang="en-IN" altLang="en-US" dirty="0" smtClean="0">
                <a:latin typeface="Times New Roman" panose="02020603050405020304" pitchFamily="18" charset="0"/>
                <a:cs typeface="Times New Roman" panose="02020603050405020304" pitchFamily="18" charset="0"/>
              </a:rPr>
              <a:t>O</a:t>
            </a:r>
            <a:r>
              <a:rPr lang="en-IN" altLang="en-US" baseline="-25000" dirty="0" smtClean="0">
                <a:latin typeface="Times New Roman" panose="02020603050405020304" pitchFamily="18" charset="0"/>
                <a:cs typeface="Times New Roman" panose="02020603050405020304" pitchFamily="18" charset="0"/>
              </a:rPr>
              <a:t>2 </a:t>
            </a:r>
            <a:r>
              <a:rPr lang="en-US" altLang="en-US" dirty="0" smtClean="0">
                <a:latin typeface="Arial"/>
              </a:rPr>
              <a:t>diffuses </a:t>
            </a:r>
            <a:r>
              <a:rPr lang="en-US" altLang="en-US" dirty="0">
                <a:latin typeface="Arial"/>
              </a:rPr>
              <a:t>out of lung, and </a:t>
            </a:r>
            <a:r>
              <a:rPr lang="en-IN" altLang="en-US" dirty="0">
                <a:latin typeface="Times New Roman" panose="02020603050405020304" pitchFamily="18" charset="0"/>
                <a:cs typeface="Times New Roman" panose="02020603050405020304" pitchFamily="18" charset="0"/>
              </a:rPr>
              <a:t>CO</a:t>
            </a:r>
            <a:r>
              <a:rPr lang="en-IN" altLang="en-US" baseline="-25000" dirty="0">
                <a:latin typeface="Times New Roman" panose="02020603050405020304" pitchFamily="18" charset="0"/>
                <a:cs typeface="Times New Roman" panose="02020603050405020304" pitchFamily="18" charset="0"/>
              </a:rPr>
              <a:t>2 </a:t>
            </a:r>
            <a:r>
              <a:rPr lang="en-US" altLang="en-US" dirty="0" smtClean="0">
                <a:latin typeface="Arial"/>
              </a:rPr>
              <a:t>diffuses </a:t>
            </a:r>
            <a:r>
              <a:rPr lang="en-US" altLang="en-US" dirty="0">
                <a:latin typeface="Arial"/>
              </a:rPr>
              <a:t>into lung)</a:t>
            </a:r>
          </a:p>
          <a:p>
            <a:pPr lvl="1"/>
            <a:r>
              <a:rPr lang="en-US" altLang="en-US" dirty="0">
                <a:latin typeface="Arial"/>
              </a:rPr>
              <a:t>Humidification of air by conducting passages</a:t>
            </a:r>
          </a:p>
          <a:p>
            <a:pPr lvl="1"/>
            <a:r>
              <a:rPr lang="en-US" altLang="en-US" dirty="0">
                <a:latin typeface="Arial"/>
              </a:rPr>
              <a:t>Mixing of alveolar gas with each breath </a:t>
            </a:r>
          </a:p>
          <a:p>
            <a:pPr lvl="2"/>
            <a:r>
              <a:rPr lang="en-US" altLang="en-US" dirty="0">
                <a:latin typeface="Arial"/>
              </a:rPr>
              <a:t>Newly inspired air mixes with air that was left in passageways between breaths</a:t>
            </a:r>
          </a:p>
        </p:txBody>
      </p:sp>
    </p:spTree>
    <p:extLst>
      <p:ext uri="{BB962C8B-B14F-4D97-AF65-F5344CB8AC3E}">
        <p14:creationId xmlns:p14="http://schemas.microsoft.com/office/powerpoint/2010/main" val="55897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(1 of 8)</a:t>
            </a:r>
          </a:p>
        </p:txBody>
      </p:sp>
      <p:sp>
        <p:nvSpPr>
          <p:cNvPr id="4" name="Content Placeholder 3"/>
          <p:cNvSpPr>
            <a:spLocks noGrp="1"/>
          </p:cNvSpPr>
          <p:nvPr>
            <p:ph sz="quarter" idx="13"/>
          </p:nvPr>
        </p:nvSpPr>
        <p:spPr>
          <a:xfrm>
            <a:off x="457581" y="1643126"/>
            <a:ext cx="8229600" cy="2146742"/>
          </a:xfrm>
        </p:spPr>
        <p:txBody>
          <a:bodyPr wrap="square">
            <a:spAutoFit/>
          </a:bodyPr>
          <a:lstStyle/>
          <a:p>
            <a:r>
              <a:rPr lang="en-US" altLang="en-US" dirty="0">
                <a:latin typeface="Arial"/>
              </a:rPr>
              <a:t>External respiration (pulmonary gas exchange) involves the exchange of </a:t>
            </a:r>
            <a:r>
              <a:rPr lang="en-IN" altLang="en-US" dirty="0" smtClean="0">
                <a:latin typeface="Times New Roman" panose="02020603050405020304" pitchFamily="18" charset="0"/>
                <a:cs typeface="Times New Roman" panose="02020603050405020304" pitchFamily="18" charset="0"/>
              </a:rPr>
              <a:t>O</a:t>
            </a:r>
            <a:r>
              <a:rPr lang="en-IN" altLang="en-US" baseline="-25000" dirty="0" smtClean="0">
                <a:latin typeface="Times New Roman" panose="02020603050405020304" pitchFamily="18" charset="0"/>
                <a:cs typeface="Times New Roman" panose="02020603050405020304" pitchFamily="18" charset="0"/>
              </a:rPr>
              <a:t>2 </a:t>
            </a:r>
            <a:r>
              <a:rPr lang="en-US" altLang="en-US" dirty="0" smtClean="0">
                <a:latin typeface="Arial"/>
              </a:rPr>
              <a:t>and </a:t>
            </a:r>
            <a:r>
              <a:rPr lang="en-IN" altLang="en-US" dirty="0">
                <a:latin typeface="Times New Roman" panose="02020603050405020304" pitchFamily="18" charset="0"/>
                <a:cs typeface="Times New Roman" panose="02020603050405020304" pitchFamily="18" charset="0"/>
              </a:rPr>
              <a:t>CO</a:t>
            </a:r>
            <a:r>
              <a:rPr lang="en-IN" altLang="en-US" baseline="-25000" dirty="0">
                <a:latin typeface="Times New Roman" panose="02020603050405020304" pitchFamily="18" charset="0"/>
                <a:cs typeface="Times New Roman" panose="02020603050405020304" pitchFamily="18" charset="0"/>
              </a:rPr>
              <a:t>2 </a:t>
            </a:r>
            <a:r>
              <a:rPr lang="en-US" altLang="en-US" dirty="0" smtClean="0">
                <a:latin typeface="Arial"/>
              </a:rPr>
              <a:t>across </a:t>
            </a:r>
            <a:r>
              <a:rPr lang="en-US" altLang="en-US" dirty="0">
                <a:latin typeface="Arial"/>
              </a:rPr>
              <a:t>respiratory membranes</a:t>
            </a:r>
          </a:p>
          <a:p>
            <a:r>
              <a:rPr lang="en-US" altLang="en-US" dirty="0">
                <a:latin typeface="Arial"/>
              </a:rPr>
              <a:t>Exchange is influenced by:</a:t>
            </a:r>
          </a:p>
          <a:p>
            <a:pPr lvl="1"/>
            <a:r>
              <a:rPr lang="en-US" altLang="en-US" b="1" dirty="0">
                <a:latin typeface="Arial"/>
              </a:rPr>
              <a:t>Partial pressure gradients and gas solubilities</a:t>
            </a:r>
          </a:p>
          <a:p>
            <a:pPr lvl="1"/>
            <a:r>
              <a:rPr lang="en-US" altLang="en-US" b="1" dirty="0">
                <a:latin typeface="Arial"/>
              </a:rPr>
              <a:t>Thickness and surface area of respiratory membrane</a:t>
            </a:r>
          </a:p>
          <a:p>
            <a:pPr lvl="1"/>
            <a:r>
              <a:rPr lang="en-US" altLang="en-US" b="1" dirty="0">
                <a:latin typeface="Arial"/>
              </a:rPr>
              <a:t>Ventilation-perfusion coupling</a:t>
            </a:r>
            <a:r>
              <a:rPr lang="en-US" altLang="en-US" dirty="0">
                <a:latin typeface="Arial"/>
              </a:rPr>
              <a:t>: matching of alveolar ventilation with pulmomary blood perfusion</a:t>
            </a:r>
          </a:p>
        </p:txBody>
      </p:sp>
    </p:spTree>
    <p:extLst>
      <p:ext uri="{BB962C8B-B14F-4D97-AF65-F5344CB8AC3E}">
        <p14:creationId xmlns:p14="http://schemas.microsoft.com/office/powerpoint/2010/main" val="2178572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(2 of 8)</a:t>
            </a:r>
          </a:p>
        </p:txBody>
      </p:sp>
      <p:sp>
        <p:nvSpPr>
          <p:cNvPr id="4" name="Content Placeholder 3"/>
          <p:cNvSpPr>
            <a:spLocks noGrp="1"/>
          </p:cNvSpPr>
          <p:nvPr>
            <p:ph sz="quarter" idx="13"/>
          </p:nvPr>
        </p:nvSpPr>
        <p:spPr>
          <a:xfrm>
            <a:off x="457581" y="1643126"/>
            <a:ext cx="8229600" cy="2677656"/>
          </a:xfrm>
        </p:spPr>
        <p:txBody>
          <a:bodyPr wrap="square">
            <a:spAutoFit/>
          </a:bodyPr>
          <a:lstStyle/>
          <a:p>
            <a:r>
              <a:rPr lang="en-US" altLang="en-US" b="1" dirty="0">
                <a:latin typeface="Arial"/>
              </a:rPr>
              <a:t>Partial pressure gradients and gas solubilities</a:t>
            </a:r>
          </a:p>
          <a:p>
            <a:pPr lvl="1"/>
            <a:r>
              <a:rPr lang="en-US" altLang="en-US" dirty="0">
                <a:latin typeface="Arial"/>
              </a:rPr>
              <a:t>Steep partial pressure gradient for </a:t>
            </a:r>
            <a:r>
              <a:rPr lang="en-US" altLang="en-US" i="0" dirty="0" smtClean="0">
                <a:latin typeface="Times New Roman" panose="02020603050405020304" pitchFamily="18" charset="0"/>
                <a:cs typeface="Times New Roman" panose="02020603050405020304" pitchFamily="18" charset="0"/>
              </a:rPr>
              <a:t>O</a:t>
            </a:r>
            <a:r>
              <a:rPr lang="en-US" altLang="en-US" i="0" baseline="-25000" dirty="0" smtClean="0">
                <a:latin typeface="Times New Roman" panose="02020603050405020304" pitchFamily="18" charset="0"/>
                <a:cs typeface="Times New Roman" panose="02020603050405020304" pitchFamily="18" charset="0"/>
              </a:rPr>
              <a:t>2</a:t>
            </a:r>
            <a:r>
              <a:rPr lang="en-US" altLang="en-US" dirty="0" smtClean="0">
                <a:latin typeface="Arial"/>
              </a:rPr>
              <a:t> </a:t>
            </a:r>
            <a:r>
              <a:rPr lang="en-US" altLang="en-US" dirty="0">
                <a:latin typeface="Arial"/>
              </a:rPr>
              <a:t>exists between blood and lungs</a:t>
            </a:r>
          </a:p>
          <a:p>
            <a:pPr lvl="2"/>
            <a:r>
              <a:rPr lang="en-US" altLang="en-US" dirty="0">
                <a:latin typeface="Arial"/>
              </a:rPr>
              <a:t>Venous blood </a:t>
            </a:r>
            <a:r>
              <a:rPr lang="en-IN" altLang="en-US" dirty="0" smtClean="0">
                <a:latin typeface="Times New Roman" panose="02020603050405020304" pitchFamily="18" charset="0"/>
                <a:cs typeface="Times New Roman" panose="02020603050405020304" pitchFamily="18" charset="0"/>
              </a:rPr>
              <a:t>P</a:t>
            </a:r>
            <a:r>
              <a:rPr lang="en-IN" altLang="en-US" baseline="-25000" dirty="0" smtClean="0">
                <a:latin typeface="Times New Roman" panose="02020603050405020304" pitchFamily="18" charset="0"/>
                <a:cs typeface="Times New Roman" panose="02020603050405020304" pitchFamily="18" charset="0"/>
              </a:rPr>
              <a:t>O</a:t>
            </a:r>
            <a:r>
              <a:rPr lang="en-IN" altLang="en-US" baseline="-40000" dirty="0" smtClean="0">
                <a:latin typeface="Times New Roman" panose="02020603050405020304" pitchFamily="18" charset="0"/>
                <a:cs typeface="Times New Roman" panose="02020603050405020304" pitchFamily="18" charset="0"/>
              </a:rPr>
              <a:t>2 </a:t>
            </a:r>
            <a:r>
              <a:rPr lang="en-US" altLang="en-US" dirty="0" smtClean="0">
                <a:latin typeface="Arial"/>
              </a:rPr>
              <a:t>= </a:t>
            </a:r>
            <a:r>
              <a:rPr lang="en-US" altLang="en-US" dirty="0">
                <a:latin typeface="Arial"/>
              </a:rPr>
              <a:t>40 mm Hg</a:t>
            </a:r>
          </a:p>
          <a:p>
            <a:pPr lvl="2"/>
            <a:r>
              <a:rPr lang="en-US" altLang="en-US" dirty="0">
                <a:latin typeface="Arial"/>
              </a:rPr>
              <a:t>Alveolar </a:t>
            </a:r>
            <a:r>
              <a:rPr lang="en-IN" altLang="en-US" dirty="0" smtClean="0">
                <a:latin typeface="Times New Roman" panose="02020603050405020304" pitchFamily="18" charset="0"/>
                <a:cs typeface="Times New Roman" panose="02020603050405020304" pitchFamily="18" charset="0"/>
              </a:rPr>
              <a:t>P</a:t>
            </a:r>
            <a:r>
              <a:rPr lang="en-IN" altLang="en-US" baseline="-25000" dirty="0" smtClean="0">
                <a:latin typeface="Times New Roman" panose="02020603050405020304" pitchFamily="18" charset="0"/>
                <a:cs typeface="Times New Roman" panose="02020603050405020304" pitchFamily="18" charset="0"/>
              </a:rPr>
              <a:t>O</a:t>
            </a:r>
            <a:r>
              <a:rPr lang="en-IN" altLang="en-US" baseline="-40000" dirty="0" smtClean="0">
                <a:latin typeface="Times New Roman" panose="02020603050405020304" pitchFamily="18" charset="0"/>
                <a:cs typeface="Times New Roman" panose="02020603050405020304" pitchFamily="18" charset="0"/>
              </a:rPr>
              <a:t>2 </a:t>
            </a:r>
            <a:r>
              <a:rPr lang="en-US" altLang="en-US" dirty="0" smtClean="0">
                <a:latin typeface="Arial"/>
              </a:rPr>
              <a:t>= </a:t>
            </a:r>
            <a:r>
              <a:rPr lang="en-US" altLang="en-US" dirty="0">
                <a:latin typeface="Arial"/>
              </a:rPr>
              <a:t>104 mm Hg</a:t>
            </a:r>
          </a:p>
          <a:p>
            <a:pPr lvl="3"/>
            <a:r>
              <a:rPr lang="en-US" altLang="en-US" dirty="0">
                <a:latin typeface="Arial"/>
              </a:rPr>
              <a:t>Drives oxygen flow into blood</a:t>
            </a:r>
          </a:p>
          <a:p>
            <a:pPr lvl="3"/>
            <a:r>
              <a:rPr lang="en-US" altLang="en-US" dirty="0">
                <a:latin typeface="Arial"/>
              </a:rPr>
              <a:t>Equilibrium is reached across respiratory membrane in ~0.25 seconds, </a:t>
            </a:r>
            <a:r>
              <a:rPr lang="en-US" dirty="0">
                <a:latin typeface="Arial"/>
              </a:rPr>
              <a:t>but it takes red blood cell ~0.75 seconds to travel from start to end of pulmonary capillary</a:t>
            </a:r>
            <a:endParaRPr lang="en-US" altLang="en-US" dirty="0">
              <a:latin typeface="Arial"/>
            </a:endParaRPr>
          </a:p>
          <a:p>
            <a:pPr lvl="4"/>
            <a:r>
              <a:rPr lang="en-US" altLang="en-US" dirty="0">
                <a:latin typeface="Arial"/>
              </a:rPr>
              <a:t>Ensures adequate oxygenation even if blood flow increases </a:t>
            </a:r>
            <a:r>
              <a:rPr lang="en-US" altLang="en-US" dirty="0" smtClean="0">
                <a:latin typeface="Arial"/>
              </a:rPr>
              <a:t>3</a:t>
            </a:r>
            <a:r>
              <a:rPr lang="en-US" altLang="en-US" dirty="0" smtClean="0">
                <a:latin typeface="Times New Roman"/>
                <a:cs typeface="Times New Roman"/>
                <a:sym typeface="Symbol" panose="05050102010706020507" pitchFamily="18" charset="2"/>
              </a:rPr>
              <a:t>×</a:t>
            </a:r>
            <a:endParaRPr lang="en-US" altLang="en-US" dirty="0">
              <a:latin typeface="Arial"/>
            </a:endParaRPr>
          </a:p>
        </p:txBody>
      </p:sp>
    </p:spTree>
    <p:extLst>
      <p:ext uri="{BB962C8B-B14F-4D97-AF65-F5344CB8AC3E}">
        <p14:creationId xmlns:p14="http://schemas.microsoft.com/office/powerpoint/2010/main" val="294800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(3 of 8)</a:t>
            </a:r>
          </a:p>
        </p:txBody>
      </p:sp>
      <p:sp>
        <p:nvSpPr>
          <p:cNvPr id="4" name="Content Placeholder 3"/>
          <p:cNvSpPr>
            <a:spLocks noGrp="1"/>
          </p:cNvSpPr>
          <p:nvPr>
            <p:ph sz="quarter" idx="13"/>
          </p:nvPr>
        </p:nvSpPr>
        <p:spPr>
          <a:xfrm>
            <a:off x="457581" y="1643126"/>
            <a:ext cx="8229600" cy="1654299"/>
          </a:xfrm>
        </p:spPr>
        <p:txBody>
          <a:bodyPr wrap="square">
            <a:spAutoFit/>
          </a:bodyPr>
          <a:lstStyle/>
          <a:p>
            <a:r>
              <a:rPr lang="en-US" altLang="en-US" dirty="0">
                <a:latin typeface="Arial"/>
              </a:rPr>
              <a:t>Partial pressure gradient for </a:t>
            </a:r>
            <a:r>
              <a:rPr lang="en-US" altLang="en-US" i="0" dirty="0" smtClean="0">
                <a:latin typeface="Times New Roman" panose="02020603050405020304" pitchFamily="18" charset="0"/>
                <a:cs typeface="Times New Roman" panose="02020603050405020304" pitchFamily="18" charset="0"/>
              </a:rPr>
              <a:t>CO</a:t>
            </a:r>
            <a:r>
              <a:rPr lang="en-US" altLang="en-US" i="0" baseline="-25000" dirty="0" smtClean="0">
                <a:latin typeface="Times New Roman" panose="02020603050405020304" pitchFamily="18" charset="0"/>
                <a:cs typeface="Times New Roman" panose="02020603050405020304" pitchFamily="18" charset="0"/>
              </a:rPr>
              <a:t>2</a:t>
            </a:r>
            <a:r>
              <a:rPr lang="en-US" altLang="en-US" dirty="0" smtClean="0">
                <a:latin typeface="Arial"/>
              </a:rPr>
              <a:t> </a:t>
            </a:r>
            <a:r>
              <a:rPr lang="en-US" altLang="en-US" dirty="0">
                <a:latin typeface="Arial"/>
              </a:rPr>
              <a:t>is less steep</a:t>
            </a:r>
          </a:p>
          <a:p>
            <a:pPr lvl="1"/>
            <a:r>
              <a:rPr lang="en-US" altLang="en-US" dirty="0">
                <a:latin typeface="Arial"/>
              </a:rPr>
              <a:t>Venous blood </a:t>
            </a:r>
            <a:r>
              <a:rPr lang="en-US" altLang="en-US" i="0" dirty="0" smtClean="0">
                <a:latin typeface="Times New Roman" panose="02020603050405020304" pitchFamily="18" charset="0"/>
                <a:cs typeface="Times New Roman" panose="02020603050405020304" pitchFamily="18" charset="0"/>
              </a:rPr>
              <a:t>P</a:t>
            </a:r>
            <a:r>
              <a:rPr lang="en-US" altLang="en-US" i="0" baseline="-25000" dirty="0" smtClean="0">
                <a:latin typeface="Times New Roman" panose="02020603050405020304" pitchFamily="18" charset="0"/>
                <a:cs typeface="Times New Roman" panose="02020603050405020304" pitchFamily="18" charset="0"/>
              </a:rPr>
              <a:t>CO</a:t>
            </a:r>
            <a:r>
              <a:rPr lang="en-US" altLang="en-US" i="0" baseline="-45000" dirty="0" smtClean="0">
                <a:latin typeface="Times New Roman" panose="02020603050405020304" pitchFamily="18" charset="0"/>
                <a:cs typeface="Times New Roman" panose="02020603050405020304" pitchFamily="18" charset="0"/>
              </a:rPr>
              <a:t>2</a:t>
            </a:r>
            <a:r>
              <a:rPr lang="en-US" altLang="en-US" i="0" dirty="0" smtClean="0">
                <a:latin typeface="+mj-lt"/>
              </a:rPr>
              <a:t> = 45 mm Hg</a:t>
            </a:r>
            <a:endParaRPr lang="en-US" altLang="en-US" dirty="0">
              <a:latin typeface="Arial"/>
            </a:endParaRPr>
          </a:p>
          <a:p>
            <a:pPr lvl="1"/>
            <a:r>
              <a:rPr lang="en-US" altLang="en-US" dirty="0">
                <a:latin typeface="Arial"/>
              </a:rPr>
              <a:t>Alveolar </a:t>
            </a:r>
            <a:r>
              <a:rPr lang="en-US" altLang="en-US" i="0" dirty="0" smtClean="0">
                <a:latin typeface="Times New Roman" panose="02020603050405020304" pitchFamily="18" charset="0"/>
                <a:cs typeface="Times New Roman" panose="02020603050405020304" pitchFamily="18" charset="0"/>
              </a:rPr>
              <a:t>P</a:t>
            </a:r>
            <a:r>
              <a:rPr lang="en-US" altLang="en-US" i="0" baseline="-25000" dirty="0" smtClean="0">
                <a:latin typeface="Times New Roman" panose="02020603050405020304" pitchFamily="18" charset="0"/>
                <a:cs typeface="Times New Roman" panose="02020603050405020304" pitchFamily="18" charset="0"/>
              </a:rPr>
              <a:t>CO</a:t>
            </a:r>
            <a:r>
              <a:rPr lang="en-US" altLang="en-US" i="0" baseline="-45000" dirty="0" smtClean="0">
                <a:latin typeface="Times New Roman" panose="02020603050405020304" pitchFamily="18" charset="0"/>
                <a:cs typeface="Times New Roman" panose="02020603050405020304" pitchFamily="18" charset="0"/>
              </a:rPr>
              <a:t>2</a:t>
            </a:r>
            <a:r>
              <a:rPr lang="en-US" altLang="en-US" i="0" dirty="0" smtClean="0">
                <a:latin typeface="+mj-lt"/>
              </a:rPr>
              <a:t> = 40 mm Hg</a:t>
            </a:r>
            <a:endParaRPr lang="en-US" altLang="en-US" dirty="0">
              <a:latin typeface="Arial"/>
            </a:endParaRPr>
          </a:p>
          <a:p>
            <a:r>
              <a:rPr lang="en-US" altLang="en-US" dirty="0">
                <a:latin typeface="Arial"/>
              </a:rPr>
              <a:t>Though gradient is not as steep, </a:t>
            </a:r>
            <a:r>
              <a:rPr lang="en-US" altLang="en-US" i="0" dirty="0" smtClean="0">
                <a:latin typeface="Times New Roman" panose="02020603050405020304" pitchFamily="18" charset="0"/>
                <a:cs typeface="Times New Roman" panose="02020603050405020304" pitchFamily="18" charset="0"/>
              </a:rPr>
              <a:t>CO</a:t>
            </a:r>
            <a:r>
              <a:rPr lang="en-US" altLang="en-US" i="0" baseline="-25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 </a:t>
            </a:r>
            <a:r>
              <a:rPr lang="en-US" altLang="en-US" dirty="0">
                <a:latin typeface="Arial"/>
              </a:rPr>
              <a:t>still diffuses in equal amounts with oxygen </a:t>
            </a:r>
          </a:p>
          <a:p>
            <a:pPr lvl="1"/>
            <a:r>
              <a:rPr lang="en-US" altLang="en-US" dirty="0">
                <a:latin typeface="Arial"/>
              </a:rPr>
              <a:t>Reason is that </a:t>
            </a:r>
            <a:r>
              <a:rPr lang="en-US" altLang="en-US" i="0" dirty="0" smtClean="0">
                <a:latin typeface="Times New Roman" panose="02020603050405020304" pitchFamily="18" charset="0"/>
                <a:cs typeface="Times New Roman" panose="02020603050405020304" pitchFamily="18" charset="0"/>
              </a:rPr>
              <a:t>CO</a:t>
            </a:r>
            <a:r>
              <a:rPr lang="en-US" altLang="en-US" i="0" baseline="-25000" dirty="0" smtClean="0">
                <a:latin typeface="Times New Roman" panose="02020603050405020304" pitchFamily="18" charset="0"/>
                <a:cs typeface="Times New Roman" panose="02020603050405020304" pitchFamily="18" charset="0"/>
              </a:rPr>
              <a:t>2</a:t>
            </a:r>
            <a:r>
              <a:rPr lang="en-US" altLang="en-US" dirty="0" smtClean="0">
                <a:latin typeface="Arial"/>
              </a:rPr>
              <a:t> </a:t>
            </a:r>
            <a:r>
              <a:rPr lang="en-US" altLang="en-US" dirty="0">
                <a:latin typeface="Arial"/>
              </a:rPr>
              <a:t>is </a:t>
            </a:r>
            <a:r>
              <a:rPr lang="en-US" altLang="en-US" dirty="0" smtClean="0">
                <a:latin typeface="Arial"/>
              </a:rPr>
              <a:t>20</a:t>
            </a:r>
            <a:r>
              <a:rPr lang="en-US" altLang="en-US" dirty="0" smtClean="0">
                <a:latin typeface="Times New Roman"/>
                <a:cs typeface="Times New Roman"/>
                <a:sym typeface="Symbol" panose="05050102010706020507" pitchFamily="18" charset="2"/>
              </a:rPr>
              <a:t>×</a:t>
            </a:r>
            <a:r>
              <a:rPr lang="en-US" altLang="en-US" dirty="0" smtClean="0">
                <a:latin typeface="Arial"/>
              </a:rPr>
              <a:t> </a:t>
            </a:r>
            <a:r>
              <a:rPr lang="en-US" altLang="en-US" dirty="0">
                <a:latin typeface="Arial"/>
              </a:rPr>
              <a:t>more soluble in plasma and alveolar fluid than oxygen</a:t>
            </a:r>
          </a:p>
        </p:txBody>
      </p:sp>
    </p:spTree>
    <p:extLst>
      <p:ext uri="{BB962C8B-B14F-4D97-AF65-F5344CB8AC3E}">
        <p14:creationId xmlns:p14="http://schemas.microsoft.com/office/powerpoint/2010/main" val="56304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Partial Pressure Gradients Promoting Gas Movements in the Body </a:t>
            </a:r>
            <a:r>
              <a:rPr lang="en-US" sz="2800" b="1" kern="1200" dirty="0">
                <a:solidFill>
                  <a:srgbClr val="007FA3"/>
                </a:solidFill>
                <a:latin typeface="Times New Roman"/>
                <a:ea typeface="+mj-ea"/>
                <a:cs typeface="Times New Roman" panose="02020603050405020304" pitchFamily="18" charset="0"/>
              </a:rPr>
              <a:t>(1 of 2)</a:t>
            </a:r>
          </a:p>
        </p:txBody>
      </p:sp>
      <p:pic>
        <p:nvPicPr>
          <p:cNvPr id="11266" name="Picture 2" descr="This schematic diagram shows the heart, lungs, and body tissues. It gives an overview of the circulation and partial pressure gradients of oxygen and carbon dioxide. It is divided into five parts labeled (a) through (e) to follow the sequence.&#10;&#10;Part (a): In inspired air, the partial pressure of oxygen is 160 mm Hg and the partial pressure of carbon dioxide is 0.3 mm Hg. &#10;Part (b): In the alveoli of the lungs, the partial pressure of oxygen is 104 mm Hg, and the partial pressure of carbon dioxide is 40 mm Hg. As a result, oxygen enters the pulmonary capillaries. In the pulmonary veins, the partial pressure of oxygen is 100 mm Hg. &#10;Part (c): In the blood leaving the lungs and entering tissue capillaries, the partial pressure of oxygen is 100 mm Hg and the partial pressure of carbon dioxide is 40 mm Hg. Blood travels through systemic arteries to body tissues. &#10;Part (d): In the tissues, the partial pressure of oxygen is less than 40 mm Hg and the partial pressure of carbon dioxide is greater than 45 mm Hg. Internal respiration occurs. The deoxygenated blood travels through systemic veins back toward the heart, and then through pulmonary arteries to the lungs. &#10;Part (e): In the blood leaving the tissues and entering the lungs, the partial pressure of oxygen is 40 mm Hg and the partial pressure of carbon dioxide is 45 mm Hg. External respiration occurs. &#10;"/>
          <p:cNvPicPr>
            <a:picLocks noChangeAspect="1" noChangeArrowheads="1"/>
          </p:cNvPicPr>
          <p:nvPr/>
        </p:nvPicPr>
        <p:blipFill rotWithShape="1">
          <a:blip r:embed="rId3">
            <a:extLst>
              <a:ext uri="{28A0092B-C50C-407E-A947-70E740481C1C}">
                <a14:useLocalDpi xmlns:a14="http://schemas.microsoft.com/office/drawing/2010/main" val="0"/>
              </a:ext>
            </a:extLst>
          </a:blip>
          <a:srcRect b="2053"/>
          <a:stretch/>
        </p:blipFill>
        <p:spPr bwMode="auto">
          <a:xfrm>
            <a:off x="3486750" y="1311545"/>
            <a:ext cx="2170501" cy="447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22.20 </a:t>
            </a:r>
            <a:r>
              <a:rPr lang="en-US" dirty="0">
                <a:latin typeface="Arial"/>
              </a:rPr>
              <a:t>Partial pressure gradients promoting gas movements in the body. </a:t>
            </a:r>
          </a:p>
        </p:txBody>
      </p:sp>
    </p:spTree>
    <p:extLst>
      <p:ext uri="{BB962C8B-B14F-4D97-AF65-F5344CB8AC3E}">
        <p14:creationId xmlns:p14="http://schemas.microsoft.com/office/powerpoint/2010/main" val="338652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Oxygenation of Blood in The Pulmonary Capillaries at Rest</a:t>
            </a:r>
            <a:endParaRPr lang="en-US" sz="3400" kern="1200" dirty="0">
              <a:solidFill>
                <a:srgbClr val="007FA3"/>
              </a:solidFill>
              <a:latin typeface="Times New Roman"/>
              <a:ea typeface="+mj-ea"/>
              <a:cs typeface="Times New Roman" panose="02020603050405020304" pitchFamily="18" charset="0"/>
            </a:endParaRPr>
          </a:p>
        </p:txBody>
      </p:sp>
      <p:pic>
        <p:nvPicPr>
          <p:cNvPr id="5" name="Picture 4" descr="This figure is a graph showing oxygenation of blood in the pulmonary capillaries at rest.  Oxygen loading only takes about one-third of the time a red blood cell spends in the pulmonary capillary.&#10; - Graph labels:&#10;  - Vertical y-axis:  partial pressure of oxygen (PO2) in mm Hg from 0 to 150.&#10;  - Horizontal x-axis:  time in pulmonary capillary in seconds from 0 at start of capillary     to 0.75 at end of capillary.&#10; - Graph data:&#10;  - Blood comes into pulmonary capillary with a PO2 of about 40 mm Hg at time 0.&#10;  - After 0.25 seconds, blood is at PO2  of 104 mm Hg.&#10;  - Oxygenated blood takes another 0.5 seconds to leave pulmonary capillary.&#10;"/>
          <p:cNvPicPr>
            <a:picLocks noChangeAspect="1"/>
          </p:cNvPicPr>
          <p:nvPr/>
        </p:nvPicPr>
        <p:blipFill rotWithShape="1">
          <a:blip r:embed="rId3">
            <a:extLst>
              <a:ext uri="{28A0092B-C50C-407E-A947-70E740481C1C}">
                <a14:useLocalDpi xmlns:a14="http://schemas.microsoft.com/office/drawing/2010/main" val="0"/>
              </a:ext>
            </a:extLst>
          </a:blip>
          <a:srcRect b="2574"/>
          <a:stretch/>
        </p:blipFill>
        <p:spPr>
          <a:xfrm>
            <a:off x="1680540" y="1600200"/>
            <a:ext cx="5782921" cy="4038600"/>
          </a:xfrm>
          <a:prstGeom prst="rect">
            <a:avLst/>
          </a:prstGeom>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22.21 </a:t>
            </a:r>
            <a:r>
              <a:rPr lang="en-US" dirty="0">
                <a:latin typeface="Arial"/>
              </a:rPr>
              <a:t>Oxygenation of blood in the </a:t>
            </a:r>
            <a:r>
              <a:rPr lang="en-US" dirty="0" smtClean="0">
                <a:latin typeface="Arial"/>
              </a:rPr>
              <a:t>pulmonary capillaries </a:t>
            </a:r>
            <a:r>
              <a:rPr lang="en-US" dirty="0">
                <a:latin typeface="Arial"/>
              </a:rPr>
              <a:t>at rest.</a:t>
            </a:r>
          </a:p>
        </p:txBody>
      </p:sp>
    </p:spTree>
    <p:extLst>
      <p:ext uri="{BB962C8B-B14F-4D97-AF65-F5344CB8AC3E}">
        <p14:creationId xmlns:p14="http://schemas.microsoft.com/office/powerpoint/2010/main" val="9856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a:spAutoFit/>
          </a:bodyPr>
          <a:lstStyle/>
          <a:p>
            <a:r>
              <a:rPr lang="en-US" altLang="en-US" dirty="0">
                <a:latin typeface="Times New Roman"/>
              </a:rPr>
              <a:t>Pressure Relationships in the </a:t>
            </a:r>
            <a:r>
              <a:rPr lang="en-US" altLang="en-US" dirty="0" smtClean="0">
                <a:latin typeface="Times New Roman"/>
              </a:rPr>
              <a:t>Thoracic Cavity </a:t>
            </a:r>
            <a:r>
              <a:rPr lang="en-US" altLang="en-US" sz="2800" dirty="0" smtClean="0">
                <a:latin typeface="Times New Roman"/>
              </a:rPr>
              <a:t>(4 </a:t>
            </a:r>
            <a:r>
              <a:rPr lang="en-US" altLang="en-US" sz="2800" dirty="0">
                <a:latin typeface="Times New Roman"/>
              </a:rPr>
              <a:t>of 6)</a:t>
            </a:r>
            <a:endParaRPr lang="en-US" sz="2800" dirty="0">
              <a:latin typeface="Times New Roman"/>
            </a:endParaRPr>
          </a:p>
        </p:txBody>
      </p:sp>
      <p:sp>
        <p:nvSpPr>
          <p:cNvPr id="3" name="Content Placeholder 2"/>
          <p:cNvSpPr>
            <a:spLocks noGrp="1"/>
          </p:cNvSpPr>
          <p:nvPr>
            <p:ph sz="quarter" idx="13"/>
          </p:nvPr>
        </p:nvSpPr>
        <p:spPr>
          <a:xfrm>
            <a:off x="457581" y="1643126"/>
            <a:ext cx="8229600" cy="1862048"/>
          </a:xfrm>
        </p:spPr>
        <p:txBody>
          <a:bodyPr vert="horz" wrap="square" lIns="0" tIns="0" rIns="0" bIns="0" rtlCol="0">
            <a:spAutoFit/>
          </a:bodyPr>
          <a:lstStyle/>
          <a:p>
            <a:r>
              <a:rPr lang="en-US" altLang="en-US" b="1" dirty="0" err="1"/>
              <a:t>Intrapleural</a:t>
            </a:r>
            <a:r>
              <a:rPr lang="en-US" altLang="en-US" dirty="0"/>
              <a:t> </a:t>
            </a:r>
            <a:r>
              <a:rPr lang="en-US" altLang="en-US" b="1" dirty="0"/>
              <a:t>pressure</a:t>
            </a:r>
            <a:r>
              <a:rPr lang="en-US" altLang="en-US" dirty="0"/>
              <a:t>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ip</a:t>
            </a:r>
            <a:r>
              <a:rPr lang="en-US" altLang="en-US" dirty="0"/>
              <a:t>) </a:t>
            </a:r>
            <a:r>
              <a:rPr lang="en-US" altLang="en-US" b="1" dirty="0"/>
              <a:t>(cont.)</a:t>
            </a:r>
          </a:p>
          <a:p>
            <a:pPr lvl="1"/>
            <a:r>
              <a:rPr lang="en-IN" altLang="en-US" dirty="0"/>
              <a:t>Two inward forces promote </a:t>
            </a:r>
            <a:r>
              <a:rPr lang="en-IN" altLang="en-US" i="1" dirty="0"/>
              <a:t>lung collapse</a:t>
            </a:r>
          </a:p>
          <a:p>
            <a:pPr marL="1257300" lvl="2" indent="-342900">
              <a:buFont typeface="+mj-lt"/>
              <a:buAutoNum type="arabicPeriod"/>
            </a:pPr>
            <a:r>
              <a:rPr lang="en-IN" altLang="en-US" dirty="0"/>
              <a:t>Lungs’ natural tendency to recoil</a:t>
            </a:r>
          </a:p>
          <a:p>
            <a:pPr lvl="3"/>
            <a:r>
              <a:rPr lang="en-IN" altLang="en-US" dirty="0"/>
              <a:t>Because of elasticity, lungs always try to assume smallest size</a:t>
            </a:r>
          </a:p>
          <a:p>
            <a:pPr marL="1257300" lvl="2" indent="-342900">
              <a:buFont typeface="+mj-lt"/>
              <a:buAutoNum type="arabicPeriod"/>
            </a:pPr>
            <a:r>
              <a:rPr lang="en-IN" altLang="en-US" dirty="0"/>
              <a:t>Surface tension of alveolar fluid</a:t>
            </a:r>
          </a:p>
          <a:p>
            <a:pPr lvl="3"/>
            <a:r>
              <a:rPr lang="en-IN" altLang="en-US" dirty="0"/>
              <a:t>Surface tension pulls on alveoli to try to reduce alveolar size</a:t>
            </a:r>
          </a:p>
        </p:txBody>
      </p:sp>
    </p:spTree>
    <p:extLst>
      <p:ext uri="{BB962C8B-B14F-4D97-AF65-F5344CB8AC3E}">
        <p14:creationId xmlns:p14="http://schemas.microsoft.com/office/powerpoint/2010/main" val="416704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(4 of 8)</a:t>
            </a:r>
          </a:p>
        </p:txBody>
      </p:sp>
      <p:sp>
        <p:nvSpPr>
          <p:cNvPr id="4" name="Content Placeholder 3"/>
          <p:cNvSpPr>
            <a:spLocks noGrp="1"/>
          </p:cNvSpPr>
          <p:nvPr>
            <p:ph sz="quarter" idx="13"/>
          </p:nvPr>
        </p:nvSpPr>
        <p:spPr>
          <a:xfrm>
            <a:off x="457581" y="1643126"/>
            <a:ext cx="8229600" cy="1215717"/>
          </a:xfrm>
        </p:spPr>
        <p:txBody>
          <a:bodyPr wrap="square">
            <a:spAutoFit/>
          </a:bodyPr>
          <a:lstStyle/>
          <a:p>
            <a:r>
              <a:rPr lang="en-US" altLang="en-US" b="1" dirty="0">
                <a:latin typeface="Arial"/>
              </a:rPr>
              <a:t>Thickness and surface area of the respiratory membrane</a:t>
            </a:r>
          </a:p>
          <a:p>
            <a:pPr lvl="1"/>
            <a:r>
              <a:rPr lang="en-US" altLang="en-US" dirty="0">
                <a:latin typeface="Arial"/>
              </a:rPr>
              <a:t>Respiratory membranes are very thin</a:t>
            </a:r>
          </a:p>
          <a:p>
            <a:pPr lvl="2"/>
            <a:r>
              <a:rPr lang="en-US" altLang="en-US" dirty="0">
                <a:latin typeface="Arial"/>
              </a:rPr>
              <a:t>0.5 to </a:t>
            </a:r>
            <a:r>
              <a:rPr lang="en-US" altLang="en-US" dirty="0" smtClean="0">
                <a:latin typeface="Arial"/>
              </a:rPr>
              <a:t>1 µm </a:t>
            </a:r>
            <a:r>
              <a:rPr lang="en-US" altLang="en-US" dirty="0">
                <a:latin typeface="Arial"/>
              </a:rPr>
              <a:t>thick</a:t>
            </a:r>
          </a:p>
          <a:p>
            <a:pPr lvl="1"/>
            <a:r>
              <a:rPr lang="en-US" altLang="en-US" dirty="0">
                <a:latin typeface="Arial"/>
              </a:rPr>
              <a:t>Large total surface area of the alveoli is </a:t>
            </a:r>
            <a:r>
              <a:rPr lang="en-US" altLang="en-US" dirty="0" smtClean="0">
                <a:latin typeface="Arial"/>
              </a:rPr>
              <a:t>40</a:t>
            </a:r>
            <a:r>
              <a:rPr lang="en-US" altLang="en-US" dirty="0" smtClean="0">
                <a:latin typeface="Times New Roman"/>
                <a:cs typeface="Times New Roman"/>
                <a:sym typeface="Symbol" panose="05050102010706020507" pitchFamily="18" charset="2"/>
              </a:rPr>
              <a:t>× </a:t>
            </a:r>
            <a:r>
              <a:rPr lang="en-US" altLang="en-US" dirty="0" smtClean="0">
                <a:latin typeface="Arial"/>
              </a:rPr>
              <a:t>the </a:t>
            </a:r>
            <a:r>
              <a:rPr lang="en-US" altLang="en-US" dirty="0">
                <a:latin typeface="Arial"/>
              </a:rPr>
              <a:t>surface area of the skin</a:t>
            </a:r>
          </a:p>
        </p:txBody>
      </p:sp>
    </p:spTree>
    <p:extLst>
      <p:ext uri="{BB962C8B-B14F-4D97-AF65-F5344CB8AC3E}">
        <p14:creationId xmlns:p14="http://schemas.microsoft.com/office/powerpoint/2010/main" val="65064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Clinical – Homeostatic Imbalance 22.13</a:t>
            </a:r>
            <a:endParaRPr lang="en-US" altLang="en-US" b="0" dirty="0">
              <a:latin typeface="Times New Roman"/>
            </a:endParaRPr>
          </a:p>
        </p:txBody>
      </p:sp>
      <p:sp>
        <p:nvSpPr>
          <p:cNvPr id="4" name="Content Placeholder 3"/>
          <p:cNvSpPr>
            <a:spLocks noGrp="1"/>
          </p:cNvSpPr>
          <p:nvPr>
            <p:ph sz="quarter" idx="13"/>
          </p:nvPr>
        </p:nvSpPr>
        <p:spPr>
          <a:xfrm>
            <a:off x="457581" y="1643126"/>
            <a:ext cx="8229600" cy="1938992"/>
          </a:xfrm>
        </p:spPr>
        <p:txBody>
          <a:bodyPr wrap="square">
            <a:spAutoFit/>
          </a:bodyPr>
          <a:lstStyle/>
          <a:p>
            <a:r>
              <a:rPr lang="en-US" altLang="en-US" dirty="0">
                <a:latin typeface="Arial"/>
              </a:rPr>
              <a:t>Effective thickness of respiratory membrane increases dramatically if the lungs become waterlogged and edematous</a:t>
            </a:r>
          </a:p>
          <a:p>
            <a:pPr lvl="1"/>
            <a:r>
              <a:rPr lang="en-US" altLang="en-US" dirty="0">
                <a:latin typeface="Arial"/>
              </a:rPr>
              <a:t>Seen in pneumonia or left heart failure</a:t>
            </a:r>
          </a:p>
          <a:p>
            <a:r>
              <a:rPr lang="en-US" altLang="en-US" dirty="0">
                <a:latin typeface="Arial"/>
              </a:rPr>
              <a:t>The 0.75 seconds that red blood cells spend in transit through pulmonary capillaries may not be enough for adequate gas exchange</a:t>
            </a:r>
          </a:p>
          <a:p>
            <a:r>
              <a:rPr lang="en-US" altLang="en-US" dirty="0">
                <a:latin typeface="Arial"/>
              </a:rPr>
              <a:t>Result: body tissues suffer from oxygen deprivation</a:t>
            </a:r>
          </a:p>
        </p:txBody>
      </p:sp>
    </p:spTree>
    <p:extLst>
      <p:ext uri="{BB962C8B-B14F-4D97-AF65-F5344CB8AC3E}">
        <p14:creationId xmlns:p14="http://schemas.microsoft.com/office/powerpoint/2010/main" val="382991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Clinical – Homeostatic Imbalance 22.14</a:t>
            </a:r>
            <a:endParaRPr lang="en-US" altLang="en-US" b="0" dirty="0">
              <a:latin typeface="Times New Roman"/>
            </a:endParaRPr>
          </a:p>
        </p:txBody>
      </p:sp>
      <p:sp>
        <p:nvSpPr>
          <p:cNvPr id="4" name="Content Placeholder 3"/>
          <p:cNvSpPr>
            <a:spLocks noGrp="1"/>
          </p:cNvSpPr>
          <p:nvPr>
            <p:ph sz="quarter" idx="13"/>
          </p:nvPr>
        </p:nvSpPr>
        <p:spPr>
          <a:xfrm>
            <a:off x="457581" y="1643126"/>
            <a:ext cx="8229600" cy="1615827"/>
          </a:xfrm>
        </p:spPr>
        <p:txBody>
          <a:bodyPr wrap="square">
            <a:spAutoFit/>
          </a:bodyPr>
          <a:lstStyle/>
          <a:p>
            <a:r>
              <a:rPr lang="en-US" altLang="en-US" dirty="0">
                <a:latin typeface="Arial"/>
              </a:rPr>
              <a:t>Certain pulmonary diseases drastically reduce alveolar surface area</a:t>
            </a:r>
          </a:p>
          <a:p>
            <a:r>
              <a:rPr lang="en-US" altLang="en-US" dirty="0">
                <a:latin typeface="Arial"/>
              </a:rPr>
              <a:t>Example: in emphysema, walls of adjacent alveoli break down, and alveolar chambers enlarge</a:t>
            </a:r>
          </a:p>
          <a:p>
            <a:r>
              <a:rPr lang="en-US" altLang="en-US" dirty="0">
                <a:latin typeface="Arial"/>
              </a:rPr>
              <a:t>Tumors, mucus, or inflammatory material also can reduce surface area by blocking gas flow into alveoli</a:t>
            </a:r>
          </a:p>
        </p:txBody>
      </p:sp>
    </p:spTree>
    <p:extLst>
      <p:ext uri="{BB962C8B-B14F-4D97-AF65-F5344CB8AC3E}">
        <p14:creationId xmlns:p14="http://schemas.microsoft.com/office/powerpoint/2010/main" val="254220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Tissue Changes in Emphysema</a:t>
            </a:r>
            <a:endParaRPr lang="en-US" sz="3400" kern="1200" dirty="0">
              <a:solidFill>
                <a:srgbClr val="007FA3"/>
              </a:solidFill>
              <a:latin typeface="Times New Roman"/>
              <a:ea typeface="+mj-ea"/>
              <a:cs typeface="Times New Roman" panose="02020603050405020304" pitchFamily="18" charset="0"/>
            </a:endParaRPr>
          </a:p>
        </p:txBody>
      </p:sp>
      <p:pic>
        <p:nvPicPr>
          <p:cNvPr id="4" name="Picture 3" descr="This figure is a scanning electron micrograph (150X) showing the tissue changes that occur between a normal lung (on left) and a lung with emphysema (on right).  Lung with emphysema has apparent enlargement of alveoli due to destruction of alveolar walls resulting in significant reduction in surface area for gas exchange."/>
          <p:cNvPicPr>
            <a:picLocks noChangeAspect="1"/>
          </p:cNvPicPr>
          <p:nvPr/>
        </p:nvPicPr>
        <p:blipFill rotWithShape="1">
          <a:blip r:embed="rId3">
            <a:extLst>
              <a:ext uri="{28A0092B-C50C-407E-A947-70E740481C1C}">
                <a14:useLocalDpi xmlns:a14="http://schemas.microsoft.com/office/drawing/2010/main" val="0"/>
              </a:ext>
            </a:extLst>
          </a:blip>
          <a:srcRect b="2507"/>
          <a:stretch/>
        </p:blipFill>
        <p:spPr>
          <a:xfrm>
            <a:off x="999825" y="1295400"/>
            <a:ext cx="7144350" cy="4267200"/>
          </a:xfrm>
          <a:prstGeom prst="rect">
            <a:avLst/>
          </a:prstGeom>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22.22 </a:t>
            </a:r>
            <a:r>
              <a:rPr lang="en-US" dirty="0">
                <a:latin typeface="Arial"/>
              </a:rPr>
              <a:t>Tissue changes in emphysema. </a:t>
            </a:r>
          </a:p>
        </p:txBody>
      </p:sp>
    </p:spTree>
    <p:extLst>
      <p:ext uri="{BB962C8B-B14F-4D97-AF65-F5344CB8AC3E}">
        <p14:creationId xmlns:p14="http://schemas.microsoft.com/office/powerpoint/2010/main" val="812161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(5 of 8)</a:t>
            </a:r>
          </a:p>
        </p:txBody>
      </p:sp>
      <p:sp>
        <p:nvSpPr>
          <p:cNvPr id="4" name="Content Placeholder 3"/>
          <p:cNvSpPr>
            <a:spLocks noGrp="1"/>
          </p:cNvSpPr>
          <p:nvPr>
            <p:ph sz="quarter" idx="13"/>
          </p:nvPr>
        </p:nvSpPr>
        <p:spPr>
          <a:xfrm>
            <a:off x="457581" y="1643126"/>
            <a:ext cx="8229600" cy="2462341"/>
          </a:xfrm>
        </p:spPr>
        <p:txBody>
          <a:bodyPr wrap="square">
            <a:spAutoFit/>
          </a:bodyPr>
          <a:lstStyle/>
          <a:p>
            <a:r>
              <a:rPr lang="en-US" altLang="en-US" b="1" dirty="0" smtClean="0">
                <a:latin typeface="Arial"/>
              </a:rPr>
              <a:t>Ventilation-perfusion coupling</a:t>
            </a:r>
          </a:p>
          <a:p>
            <a:pPr lvl="1"/>
            <a:r>
              <a:rPr lang="en-US" altLang="en-US" b="1" dirty="0">
                <a:latin typeface="Arial"/>
              </a:rPr>
              <a:t>Perfusion</a:t>
            </a:r>
            <a:r>
              <a:rPr lang="en-US" altLang="en-US" dirty="0">
                <a:latin typeface="Arial"/>
              </a:rPr>
              <a:t>: blood flow reaching alveoli</a:t>
            </a:r>
          </a:p>
          <a:p>
            <a:pPr lvl="1"/>
            <a:r>
              <a:rPr lang="en-US" altLang="en-US" b="1" dirty="0">
                <a:latin typeface="Arial"/>
              </a:rPr>
              <a:t>Ventilation</a:t>
            </a:r>
            <a:r>
              <a:rPr lang="en-US" altLang="en-US" dirty="0">
                <a:latin typeface="Arial"/>
              </a:rPr>
              <a:t>: amount of gas reaching alveoli</a:t>
            </a:r>
          </a:p>
          <a:p>
            <a:pPr lvl="1"/>
            <a:r>
              <a:rPr lang="en-US" altLang="en-US" dirty="0">
                <a:latin typeface="Arial"/>
              </a:rPr>
              <a:t>Ventilation and perfusion rates must be matched for optimal, efficient gas exchange</a:t>
            </a:r>
          </a:p>
          <a:p>
            <a:pPr lvl="1"/>
            <a:r>
              <a:rPr lang="en-US" altLang="en-US" dirty="0">
                <a:latin typeface="Arial"/>
              </a:rPr>
              <a:t>Both are controlled by local autoregulatory mechanisms</a:t>
            </a:r>
          </a:p>
          <a:p>
            <a:pPr lvl="2"/>
            <a:r>
              <a:rPr lang="en-IN" altLang="en-US" dirty="0" smtClean="0">
                <a:latin typeface="Times New Roman" panose="02020603050405020304" pitchFamily="18" charset="0"/>
                <a:cs typeface="Times New Roman" panose="02020603050405020304" pitchFamily="18" charset="0"/>
              </a:rPr>
              <a:t>P</a:t>
            </a:r>
            <a:r>
              <a:rPr lang="en-IN" altLang="en-US" baseline="-25000" dirty="0" smtClean="0">
                <a:latin typeface="Times New Roman" panose="02020603050405020304" pitchFamily="18" charset="0"/>
                <a:cs typeface="Times New Roman" panose="02020603050405020304" pitchFamily="18" charset="0"/>
              </a:rPr>
              <a:t>O</a:t>
            </a:r>
            <a:r>
              <a:rPr lang="en-IN" altLang="en-US" baseline="-40000" dirty="0" smtClean="0">
                <a:latin typeface="Times New Roman" panose="02020603050405020304" pitchFamily="18" charset="0"/>
                <a:cs typeface="Times New Roman" panose="02020603050405020304" pitchFamily="18" charset="0"/>
              </a:rPr>
              <a:t>2 </a:t>
            </a:r>
            <a:r>
              <a:rPr lang="en-US" altLang="en-US" dirty="0" smtClean="0">
                <a:latin typeface="Arial"/>
              </a:rPr>
              <a:t>controls </a:t>
            </a:r>
            <a:r>
              <a:rPr lang="en-US" altLang="en-US" dirty="0">
                <a:latin typeface="Arial"/>
              </a:rPr>
              <a:t>perfusion by changing arteriolar diameter</a:t>
            </a:r>
          </a:p>
          <a:p>
            <a:pPr lvl="2"/>
            <a:r>
              <a:rPr lang="en-IN" altLang="en-US" dirty="0">
                <a:latin typeface="Times New Roman" panose="02020603050405020304" pitchFamily="18" charset="0"/>
                <a:cs typeface="Times New Roman" panose="02020603050405020304" pitchFamily="18" charset="0"/>
              </a:rPr>
              <a:t>P</a:t>
            </a:r>
            <a:r>
              <a:rPr lang="en-IN" altLang="en-US" baseline="-25000" dirty="0">
                <a:latin typeface="Times New Roman" panose="02020603050405020304" pitchFamily="18" charset="0"/>
                <a:cs typeface="Times New Roman" panose="02020603050405020304" pitchFamily="18" charset="0"/>
              </a:rPr>
              <a:t>CO</a:t>
            </a:r>
            <a:r>
              <a:rPr lang="en-IN" altLang="en-US" baseline="-40000" dirty="0">
                <a:latin typeface="Times New Roman" panose="02020603050405020304" pitchFamily="18" charset="0"/>
                <a:cs typeface="Times New Roman" panose="02020603050405020304" pitchFamily="18" charset="0"/>
              </a:rPr>
              <a:t>2 </a:t>
            </a:r>
            <a:r>
              <a:rPr lang="en-US" altLang="en-US" dirty="0" smtClean="0">
                <a:latin typeface="Arial"/>
              </a:rPr>
              <a:t>controls </a:t>
            </a:r>
            <a:r>
              <a:rPr lang="en-US" altLang="en-US" dirty="0">
                <a:latin typeface="Arial"/>
              </a:rPr>
              <a:t>ventilation by changing bronchiolar diameter</a:t>
            </a:r>
          </a:p>
        </p:txBody>
      </p:sp>
    </p:spTree>
    <p:extLst>
      <p:ext uri="{BB962C8B-B14F-4D97-AF65-F5344CB8AC3E}">
        <p14:creationId xmlns:p14="http://schemas.microsoft.com/office/powerpoint/2010/main" val="417215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(6 of 8)</a:t>
            </a:r>
          </a:p>
        </p:txBody>
      </p:sp>
      <p:sp>
        <p:nvSpPr>
          <p:cNvPr id="4" name="Content Placeholder 3"/>
          <p:cNvSpPr>
            <a:spLocks noGrp="1"/>
          </p:cNvSpPr>
          <p:nvPr>
            <p:ph sz="quarter" idx="13"/>
          </p:nvPr>
        </p:nvSpPr>
        <p:spPr>
          <a:xfrm>
            <a:off x="457581" y="1643126"/>
            <a:ext cx="8229600" cy="2431435"/>
          </a:xfrm>
        </p:spPr>
        <p:txBody>
          <a:bodyPr wrap="square">
            <a:spAutoFit/>
          </a:bodyPr>
          <a:lstStyle/>
          <a:p>
            <a:pPr lvl="1"/>
            <a:r>
              <a:rPr lang="en-US" altLang="en-US" b="1" dirty="0">
                <a:latin typeface="Arial"/>
              </a:rPr>
              <a:t>Influence of local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O</a:t>
            </a:r>
            <a:r>
              <a:rPr lang="en-US" altLang="en-US" b="1" baseline="-45000" dirty="0">
                <a:latin typeface="Times New Roman" panose="02020603050405020304" pitchFamily="18" charset="0"/>
                <a:cs typeface="Times New Roman" panose="02020603050405020304" pitchFamily="18" charset="0"/>
              </a:rPr>
              <a:t>2</a:t>
            </a:r>
            <a:r>
              <a:rPr lang="en-US" altLang="en-US" b="1" dirty="0">
                <a:latin typeface="Arial"/>
              </a:rPr>
              <a:t> on perfusion</a:t>
            </a:r>
          </a:p>
          <a:p>
            <a:pPr lvl="2"/>
            <a:r>
              <a:rPr lang="en-US" altLang="en-US" dirty="0">
                <a:latin typeface="Arial"/>
              </a:rPr>
              <a:t>Changes in </a:t>
            </a:r>
            <a:r>
              <a:rPr lang="en-IN" altLang="en-US" dirty="0" smtClean="0">
                <a:latin typeface="Times New Roman" panose="02020603050405020304" pitchFamily="18" charset="0"/>
                <a:cs typeface="Times New Roman" panose="02020603050405020304" pitchFamily="18" charset="0"/>
              </a:rPr>
              <a:t>P</a:t>
            </a:r>
            <a:r>
              <a:rPr lang="en-IN" altLang="en-US" baseline="-25000" dirty="0" smtClean="0">
                <a:latin typeface="Times New Roman" panose="02020603050405020304" pitchFamily="18" charset="0"/>
                <a:cs typeface="Times New Roman" panose="02020603050405020304" pitchFamily="18" charset="0"/>
              </a:rPr>
              <a:t>O</a:t>
            </a:r>
            <a:r>
              <a:rPr lang="en-IN" altLang="en-US" baseline="-40000" dirty="0" smtClean="0">
                <a:latin typeface="Times New Roman" panose="02020603050405020304" pitchFamily="18" charset="0"/>
                <a:cs typeface="Times New Roman" panose="02020603050405020304" pitchFamily="18" charset="0"/>
              </a:rPr>
              <a:t>2 </a:t>
            </a:r>
            <a:r>
              <a:rPr lang="en-US" altLang="en-US" dirty="0" smtClean="0">
                <a:latin typeface="Arial"/>
              </a:rPr>
              <a:t>in </a:t>
            </a:r>
            <a:r>
              <a:rPr lang="en-US" altLang="en-US" dirty="0">
                <a:latin typeface="Arial"/>
              </a:rPr>
              <a:t>alveoli cause changes in diameters of arterioles</a:t>
            </a:r>
          </a:p>
          <a:p>
            <a:pPr lvl="3"/>
            <a:r>
              <a:rPr lang="en-US" altLang="en-US" dirty="0">
                <a:latin typeface="Arial"/>
              </a:rPr>
              <a:t>Where alveolar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is high, arterioles dilate</a:t>
            </a:r>
          </a:p>
          <a:p>
            <a:pPr lvl="3"/>
            <a:r>
              <a:rPr lang="en-US" altLang="en-US" dirty="0">
                <a:latin typeface="Arial"/>
              </a:rPr>
              <a:t>Where alveolar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is low, arterioles constrict</a:t>
            </a:r>
          </a:p>
          <a:p>
            <a:pPr lvl="3"/>
            <a:r>
              <a:rPr lang="en-US" altLang="en-US" dirty="0">
                <a:latin typeface="Arial"/>
              </a:rPr>
              <a:t>Directs blood to go to alveoli, where oxygen is high, so blood can pick up more oxygen</a:t>
            </a:r>
          </a:p>
          <a:p>
            <a:pPr lvl="2"/>
            <a:r>
              <a:rPr lang="en-US" altLang="en-US" dirty="0">
                <a:latin typeface="Arial"/>
              </a:rPr>
              <a:t>Opposite mechanism seen in systemic arterioles that dilate when oxygen is low and constrict when high</a:t>
            </a:r>
          </a:p>
        </p:txBody>
      </p:sp>
    </p:spTree>
    <p:extLst>
      <p:ext uri="{BB962C8B-B14F-4D97-AF65-F5344CB8AC3E}">
        <p14:creationId xmlns:p14="http://schemas.microsoft.com/office/powerpoint/2010/main" val="3085096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External Respiration </a:t>
            </a:r>
            <a:r>
              <a:rPr lang="en-US" altLang="en-US" sz="2800" dirty="0">
                <a:latin typeface="Times New Roman"/>
              </a:rPr>
              <a:t>(7 of 8)</a:t>
            </a:r>
          </a:p>
        </p:txBody>
      </p:sp>
      <p:sp>
        <p:nvSpPr>
          <p:cNvPr id="4" name="Content Placeholder 3"/>
          <p:cNvSpPr>
            <a:spLocks noGrp="1"/>
          </p:cNvSpPr>
          <p:nvPr>
            <p:ph sz="quarter" idx="13"/>
          </p:nvPr>
        </p:nvSpPr>
        <p:spPr>
          <a:xfrm>
            <a:off x="457581" y="1643126"/>
            <a:ext cx="8229600" cy="1538883"/>
          </a:xfrm>
        </p:spPr>
        <p:txBody>
          <a:bodyPr wrap="square">
            <a:spAutoFit/>
          </a:bodyPr>
          <a:lstStyle/>
          <a:p>
            <a:pPr lvl="1"/>
            <a:r>
              <a:rPr lang="en-US" altLang="en-US" b="1" dirty="0">
                <a:latin typeface="Arial"/>
              </a:rPr>
              <a:t>Influence of local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CO</a:t>
            </a:r>
            <a:r>
              <a:rPr lang="en-US" altLang="en-US" b="1" baseline="-45000" dirty="0">
                <a:latin typeface="Times New Roman" panose="02020603050405020304" pitchFamily="18" charset="0"/>
                <a:cs typeface="Times New Roman" panose="02020603050405020304" pitchFamily="18" charset="0"/>
              </a:rPr>
              <a:t>2</a:t>
            </a:r>
            <a:r>
              <a:rPr lang="en-US" altLang="en-US" b="1" dirty="0">
                <a:latin typeface="Arial"/>
              </a:rPr>
              <a:t> on perfusion</a:t>
            </a:r>
          </a:p>
          <a:p>
            <a:pPr lvl="2"/>
            <a:r>
              <a:rPr lang="en-US" altLang="en-US" dirty="0">
                <a:latin typeface="Arial"/>
              </a:rPr>
              <a:t>Changes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rPr>
              <a:t> in alveoli cause changes in diameters of bronchioles</a:t>
            </a:r>
          </a:p>
          <a:p>
            <a:pPr lvl="3"/>
            <a:r>
              <a:rPr lang="en-US" altLang="en-US" dirty="0">
                <a:latin typeface="Arial"/>
              </a:rPr>
              <a:t>Where alveolar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is high, bronchioles dilate</a:t>
            </a:r>
          </a:p>
          <a:p>
            <a:pPr lvl="3"/>
            <a:r>
              <a:rPr lang="en-US" altLang="en-US" dirty="0">
                <a:latin typeface="Arial"/>
              </a:rPr>
              <a:t>Where alveolar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is low, bronchioles constrict</a:t>
            </a:r>
          </a:p>
          <a:p>
            <a:pPr lvl="3"/>
            <a:r>
              <a:rPr lang="en-US" altLang="en-US" dirty="0">
                <a:latin typeface="Arial"/>
              </a:rPr>
              <a:t>Allows elimination of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more rapidly</a:t>
            </a:r>
          </a:p>
        </p:txBody>
      </p:sp>
    </p:spTree>
    <p:extLst>
      <p:ext uri="{BB962C8B-B14F-4D97-AF65-F5344CB8AC3E}">
        <p14:creationId xmlns:p14="http://schemas.microsoft.com/office/powerpoint/2010/main" val="405360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External </a:t>
            </a:r>
            <a:r>
              <a:rPr lang="en-US" altLang="en-US" dirty="0" smtClean="0">
                <a:latin typeface="Times New Roman"/>
              </a:rPr>
              <a:t>Respiration </a:t>
            </a:r>
            <a:r>
              <a:rPr lang="en-US" altLang="en-US" sz="2800" dirty="0">
                <a:latin typeface="Times New Roman"/>
              </a:rPr>
              <a:t>(8 of 8)</a:t>
            </a:r>
          </a:p>
        </p:txBody>
      </p:sp>
      <p:sp>
        <p:nvSpPr>
          <p:cNvPr id="4" name="Content Placeholder 3"/>
          <p:cNvSpPr>
            <a:spLocks noGrp="1"/>
          </p:cNvSpPr>
          <p:nvPr>
            <p:ph idx="4294967295"/>
          </p:nvPr>
        </p:nvSpPr>
        <p:spPr>
          <a:xfrm>
            <a:off x="457581" y="1643126"/>
            <a:ext cx="8229600" cy="2739211"/>
          </a:xfrm>
        </p:spPr>
        <p:txBody>
          <a:bodyPr wrap="square">
            <a:spAutoFit/>
          </a:bodyPr>
          <a:lstStyle/>
          <a:p>
            <a:pPr marL="742950" lvl="1" indent="-285750">
              <a:spcBef>
                <a:spcPts val="600"/>
              </a:spcBef>
            </a:pPr>
            <a:r>
              <a:rPr lang="en-US" altLang="en-US" b="1" dirty="0">
                <a:latin typeface="Arial"/>
              </a:rPr>
              <a:t>Balancing ventilation and perfusion</a:t>
            </a:r>
          </a:p>
          <a:p>
            <a:pPr marL="1168400" lvl="2"/>
            <a:r>
              <a:rPr lang="en-US" altLang="en-US" dirty="0">
                <a:latin typeface="Arial"/>
              </a:rPr>
              <a:t>Changing diameters of local arterioles and bronchioles synchronizes ventilation-perfusion</a:t>
            </a:r>
          </a:p>
          <a:p>
            <a:pPr marL="1168400" lvl="2"/>
            <a:r>
              <a:rPr lang="en-US" altLang="en-US" dirty="0">
                <a:latin typeface="Arial"/>
              </a:rPr>
              <a:t>Ventilation-perfusion is never balanced for all alveoli because:</a:t>
            </a:r>
          </a:p>
          <a:p>
            <a:pPr marL="1828800" lvl="3" indent="-457200">
              <a:buFont typeface="+mj-lt"/>
              <a:buAutoNum type="arabicPeriod"/>
            </a:pPr>
            <a:r>
              <a:rPr lang="en-US" altLang="en-US" dirty="0">
                <a:latin typeface="Arial"/>
              </a:rPr>
              <a:t>Regional variations may be present, due to effect of gravity on blood and air flow</a:t>
            </a:r>
          </a:p>
          <a:p>
            <a:pPr marL="1828800" lvl="3" indent="-457200">
              <a:buFont typeface="+mj-lt"/>
              <a:buAutoNum type="arabicPeriod"/>
            </a:pPr>
            <a:r>
              <a:rPr lang="en-US" altLang="en-US" dirty="0">
                <a:latin typeface="Arial"/>
              </a:rPr>
              <a:t>Occasionally, alveolar ducts plugged with mucus cause unventilated areas</a:t>
            </a:r>
          </a:p>
        </p:txBody>
      </p:sp>
    </p:spTree>
    <p:extLst>
      <p:ext uri="{BB962C8B-B14F-4D97-AF65-F5344CB8AC3E}">
        <p14:creationId xmlns:p14="http://schemas.microsoft.com/office/powerpoint/2010/main" val="2779457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Ventilation-Perfusion Coupling</a:t>
            </a:r>
            <a:endParaRPr lang="en-US" sz="3400" kern="1200" dirty="0">
              <a:solidFill>
                <a:srgbClr val="007FA3"/>
              </a:solidFill>
              <a:latin typeface="Times New Roman"/>
              <a:ea typeface="+mj-ea"/>
              <a:cs typeface="Times New Roman" panose="02020603050405020304" pitchFamily="18" charset="0"/>
            </a:endParaRPr>
          </a:p>
        </p:txBody>
      </p:sp>
      <p:pic>
        <p:nvPicPr>
          <p:cNvPr id="5" name="Picture 4" descr="This is a two-part figure. Part (a) shows what happens when ventilation is less than perfusion. A mismatch of ventilation and perfusion occurs – falling ventilation and/or rising perfusion of alveoli causes local increase in the partial pressure of carbon dioxide and decrease in the partial pressure of oxygen. Oxygen autoregulates arteriolar diameter. Pulmonary arterioles serving these alveoli constrict. This produces a match of ventilation and perfusion, as ventilation and perfusion decrease.&#10;&#10;Part (b) shows what happens when ventilation is greater than perfusion. A mismatch of ventilation and perfusion occurs – rising ventilation and/or falling perfusion of alveoli causes a local decrease in partial pressure of carbon dioxide and increase in the partial pressure of oxygen. Again, oxygen autoregulates arteriolar diameter. Pulmonary arterioles serving these alveoli dilate. This produces a match of ventilation and perfusion, as ventilation and perfusion increase.&#10;"/>
          <p:cNvPicPr>
            <a:picLocks noChangeAspect="1"/>
          </p:cNvPicPr>
          <p:nvPr/>
        </p:nvPicPr>
        <p:blipFill rotWithShape="1">
          <a:blip r:embed="rId3">
            <a:extLst>
              <a:ext uri="{28A0092B-C50C-407E-A947-70E740481C1C}">
                <a14:useLocalDpi xmlns:a14="http://schemas.microsoft.com/office/drawing/2010/main" val="0"/>
              </a:ext>
            </a:extLst>
          </a:blip>
          <a:srcRect b="2465"/>
          <a:stretch/>
        </p:blipFill>
        <p:spPr>
          <a:xfrm>
            <a:off x="1057253" y="1371600"/>
            <a:ext cx="7029494" cy="4221480"/>
          </a:xfrm>
          <a:prstGeom prst="rect">
            <a:avLst/>
          </a:prstGeom>
        </p:spPr>
      </p:pic>
      <p:sp>
        <p:nvSpPr>
          <p:cNvPr id="6"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22.23 </a:t>
            </a:r>
            <a:r>
              <a:rPr lang="en-US" dirty="0">
                <a:latin typeface="Arial"/>
              </a:rPr>
              <a:t>Ventilation-perfusion coupling. </a:t>
            </a:r>
          </a:p>
        </p:txBody>
      </p:sp>
    </p:spTree>
    <p:extLst>
      <p:ext uri="{BB962C8B-B14F-4D97-AF65-F5344CB8AC3E}">
        <p14:creationId xmlns:p14="http://schemas.microsoft.com/office/powerpoint/2010/main" val="263901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Internal Respiration</a:t>
            </a:r>
            <a:endParaRPr lang="en-US" altLang="en-US" b="0" dirty="0">
              <a:latin typeface="Times New Roman"/>
            </a:endParaRPr>
          </a:p>
        </p:txBody>
      </p:sp>
      <p:sp>
        <p:nvSpPr>
          <p:cNvPr id="4" name="Content Placeholder 3"/>
          <p:cNvSpPr>
            <a:spLocks noGrp="1"/>
          </p:cNvSpPr>
          <p:nvPr>
            <p:ph sz="quarter" idx="13"/>
          </p:nvPr>
        </p:nvSpPr>
        <p:spPr>
          <a:xfrm>
            <a:off x="457581" y="1643126"/>
            <a:ext cx="8229600" cy="2146742"/>
          </a:xfrm>
        </p:spPr>
        <p:txBody>
          <a:bodyPr wrap="square">
            <a:spAutoFit/>
          </a:bodyPr>
          <a:lstStyle/>
          <a:p>
            <a:r>
              <a:rPr lang="en-US" altLang="en-US" dirty="0">
                <a:latin typeface="Arial"/>
              </a:rPr>
              <a:t>Internal respiration involves capillary gas exchange in body tissues</a:t>
            </a:r>
          </a:p>
          <a:p>
            <a:r>
              <a:rPr lang="en-US" altLang="en-US" dirty="0">
                <a:latin typeface="Arial"/>
              </a:rPr>
              <a:t>Partial pressures and diffusion gradients are reversed compared to external respiration</a:t>
            </a:r>
          </a:p>
          <a:p>
            <a:pPr lvl="1"/>
            <a:r>
              <a:rPr lang="en-US" altLang="en-US" dirty="0">
                <a:latin typeface="Arial"/>
              </a:rPr>
              <a:t>Tissue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rPr>
              <a:t> is always lower than in arterial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rPr>
              <a:t> </a:t>
            </a:r>
            <a:r>
              <a:rPr lang="en-US" altLang="en-US" dirty="0">
                <a:latin typeface="Arial"/>
                <a:sym typeface="Wingdings" panose="05000000000000000000" pitchFamily="2" charset="2"/>
              </a:rPr>
              <a:t>(40 vs. 100 mm Hg), so oxygen moves from blood to tissues</a:t>
            </a:r>
          </a:p>
          <a:p>
            <a:pPr lvl="1"/>
            <a:r>
              <a:rPr lang="en-US" altLang="en-US" dirty="0">
                <a:latin typeface="Arial"/>
                <a:sym typeface="Wingdings" panose="05000000000000000000" pitchFamily="2" charset="2"/>
              </a:rPr>
              <a:t>Tissue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sym typeface="Wingdings" panose="05000000000000000000" pitchFamily="2" charset="2"/>
              </a:rPr>
              <a:t> is always higher than arterial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sym typeface="Wingdings" panose="05000000000000000000" pitchFamily="2" charset="2"/>
              </a:rPr>
              <a:t> (45 vs. 40 mm Hg), so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CO</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latin typeface="Arial"/>
                <a:sym typeface="Wingdings" panose="05000000000000000000" pitchFamily="2" charset="2"/>
              </a:rPr>
              <a:t>moves from tissues into blood</a:t>
            </a:r>
          </a:p>
          <a:p>
            <a:pPr lvl="1"/>
            <a:r>
              <a:rPr lang="en-US" altLang="en-US" dirty="0">
                <a:latin typeface="Arial"/>
              </a:rPr>
              <a:t>Venous blood returning to heart has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rPr>
              <a:t> </a:t>
            </a:r>
            <a:r>
              <a:rPr lang="en-US" altLang="en-US" dirty="0" smtClean="0">
                <a:latin typeface="Arial"/>
              </a:rPr>
              <a:t>of 40 </a:t>
            </a:r>
            <a:r>
              <a:rPr lang="en-US" altLang="en-US" dirty="0">
                <a:latin typeface="Arial"/>
              </a:rPr>
              <a:t>mm Hg and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Arial"/>
              </a:rPr>
              <a:t> of 45 mm Hg</a:t>
            </a:r>
          </a:p>
        </p:txBody>
      </p:sp>
    </p:spTree>
    <p:extLst>
      <p:ext uri="{BB962C8B-B14F-4D97-AF65-F5344CB8AC3E}">
        <p14:creationId xmlns:p14="http://schemas.microsoft.com/office/powerpoint/2010/main" val="1244525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vert="horz" lIns="0" tIns="0" rIns="0" bIns="0" rtlCol="0" anchor="b">
            <a:spAutoFit/>
          </a:bodyPr>
          <a:lstStyle/>
          <a:p>
            <a:r>
              <a:rPr lang="en-US" altLang="en-US" dirty="0">
                <a:latin typeface="Times New Roman"/>
              </a:rPr>
              <a:t>Pressure Relationships in the Thoracic Cavity </a:t>
            </a:r>
            <a:r>
              <a:rPr lang="en-US" altLang="en-US" sz="2800" dirty="0">
                <a:latin typeface="Times New Roman"/>
              </a:rPr>
              <a:t>(5 of 6)</a:t>
            </a:r>
            <a:endParaRPr lang="en-US" sz="2800" dirty="0">
              <a:latin typeface="Times New Roman"/>
            </a:endParaRPr>
          </a:p>
        </p:txBody>
      </p:sp>
      <p:sp>
        <p:nvSpPr>
          <p:cNvPr id="4" name="Content Placeholder 3"/>
          <p:cNvSpPr>
            <a:spLocks noGrp="1"/>
          </p:cNvSpPr>
          <p:nvPr>
            <p:ph sz="quarter" idx="13"/>
          </p:nvPr>
        </p:nvSpPr>
        <p:spPr>
          <a:xfrm>
            <a:off x="457581" y="1643126"/>
            <a:ext cx="8229600" cy="1461939"/>
          </a:xfrm>
        </p:spPr>
        <p:txBody>
          <a:bodyPr vert="horz" lIns="0" tIns="0" rIns="0" bIns="0" rtlCol="0">
            <a:spAutoFit/>
          </a:bodyPr>
          <a:lstStyle/>
          <a:p>
            <a:r>
              <a:rPr lang="en-US" altLang="en-US" b="1" dirty="0">
                <a:latin typeface="Arial"/>
              </a:rPr>
              <a:t>Intrapleural</a:t>
            </a:r>
            <a:r>
              <a:rPr lang="en-US" altLang="en-US" dirty="0">
                <a:latin typeface="Arial"/>
              </a:rPr>
              <a:t> </a:t>
            </a:r>
            <a:r>
              <a:rPr lang="en-US" altLang="en-US" b="1" dirty="0">
                <a:latin typeface="Arial"/>
              </a:rPr>
              <a:t>pressure</a:t>
            </a:r>
            <a:r>
              <a:rPr lang="en-US" altLang="en-US" dirty="0">
                <a:latin typeface="Arial"/>
              </a:rPr>
              <a:t> (</a:t>
            </a:r>
            <a:r>
              <a:rPr lang="en-US" altLang="en-US" b="1" dirty="0" smtClean="0">
                <a:latin typeface="Times New Roman" panose="02020603050405020304" pitchFamily="18" charset="0"/>
                <a:cs typeface="Times New Roman" panose="02020603050405020304" pitchFamily="18" charset="0"/>
              </a:rPr>
              <a:t>P</a:t>
            </a:r>
            <a:r>
              <a:rPr lang="en-US" altLang="en-US" b="1" baseline="-25000" dirty="0" smtClean="0">
                <a:latin typeface="Times New Roman" panose="02020603050405020304" pitchFamily="18" charset="0"/>
                <a:cs typeface="Times New Roman" panose="02020603050405020304" pitchFamily="18" charset="0"/>
              </a:rPr>
              <a:t>ip</a:t>
            </a:r>
            <a:r>
              <a:rPr lang="en-US" altLang="en-US" dirty="0" smtClean="0">
                <a:latin typeface="Arial"/>
              </a:rPr>
              <a:t>) </a:t>
            </a:r>
            <a:r>
              <a:rPr lang="en-US" altLang="en-US" b="1" dirty="0"/>
              <a:t>(cont</a:t>
            </a:r>
            <a:r>
              <a:rPr lang="en-US" altLang="en-US" b="1" dirty="0" smtClean="0"/>
              <a:t>.)</a:t>
            </a:r>
            <a:endParaRPr lang="en-US" altLang="en-US" b="1" dirty="0">
              <a:latin typeface="Arial"/>
            </a:endParaRPr>
          </a:p>
          <a:p>
            <a:pPr lvl="1"/>
            <a:r>
              <a:rPr lang="en-US" altLang="en-US" dirty="0">
                <a:latin typeface="Arial"/>
              </a:rPr>
              <a:t>One outward force tends to enlarge lungs</a:t>
            </a:r>
          </a:p>
          <a:p>
            <a:pPr lvl="2"/>
            <a:r>
              <a:rPr lang="en-US" altLang="en-US" dirty="0">
                <a:latin typeface="Arial"/>
              </a:rPr>
              <a:t>Elasticity of chest wall pulls thorax outward</a:t>
            </a:r>
          </a:p>
          <a:p>
            <a:pPr lvl="1"/>
            <a:r>
              <a:rPr lang="en-US" altLang="en-US" dirty="0">
                <a:latin typeface="Arial"/>
              </a:rPr>
              <a:t>Negative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Arial"/>
              </a:rPr>
              <a:t> is affected by these opposing forces but is maintained by strong adhesive force between parietal and visceral pleurae</a:t>
            </a:r>
          </a:p>
        </p:txBody>
      </p:sp>
    </p:spTree>
    <p:extLst>
      <p:ext uri="{BB962C8B-B14F-4D97-AF65-F5344CB8AC3E}">
        <p14:creationId xmlns:p14="http://schemas.microsoft.com/office/powerpoint/2010/main" val="173816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wrap="square">
            <a:spAutoFit/>
          </a:bodyPr>
          <a:lstStyle/>
          <a:p>
            <a:pPr lvl="1" algn="l" rtl="0">
              <a:spcBef>
                <a:spcPct val="0"/>
              </a:spcBef>
            </a:pPr>
            <a:r>
              <a:rPr lang="en-US" sz="3400" b="1" kern="1200" dirty="0" smtClean="0">
                <a:solidFill>
                  <a:srgbClr val="007FA3"/>
                </a:solidFill>
                <a:latin typeface="Times New Roman"/>
                <a:ea typeface="+mj-ea"/>
                <a:cs typeface="Times New Roman" panose="02020603050405020304" pitchFamily="18" charset="0"/>
              </a:rPr>
              <a:t>Partial Pressure Gradients Promoting Gas Movements in the Body </a:t>
            </a:r>
            <a:r>
              <a:rPr lang="en-US" sz="2800" b="1" kern="1200" dirty="0">
                <a:solidFill>
                  <a:srgbClr val="007FA3"/>
                </a:solidFill>
                <a:latin typeface="Times New Roman"/>
                <a:ea typeface="+mj-ea"/>
                <a:cs typeface="Times New Roman" panose="02020603050405020304" pitchFamily="18" charset="0"/>
              </a:rPr>
              <a:t>(2 of 2)</a:t>
            </a:r>
          </a:p>
        </p:txBody>
      </p:sp>
      <p:pic>
        <p:nvPicPr>
          <p:cNvPr id="5" name="Picture 2" descr="This schematic diagram shows the heart, lungs, and body tissues. It gives an overview of the circulation and partial pressure gradients of oxygen and carbon dioxide. It is divided into five parts labeled (a) through (e) to follow the sequence.&#10;&#10;Part (a): In inspired air, the partial pressure of oxygen is 160 mm Hg and the partial pressure of carbon dioxide is 0.3 mm Hg. &#10;Part (b): In the alveoli of the lungs, the partial pressure of oxygen is 104 mm Hg, and the partial pressure of carbon dioxide is 40 mm Hg. As a result, oxygen enters the pulmonary capillaries. In the pulmonary veins, the partial pressure of oxygen is 100 mm Hg. &#10;Part (c): In the blood leaving the lungs and entering tissue capillaries, the partial pressure of oxygen is 100 mm Hg and the partial pressure of carbon dioxide is 40 mm Hg. Blood travels through systemic arteries to body tissues. &#10;Part (d): In the tissues, the partial pressure of oxygen is less than 40 mm Hg and the partial pressure of carbon dioxide is greater than 45 mm Hg. Internal respiration occurs. The deoxygenated blood travels through systemic veins back toward the heart, and then through pulmonary arteries to the lungs. &#10;Part (e): In the blood leaving the tissues and entering the lungs, the partial pressure of oxygen is 40 mm Hg and the partial pressure of carbon dioxide is 45 mm Hg. External respiration occurs."/>
          <p:cNvPicPr>
            <a:picLocks noChangeAspect="1" noChangeArrowheads="1"/>
          </p:cNvPicPr>
          <p:nvPr/>
        </p:nvPicPr>
        <p:blipFill rotWithShape="1">
          <a:blip r:embed="rId3">
            <a:extLst>
              <a:ext uri="{28A0092B-C50C-407E-A947-70E740481C1C}">
                <a14:useLocalDpi xmlns:a14="http://schemas.microsoft.com/office/drawing/2010/main" val="0"/>
              </a:ext>
            </a:extLst>
          </a:blip>
          <a:srcRect b="2053"/>
          <a:stretch/>
        </p:blipFill>
        <p:spPr bwMode="auto">
          <a:xfrm>
            <a:off x="3486750" y="1311545"/>
            <a:ext cx="2170501" cy="447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0"/>
          </p:nvPr>
        </p:nvSpPr>
        <p:spPr>
          <a:xfrm>
            <a:off x="457581" y="5914310"/>
            <a:ext cx="7772400" cy="246221"/>
          </a:xfrm>
        </p:spPr>
        <p:txBody>
          <a:bodyPr/>
          <a:lstStyle/>
          <a:p>
            <a:r>
              <a:rPr lang="en-US" b="1" dirty="0">
                <a:solidFill>
                  <a:srgbClr val="007FA3"/>
                </a:solidFill>
              </a:rPr>
              <a:t>Figure 22.20 </a:t>
            </a:r>
            <a:r>
              <a:rPr lang="en-US" dirty="0"/>
              <a:t>Partial pressure gradients promoting gas movements in the body. </a:t>
            </a:r>
          </a:p>
        </p:txBody>
      </p:sp>
    </p:spTree>
    <p:extLst>
      <p:ext uri="{BB962C8B-B14F-4D97-AF65-F5344CB8AC3E}">
        <p14:creationId xmlns:p14="http://schemas.microsoft.com/office/powerpoint/2010/main" val="134064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smtClean="0">
                <a:latin typeface="Times New Roman"/>
                <a:ea typeface="Tahoma" panose="020B0604030504040204" pitchFamily="34" charset="0"/>
              </a:rPr>
              <a:t>Copyright</a:t>
            </a:r>
            <a:endParaRPr lang="en-US" dirty="0">
              <a:latin typeface="Times New Roman"/>
              <a:ea typeface="Tahoma" panose="020B0604030504040204" pitchFamily="34" charset="0"/>
            </a:endParaRP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362200"/>
            <a:ext cx="8051824" cy="2589840"/>
          </a:xfrm>
          <a:prstGeom prst="rect">
            <a:avLst/>
          </a:prstGeom>
        </p:spPr>
      </p:pic>
    </p:spTree>
    <p:extLst>
      <p:ext uri="{BB962C8B-B14F-4D97-AF65-F5344CB8AC3E}">
        <p14:creationId xmlns:p14="http://schemas.microsoft.com/office/powerpoint/2010/main" val="950657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77218"/>
          </a:xfrm>
        </p:spPr>
        <p:txBody>
          <a:bodyPr vert="horz" lIns="0" tIns="0" rIns="0" bIns="0" rtlCol="0" anchor="b">
            <a:spAutoFit/>
          </a:bodyPr>
          <a:lstStyle/>
          <a:p>
            <a:r>
              <a:rPr lang="en-US" altLang="en-US" dirty="0">
                <a:latin typeface="Times New Roman"/>
              </a:rPr>
              <a:t>Pressure Relationships in the Thoracic Cavity </a:t>
            </a:r>
            <a:r>
              <a:rPr lang="en-US" altLang="en-US" sz="2800" dirty="0">
                <a:latin typeface="Times New Roman"/>
              </a:rPr>
              <a:t>(6 of 6)</a:t>
            </a:r>
            <a:endParaRPr lang="en-US" sz="2800" dirty="0">
              <a:latin typeface="Times New Roman"/>
            </a:endParaRPr>
          </a:p>
        </p:txBody>
      </p:sp>
      <p:sp>
        <p:nvSpPr>
          <p:cNvPr id="4" name="Content Placeholder 3"/>
          <p:cNvSpPr>
            <a:spLocks noGrp="1"/>
          </p:cNvSpPr>
          <p:nvPr>
            <p:ph sz="quarter" idx="13"/>
          </p:nvPr>
        </p:nvSpPr>
        <p:spPr>
          <a:xfrm>
            <a:off x="457581" y="1643126"/>
            <a:ext cx="8229600" cy="2831544"/>
          </a:xfrm>
        </p:spPr>
        <p:txBody>
          <a:bodyPr vert="horz" lIns="0" tIns="0" rIns="0" bIns="0" rtlCol="0">
            <a:spAutoFit/>
          </a:bodyPr>
          <a:lstStyle/>
          <a:p>
            <a:r>
              <a:rPr lang="en-US" altLang="en-US" b="1" dirty="0">
                <a:latin typeface="Arial"/>
              </a:rPr>
              <a:t>Transpulmonary</a:t>
            </a:r>
            <a:r>
              <a:rPr lang="en-US" altLang="en-US" dirty="0">
                <a:latin typeface="Arial"/>
              </a:rPr>
              <a:t> </a:t>
            </a:r>
            <a:r>
              <a:rPr lang="en-US" altLang="en-US" b="1" dirty="0">
                <a:latin typeface="Arial"/>
              </a:rPr>
              <a:t>pressure</a:t>
            </a:r>
          </a:p>
          <a:p>
            <a:pPr lvl="1"/>
            <a:r>
              <a:rPr lang="en-US" altLang="en-US" b="1" dirty="0">
                <a:latin typeface="Arial"/>
              </a:rPr>
              <a:t>Transpulmonary</a:t>
            </a:r>
            <a:r>
              <a:rPr lang="en-US" altLang="en-US" dirty="0">
                <a:latin typeface="Arial"/>
              </a:rPr>
              <a:t> </a:t>
            </a:r>
            <a:r>
              <a:rPr lang="en-US" altLang="en-US" b="1" dirty="0">
                <a:latin typeface="Arial"/>
              </a:rPr>
              <a:t>pressure</a:t>
            </a:r>
            <a:r>
              <a:rPr lang="en-US" altLang="en-US" dirty="0">
                <a:latin typeface="Arial"/>
              </a:rPr>
              <a:t> =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latin typeface="Times New Roman" panose="02020603050405020304" pitchFamily="18" charset="0"/>
                <a:cs typeface="Times New Roman" panose="02020603050405020304" pitchFamily="18" charset="0"/>
              </a:rPr>
              <a:t> 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Arial"/>
              </a:rPr>
              <a:t>)</a:t>
            </a:r>
          </a:p>
          <a:p>
            <a:pPr lvl="2"/>
            <a:r>
              <a:rPr lang="en-US" altLang="en-US" dirty="0">
                <a:latin typeface="Arial"/>
              </a:rPr>
              <a:t>Pressure that keeps lung spaces open</a:t>
            </a:r>
          </a:p>
          <a:p>
            <a:pPr lvl="3"/>
            <a:r>
              <a:rPr lang="en-US" altLang="en-US" dirty="0">
                <a:latin typeface="Arial"/>
              </a:rPr>
              <a:t>Keeps lungs from collapsing</a:t>
            </a:r>
          </a:p>
          <a:p>
            <a:pPr lvl="2"/>
            <a:r>
              <a:rPr lang="en-US" altLang="en-US" dirty="0">
                <a:latin typeface="Arial"/>
              </a:rPr>
              <a:t>Greater transpulmonary pressure, the</a:t>
            </a:r>
            <a:r>
              <a:rPr lang="en-US" altLang="en-US" dirty="0">
                <a:latin typeface="Arial"/>
                <a:sym typeface="Wingdings" panose="05000000000000000000" pitchFamily="2" charset="2"/>
              </a:rPr>
              <a:t> </a:t>
            </a:r>
            <a:r>
              <a:rPr lang="en-US" altLang="en-US" dirty="0">
                <a:latin typeface="Arial"/>
              </a:rPr>
              <a:t>larger the lungs will be</a:t>
            </a:r>
          </a:p>
          <a:p>
            <a:pPr lvl="1"/>
            <a:r>
              <a:rPr lang="en-US" altLang="en-US" dirty="0">
                <a:latin typeface="Arial"/>
              </a:rPr>
              <a:t>Lungs will collapse if:</a:t>
            </a:r>
          </a:p>
          <a:p>
            <a:pPr lvl="2"/>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Times New Roman" panose="02020603050405020304" pitchFamily="18" charset="0"/>
                <a:cs typeface="Times New Roman" panose="02020603050405020304" pitchFamily="18" charset="0"/>
              </a:rPr>
              <a:t> = P</a:t>
            </a:r>
            <a:r>
              <a:rPr lang="en-US" altLang="en-US" baseline="-25000" dirty="0">
                <a:latin typeface="Times New Roman" panose="02020603050405020304" pitchFamily="18" charset="0"/>
                <a:cs typeface="Times New Roman" panose="02020603050405020304" pitchFamily="18" charset="0"/>
              </a:rPr>
              <a:t>pul</a:t>
            </a:r>
            <a:r>
              <a:rPr lang="en-US" altLang="en-US" dirty="0">
                <a:latin typeface="Times New Roman" panose="02020603050405020304" pitchFamily="18" charset="0"/>
                <a:cs typeface="Times New Roman" panose="02020603050405020304" pitchFamily="18" charset="0"/>
              </a:rPr>
              <a:t> </a:t>
            </a:r>
            <a:r>
              <a:rPr lang="en-US" altLang="en-US" dirty="0">
                <a:latin typeface="Arial"/>
              </a:rPr>
              <a:t>or </a:t>
            </a:r>
          </a:p>
          <a:p>
            <a:pPr lvl="2"/>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Times New Roman" panose="02020603050405020304" pitchFamily="18" charset="0"/>
                <a:cs typeface="Times New Roman" panose="02020603050405020304" pitchFamily="18" charset="0"/>
              </a:rPr>
              <a:t> = P</a:t>
            </a:r>
            <a:r>
              <a:rPr lang="en-US" altLang="en-US" baseline="-25000" dirty="0">
                <a:latin typeface="Times New Roman" panose="02020603050405020304" pitchFamily="18" charset="0"/>
                <a:cs typeface="Times New Roman" panose="02020603050405020304" pitchFamily="18" charset="0"/>
              </a:rPr>
              <a:t>atm</a:t>
            </a:r>
          </a:p>
          <a:p>
            <a:pPr lvl="2"/>
            <a:r>
              <a:rPr lang="en-US" altLang="en-US" dirty="0">
                <a:latin typeface="Arial"/>
              </a:rPr>
              <a:t>Negative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ip</a:t>
            </a:r>
            <a:r>
              <a:rPr lang="en-US" altLang="en-US" dirty="0">
                <a:latin typeface="Arial"/>
              </a:rPr>
              <a:t> must be maintained to keep lungs inflated</a:t>
            </a:r>
          </a:p>
        </p:txBody>
      </p:sp>
    </p:spTree>
    <p:extLst>
      <p:ext uri="{BB962C8B-B14F-4D97-AF65-F5344CB8AC3E}">
        <p14:creationId xmlns:p14="http://schemas.microsoft.com/office/powerpoint/2010/main" val="282418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f4285e6cdc5b194ee95037cb16f731eac71c8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12502</TotalTime>
  <Words>3824</Words>
  <Application>Microsoft Office PowerPoint</Application>
  <PresentationFormat>On-screen Show (4:3)</PresentationFormat>
  <Paragraphs>477</Paragraphs>
  <Slides>81</Slides>
  <Notes>79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2" baseType="lpstr">
      <vt:lpstr>ＭＳ Ｐゴシック</vt:lpstr>
      <vt:lpstr>Arial</vt:lpstr>
      <vt:lpstr>Calibri</vt:lpstr>
      <vt:lpstr>Symbol</vt:lpstr>
      <vt:lpstr>Tahoma</vt:lpstr>
      <vt:lpstr>Times New Roman</vt:lpstr>
      <vt:lpstr>Verdana</vt:lpstr>
      <vt:lpstr>Wingdings</vt:lpstr>
      <vt:lpstr>508 Lecture</vt:lpstr>
      <vt:lpstr>Equation</vt:lpstr>
      <vt:lpstr>MathType 6.0 Equation</vt:lpstr>
      <vt:lpstr>Human Anatomy and Physiology</vt:lpstr>
      <vt:lpstr>Part 2 – Respiratory Physiology</vt:lpstr>
      <vt:lpstr>22.4 Mechanics of Breathing</vt:lpstr>
      <vt:lpstr>Pressure Relationships in the Thoracic Cavity (1 of 6)</vt:lpstr>
      <vt:lpstr>Pressure Relationships in the Thoracic Cavity (2 of 6)</vt:lpstr>
      <vt:lpstr>Pressure Relationships in the Thoracic Cavity (3 of 6)</vt:lpstr>
      <vt:lpstr>Pressure Relationships in the Thoracic Cavity (4 of 6)</vt:lpstr>
      <vt:lpstr>Pressure Relationships in the Thoracic Cavity (5 of 6)</vt:lpstr>
      <vt:lpstr>Pressure Relationships in the Thoracic Cavity (6 of 6)</vt:lpstr>
      <vt:lpstr>Intrapulmonary and Intrapleural Pressure Relationships</vt:lpstr>
      <vt:lpstr>Pneumothorax</vt:lpstr>
      <vt:lpstr>Clinical – Homeostatic Imbalance 22.7</vt:lpstr>
      <vt:lpstr>Pulmonary Ventilation (1 of 7)</vt:lpstr>
      <vt:lpstr>Pulmonary Ventilation (2 of 7)</vt:lpstr>
      <vt:lpstr>Pulmonary Ventilation (3 of 7)</vt:lpstr>
      <vt:lpstr>Changes in Thoracic Volume and Sequence of Events During Inspiration and Expiration</vt:lpstr>
      <vt:lpstr>Pulmonary Ventilation (4 of 7)</vt:lpstr>
      <vt:lpstr>Pulmonary Ventilation (5 of 7)</vt:lpstr>
      <vt:lpstr>Changes in Thoracic Volume and Sequence of Events During Inspiration and Expiration (1 of 10)</vt:lpstr>
      <vt:lpstr>Changes in Thoracic Volume and Sequence of Events During Inspiration and Expiration (2 of 10)</vt:lpstr>
      <vt:lpstr>Changes in Thoracic Volume and Sequence of Events During Inspiration and Expiration (3 of 10)</vt:lpstr>
      <vt:lpstr>Changes in Thoracic Volume and Sequence of Events During Inspiration and Expiration (4 of 10)</vt:lpstr>
      <vt:lpstr>Changes in Thoracic Volume and Sequence of Events During Inspiration and Expiration (5 of 10)</vt:lpstr>
      <vt:lpstr>Pulmonary Ventilation (6 of 7)</vt:lpstr>
      <vt:lpstr>Changes in Thoracic Volume and Sequence of Events During Inspiration and Expiration (6 of 10)</vt:lpstr>
      <vt:lpstr>Changes in Thoracic Volume and Sequence of Events During Inspiration and Expiration (7 of 10)</vt:lpstr>
      <vt:lpstr>Changes in Thoracic Volume and Sequence of Events During Inspiration and Expiration (8 of 10)</vt:lpstr>
      <vt:lpstr>Changes in Thoracic Volume and Sequence of Events During Inspiration and Expiration (9 of 10)</vt:lpstr>
      <vt:lpstr>Changes in Thoracic Volume and Sequence of Events During Inspiration and Expiration (10 of 10)</vt:lpstr>
      <vt:lpstr>Changes in Intrapulmonary and Intrapleural Pressures During Inspiration and Expiration</vt:lpstr>
      <vt:lpstr>Pulmonary Ventilation (7 of 7)</vt:lpstr>
      <vt:lpstr>Physical Factors Influencing Pulmonary Ventilation (1 of 7)</vt:lpstr>
      <vt:lpstr>Physical Factors Influencing Pulmonary Ventilation (2 of 7)</vt:lpstr>
      <vt:lpstr>Physical Factors Influencing Pulmonary Ventilation (3 of 7)</vt:lpstr>
      <vt:lpstr>Resistance in Respiratory Passageways</vt:lpstr>
      <vt:lpstr>Clinical – Homeostatic Imbalance 22.8</vt:lpstr>
      <vt:lpstr>Physical Factors Influencing Pulmonary Ventilation (4 of 7)</vt:lpstr>
      <vt:lpstr>Physical Factors Influencing Pulmonary Ventilation (5 of 7)</vt:lpstr>
      <vt:lpstr>Clinical – Homeostatic Imbalance 22.9  (1 of 2)</vt:lpstr>
      <vt:lpstr>Clinical – Homeostatic Imbalance 22.9  (2 of 2)</vt:lpstr>
      <vt:lpstr>Physical Factors Influencing Pulmonary Ventilation (6 of 7)</vt:lpstr>
      <vt:lpstr>Physical Factors Influencing Pulmonary Ventilation (7 of 7)</vt:lpstr>
      <vt:lpstr>Clinical – Homeostatic Imbalance 22.10</vt:lpstr>
      <vt:lpstr>Clinical – Homeostatic Imbalance 22.11</vt:lpstr>
      <vt:lpstr>22.5 Assessing Ventilation</vt:lpstr>
      <vt:lpstr>Respiratory Volumes (1 of 2)</vt:lpstr>
      <vt:lpstr>Respiratory Volumes (2 of 2) </vt:lpstr>
      <vt:lpstr>Respiratory Capacities</vt:lpstr>
      <vt:lpstr>Respiratory Volumes and Capacities (1 of 2)</vt:lpstr>
      <vt:lpstr>Respiratory Volumes and Capacities (2 of 2)</vt:lpstr>
      <vt:lpstr>Dead Space</vt:lpstr>
      <vt:lpstr>Pulmonary Function Tests (1 of 2)</vt:lpstr>
      <vt:lpstr>Pulmonary Function Tests (2 of 2)</vt:lpstr>
      <vt:lpstr>Alveolar Ventilation (1 of 2)</vt:lpstr>
      <vt:lpstr>Alveolar Ventilation (2 of 2)</vt:lpstr>
      <vt:lpstr>Effects of Breathing Rate and Depth on Alveolar Ventilation of Three Hypothetical Patients</vt:lpstr>
      <vt:lpstr>22.6 Gas Exchange </vt:lpstr>
      <vt:lpstr>Basic Properties of Gases (1 of 4)</vt:lpstr>
      <vt:lpstr>Basic Properties of Gases (2 of 4)</vt:lpstr>
      <vt:lpstr>Basic Properties of Gases (3 of 4)</vt:lpstr>
      <vt:lpstr>Comparison of Gas Partial Pressures and Approximate Percentages in the Atmosphere and in the Alveoli</vt:lpstr>
      <vt:lpstr>Basic Properties of Gases (4 of 4)</vt:lpstr>
      <vt:lpstr>Clinical – Homeostatic Imbalance 22.12</vt:lpstr>
      <vt:lpstr>Composition of Alveolar Gas</vt:lpstr>
      <vt:lpstr>External Respiration (1 of 8)</vt:lpstr>
      <vt:lpstr>External Respiration (2 of 8)</vt:lpstr>
      <vt:lpstr>External Respiration (3 of 8)</vt:lpstr>
      <vt:lpstr>Partial Pressure Gradients Promoting Gas Movements in the Body (1 of 2)</vt:lpstr>
      <vt:lpstr>Oxygenation of Blood in The Pulmonary Capillaries at Rest</vt:lpstr>
      <vt:lpstr>External Respiration (4 of 8)</vt:lpstr>
      <vt:lpstr>Clinical – Homeostatic Imbalance 22.13</vt:lpstr>
      <vt:lpstr>Clinical – Homeostatic Imbalance 22.14</vt:lpstr>
      <vt:lpstr>Tissue Changes in Emphysema</vt:lpstr>
      <vt:lpstr>External Respiration (5 of 8)</vt:lpstr>
      <vt:lpstr>External Respiration (6 of 8)</vt:lpstr>
      <vt:lpstr>External Respiration (7 of 8)</vt:lpstr>
      <vt:lpstr>External Respiration (8 of 8)</vt:lpstr>
      <vt:lpstr>Ventilation-Perfusion Coupling</vt:lpstr>
      <vt:lpstr>Internal Respiration</vt:lpstr>
      <vt:lpstr>Partial Pressure Gradients Promoting Gas Movements in the Body (2 of 2)</vt:lpstr>
      <vt:lpstr>Copyright</vt:lpstr>
    </vt:vector>
  </TitlesOfParts>
  <Company>Integra Software Services Pvt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&amp; Physiology</dc:subject>
  <dc:creator>Elaine N.Marieb and Katja Hoehn</dc:creator>
  <cp:keywords>Anatomy, Physiology</cp:keywords>
  <cp:lastModifiedBy>Rajarajan</cp:lastModifiedBy>
  <cp:revision>848</cp:revision>
  <dcterms:created xsi:type="dcterms:W3CDTF">2000-11-24T17:02:06Z</dcterms:created>
  <dcterms:modified xsi:type="dcterms:W3CDTF">2019-03-14T06:24:16Z</dcterms:modified>
  <cp:version>1.0</cp:version>
</cp:coreProperties>
</file>