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79"/>
  </p:notesMasterIdLst>
  <p:handoutMasterIdLst>
    <p:handoutMasterId r:id="rId80"/>
  </p:handoutMasterIdLst>
  <p:sldIdLst>
    <p:sldId id="1014" r:id="rId2"/>
    <p:sldId id="918" r:id="rId3"/>
    <p:sldId id="915" r:id="rId4"/>
    <p:sldId id="916" r:id="rId5"/>
    <p:sldId id="792" r:id="rId6"/>
    <p:sldId id="971" r:id="rId7"/>
    <p:sldId id="990" r:id="rId8"/>
    <p:sldId id="793" r:id="rId9"/>
    <p:sldId id="972" r:id="rId10"/>
    <p:sldId id="879" r:id="rId11"/>
    <p:sldId id="973" r:id="rId12"/>
    <p:sldId id="991" r:id="rId13"/>
    <p:sldId id="992" r:id="rId14"/>
    <p:sldId id="798" r:id="rId15"/>
    <p:sldId id="919" r:id="rId16"/>
    <p:sldId id="974" r:id="rId17"/>
    <p:sldId id="975" r:id="rId18"/>
    <p:sldId id="888" r:id="rId19"/>
    <p:sldId id="889" r:id="rId20"/>
    <p:sldId id="890" r:id="rId21"/>
    <p:sldId id="800" r:id="rId22"/>
    <p:sldId id="993" r:id="rId23"/>
    <p:sldId id="930" r:id="rId24"/>
    <p:sldId id="931" r:id="rId25"/>
    <p:sldId id="932" r:id="rId26"/>
    <p:sldId id="548" r:id="rId27"/>
    <p:sldId id="802" r:id="rId28"/>
    <p:sldId id="803" r:id="rId29"/>
    <p:sldId id="933" r:id="rId30"/>
    <p:sldId id="1012" r:id="rId31"/>
    <p:sldId id="934" r:id="rId32"/>
    <p:sldId id="935" r:id="rId33"/>
    <p:sldId id="994" r:id="rId34"/>
    <p:sldId id="936" r:id="rId35"/>
    <p:sldId id="937" r:id="rId36"/>
    <p:sldId id="976" r:id="rId37"/>
    <p:sldId id="939" r:id="rId38"/>
    <p:sldId id="940" r:id="rId39"/>
    <p:sldId id="941" r:id="rId40"/>
    <p:sldId id="942" r:id="rId41"/>
    <p:sldId id="944" r:id="rId42"/>
    <p:sldId id="945" r:id="rId43"/>
    <p:sldId id="995" r:id="rId44"/>
    <p:sldId id="946" r:id="rId45"/>
    <p:sldId id="947" r:id="rId46"/>
    <p:sldId id="948" r:id="rId47"/>
    <p:sldId id="951" r:id="rId48"/>
    <p:sldId id="977" r:id="rId49"/>
    <p:sldId id="996" r:id="rId50"/>
    <p:sldId id="1006" r:id="rId51"/>
    <p:sldId id="1008" r:id="rId52"/>
    <p:sldId id="1007" r:id="rId53"/>
    <p:sldId id="903" r:id="rId54"/>
    <p:sldId id="989" r:id="rId55"/>
    <p:sldId id="978" r:id="rId56"/>
    <p:sldId id="979" r:id="rId57"/>
    <p:sldId id="1011" r:id="rId58"/>
    <p:sldId id="981" r:id="rId59"/>
    <p:sldId id="1010" r:id="rId60"/>
    <p:sldId id="982" r:id="rId61"/>
    <p:sldId id="983" r:id="rId62"/>
    <p:sldId id="984" r:id="rId63"/>
    <p:sldId id="961" r:id="rId64"/>
    <p:sldId id="985" r:id="rId65"/>
    <p:sldId id="986" r:id="rId66"/>
    <p:sldId id="987" r:id="rId67"/>
    <p:sldId id="1009" r:id="rId68"/>
    <p:sldId id="988" r:id="rId69"/>
    <p:sldId id="997" r:id="rId70"/>
    <p:sldId id="998" r:id="rId71"/>
    <p:sldId id="999" r:id="rId72"/>
    <p:sldId id="1005" r:id="rId73"/>
    <p:sldId id="1000" r:id="rId74"/>
    <p:sldId id="1001" r:id="rId75"/>
    <p:sldId id="1002" r:id="rId76"/>
    <p:sldId id="1003" r:id="rId77"/>
    <p:sldId id="917" r:id="rId78"/>
  </p:sldIdLst>
  <p:sldSz cx="9144000" cy="6858000" type="screen4x3"/>
  <p:notesSz cx="6858000" cy="9144000"/>
  <p:custDataLst>
    <p:tags r:id="rId81"/>
  </p:custDataLst>
  <p:defaultTextStyle>
    <a:defPPr>
      <a:defRPr lang="en-CA"/>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40">
          <p15:clr>
            <a:srgbClr val="A4A3A4"/>
          </p15:clr>
        </p15:guide>
        <p15:guide id="2" pos="2880">
          <p15:clr>
            <a:srgbClr val="A4A3A4"/>
          </p15:clr>
        </p15:guide>
        <p15:guide id="3" orient="horz" pos="144">
          <p15:clr>
            <a:srgbClr val="A4A3A4"/>
          </p15:clr>
        </p15:guide>
        <p15:guide id="4" orient="horz" pos="720">
          <p15:clr>
            <a:srgbClr val="A4A3A4"/>
          </p15:clr>
        </p15:guide>
        <p15:guide id="5" orient="horz" pos="1008">
          <p15:clr>
            <a:srgbClr val="A4A3A4"/>
          </p15:clr>
        </p15:guide>
        <p15:guide id="6" orient="horz" pos="3984">
          <p15:clr>
            <a:srgbClr val="A4A3A4"/>
          </p15:clr>
        </p15:guide>
        <p15:guide id="7" orient="horz" pos="384">
          <p15:clr>
            <a:srgbClr val="A4A3A4"/>
          </p15:clr>
        </p15:guide>
        <p15:guide id="8" pos="288">
          <p15:clr>
            <a:srgbClr val="A4A3A4"/>
          </p15:clr>
        </p15:guide>
        <p15:guide id="9" pos="5472">
          <p15:clr>
            <a:srgbClr val="A4A3A4"/>
          </p15:clr>
        </p15:guide>
        <p15:guide id="10" pos="5184">
          <p15:clr>
            <a:srgbClr val="A4A3A4"/>
          </p15:clr>
        </p15:guide>
        <p15:guide id="11" pos="576">
          <p15:clr>
            <a:srgbClr val="A4A3A4"/>
          </p15:clr>
        </p15:guide>
        <p15:guide id="12" orient="horz" pos="225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00468F"/>
    <a:srgbClr val="000000"/>
    <a:srgbClr val="FF6600"/>
    <a:srgbClr val="E50030"/>
    <a:srgbClr val="3333CC"/>
    <a:srgbClr val="FF3300"/>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3" autoAdjust="0"/>
    <p:restoredTop sz="75223" autoAdjust="0"/>
  </p:normalViewPr>
  <p:slideViewPr>
    <p:cSldViewPr snapToGrid="0" snapToObjects="1">
      <p:cViewPr varScale="1">
        <p:scale>
          <a:sx n="82" d="100"/>
          <a:sy n="82" d="100"/>
        </p:scale>
        <p:origin x="2208" y="84"/>
      </p:cViewPr>
      <p:guideLst>
        <p:guide orient="horz" pos="240"/>
        <p:guide pos="2880"/>
        <p:guide orient="horz" pos="144"/>
        <p:guide orient="horz" pos="720"/>
        <p:guide orient="horz" pos="1008"/>
        <p:guide orient="horz" pos="3984"/>
        <p:guide orient="horz" pos="384"/>
        <p:guide pos="288"/>
        <p:guide pos="5472"/>
        <p:guide pos="5184"/>
        <p:guide pos="576"/>
        <p:guide orient="horz" pos="2256"/>
      </p:guideLst>
    </p:cSldViewPr>
  </p:slideViewPr>
  <p:outlineViewPr>
    <p:cViewPr>
      <p:scale>
        <a:sx n="33" d="100"/>
        <a:sy n="33" d="100"/>
      </p:scale>
      <p:origin x="48" y="30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3" d="100"/>
          <a:sy n="83" d="100"/>
        </p:scale>
        <p:origin x="39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40.xml"/><Relationship Id="rId3" Type="http://schemas.openxmlformats.org/officeDocument/2006/relationships/slide" Target="slides/slide13.xml"/><Relationship Id="rId7" Type="http://schemas.openxmlformats.org/officeDocument/2006/relationships/slide" Target="slides/slide33.xml"/><Relationship Id="rId12" Type="http://schemas.openxmlformats.org/officeDocument/2006/relationships/slide" Target="slides/slide72.xml"/><Relationship Id="rId2" Type="http://schemas.openxmlformats.org/officeDocument/2006/relationships/slide" Target="slides/slide12.xml"/><Relationship Id="rId1" Type="http://schemas.openxmlformats.org/officeDocument/2006/relationships/slide" Target="slides/slide10.xml"/><Relationship Id="rId6" Type="http://schemas.openxmlformats.org/officeDocument/2006/relationships/slide" Target="slides/slide22.xml"/><Relationship Id="rId11" Type="http://schemas.openxmlformats.org/officeDocument/2006/relationships/slide" Target="slides/slide63.xml"/><Relationship Id="rId5" Type="http://schemas.openxmlformats.org/officeDocument/2006/relationships/slide" Target="slides/slide20.xml"/><Relationship Id="rId10" Type="http://schemas.openxmlformats.org/officeDocument/2006/relationships/slide" Target="slides/slide49.xml"/><Relationship Id="rId4" Type="http://schemas.openxmlformats.org/officeDocument/2006/relationships/slide" Target="slides/slide18.xml"/><Relationship Id="rId9"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en-CA" altLang="en-US" dirty="0"/>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ea typeface="+mn-ea"/>
                <a:cs typeface="+mn-cs"/>
              </a:defRPr>
            </a:lvl1pPr>
          </a:lstStyle>
          <a:p>
            <a:pPr>
              <a:defRPr/>
            </a:pPr>
            <a:endParaRPr lang="en-CA" altLang="en-US" dirty="0"/>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en-CA" altLang="en-US" dirty="0"/>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EB33537D-EEB2-48D4-9565-F76AAC13D700}" type="slidenum">
              <a:rPr lang="en-CA" altLang="en-US"/>
              <a:pPr>
                <a:defRPr/>
              </a:pPr>
              <a:t>‹#›</a:t>
            </a:fld>
            <a:endParaRPr lang="en-CA" altLang="en-US" dirty="0"/>
          </a:p>
        </p:txBody>
      </p:sp>
    </p:spTree>
    <p:extLst>
      <p:ext uri="{BB962C8B-B14F-4D97-AF65-F5344CB8AC3E}">
        <p14:creationId xmlns:p14="http://schemas.microsoft.com/office/powerpoint/2010/main" val="3617184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en-CA" altLang="en-US" dirty="0"/>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ea typeface="+mn-ea"/>
                <a:cs typeface="+mn-cs"/>
              </a:defRPr>
            </a:lvl1pPr>
          </a:lstStyle>
          <a:p>
            <a:pPr>
              <a:defRPr/>
            </a:pPr>
            <a:endParaRPr lang="en-CA" altLang="en-US" dirty="0"/>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en-CA" altLang="en-US" dirty="0"/>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5D4D00C4-F8F1-4487-9CF1-7359962F44CD}" type="slidenum">
              <a:rPr lang="en-CA" altLang="en-US"/>
              <a:pPr>
                <a:defRPr/>
              </a:pPr>
              <a:t>‹#›</a:t>
            </a:fld>
            <a:endParaRPr lang="en-CA" altLang="en-US" dirty="0"/>
          </a:p>
        </p:txBody>
      </p:sp>
    </p:spTree>
    <p:extLst>
      <p:ext uri="{BB962C8B-B14F-4D97-AF65-F5344CB8AC3E}">
        <p14:creationId xmlns:p14="http://schemas.microsoft.com/office/powerpoint/2010/main" val="2709542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6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extLst>
      <p:ext uri="{BB962C8B-B14F-4D97-AF65-F5344CB8AC3E}">
        <p14:creationId xmlns:p14="http://schemas.microsoft.com/office/powerpoint/2010/main" val="473069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11</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687011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12</a:t>
            </a:fld>
            <a:endParaRPr lang="en-CA" altLang="en-US" dirty="0">
              <a:latin typeface="Tahoma" panose="020B0604030504040204" pitchFamily="34" charset="0"/>
            </a:endParaRPr>
          </a:p>
        </p:txBody>
      </p:sp>
    </p:spTree>
    <p:extLst>
      <p:ext uri="{BB962C8B-B14F-4D97-AF65-F5344CB8AC3E}">
        <p14:creationId xmlns:p14="http://schemas.microsoft.com/office/powerpoint/2010/main" val="1446979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13</a:t>
            </a:fld>
            <a:endParaRPr lang="en-CA" altLang="en-US" dirty="0">
              <a:latin typeface="Tahoma" panose="020B0604030504040204" pitchFamily="34" charset="0"/>
            </a:endParaRPr>
          </a:p>
        </p:txBody>
      </p:sp>
    </p:spTree>
    <p:extLst>
      <p:ext uri="{BB962C8B-B14F-4D97-AF65-F5344CB8AC3E}">
        <p14:creationId xmlns:p14="http://schemas.microsoft.com/office/powerpoint/2010/main" val="681345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692841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15</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931416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16</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410815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17</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90563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18</a:t>
            </a:fld>
            <a:endParaRPr lang="en-CA" altLang="en-US" dirty="0">
              <a:latin typeface="Tahoma" panose="020B0604030504040204" pitchFamily="34" charset="0"/>
            </a:endParaRPr>
          </a:p>
        </p:txBody>
      </p:sp>
    </p:spTree>
    <p:extLst>
      <p:ext uri="{BB962C8B-B14F-4D97-AF65-F5344CB8AC3E}">
        <p14:creationId xmlns:p14="http://schemas.microsoft.com/office/powerpoint/2010/main" val="1613436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19</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5170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20</a:t>
            </a:fld>
            <a:endParaRPr lang="en-CA" altLang="en-US" dirty="0">
              <a:latin typeface="Tahoma" panose="020B0604030504040204" pitchFamily="34" charset="0"/>
            </a:endParaRPr>
          </a:p>
        </p:txBody>
      </p:sp>
    </p:spTree>
    <p:extLst>
      <p:ext uri="{BB962C8B-B14F-4D97-AF65-F5344CB8AC3E}">
        <p14:creationId xmlns:p14="http://schemas.microsoft.com/office/powerpoint/2010/main" val="208509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683353D-1461-4F59-ADF8-DAFAD2718910}" type="slidenum">
              <a:rPr lang="en-CA" altLang="en-US" smtClean="0">
                <a:latin typeface="Tahoma" panose="020B0604030504040204" pitchFamily="34" charset="0"/>
              </a:rPr>
              <a:pPr eaLnBrk="1" hangingPunct="1">
                <a:spcBef>
                  <a:spcPct val="0"/>
                </a:spcBef>
                <a:defRPr/>
              </a:pPr>
              <a:t>3</a:t>
            </a:fld>
            <a:endParaRPr lang="en-CA" altLang="en-US" dirty="0">
              <a:latin typeface="Tahoma" panose="020B060403050404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sz="1600" dirty="0">
              <a:latin typeface="Times New Roman" charset="0"/>
              <a:cs typeface="+mn-cs"/>
            </a:endParaRPr>
          </a:p>
        </p:txBody>
      </p:sp>
    </p:spTree>
    <p:extLst>
      <p:ext uri="{BB962C8B-B14F-4D97-AF65-F5344CB8AC3E}">
        <p14:creationId xmlns:p14="http://schemas.microsoft.com/office/powerpoint/2010/main" val="670901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21</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26581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22</a:t>
            </a:fld>
            <a:endParaRPr lang="en-CA" altLang="en-US" dirty="0">
              <a:latin typeface="Tahoma" panose="020B0604030504040204" pitchFamily="34" charset="0"/>
            </a:endParaRPr>
          </a:p>
        </p:txBody>
      </p:sp>
    </p:spTree>
    <p:extLst>
      <p:ext uri="{BB962C8B-B14F-4D97-AF65-F5344CB8AC3E}">
        <p14:creationId xmlns:p14="http://schemas.microsoft.com/office/powerpoint/2010/main" val="1307145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23</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92466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24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63642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25</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31324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27</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548689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28</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433391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29</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447820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30</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036759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31</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43855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683353D-1461-4F59-ADF8-DAFAD2718910}" type="slidenum">
              <a:rPr lang="en-CA" altLang="en-US" smtClean="0">
                <a:latin typeface="Tahoma" panose="020B0604030504040204" pitchFamily="34" charset="0"/>
              </a:rPr>
              <a:pPr eaLnBrk="1" hangingPunct="1">
                <a:spcBef>
                  <a:spcPct val="0"/>
                </a:spcBef>
                <a:defRPr/>
              </a:pPr>
              <a:t>4</a:t>
            </a:fld>
            <a:endParaRPr lang="en-CA" altLang="en-US" dirty="0">
              <a:latin typeface="Tahoma" panose="020B060403050404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sz="1600" dirty="0">
              <a:latin typeface="Times New Roman" charset="0"/>
              <a:cs typeface="+mn-cs"/>
            </a:endParaRPr>
          </a:p>
        </p:txBody>
      </p:sp>
    </p:spTree>
    <p:extLst>
      <p:ext uri="{BB962C8B-B14F-4D97-AF65-F5344CB8AC3E}">
        <p14:creationId xmlns:p14="http://schemas.microsoft.com/office/powerpoint/2010/main" val="605069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32</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551400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33</a:t>
            </a:fld>
            <a:endParaRPr lang="en-CA" altLang="en-US" dirty="0">
              <a:latin typeface="Tahoma" panose="020B0604030504040204" pitchFamily="34" charset="0"/>
            </a:endParaRPr>
          </a:p>
        </p:txBody>
      </p:sp>
    </p:spTree>
    <p:extLst>
      <p:ext uri="{BB962C8B-B14F-4D97-AF65-F5344CB8AC3E}">
        <p14:creationId xmlns:p14="http://schemas.microsoft.com/office/powerpoint/2010/main" val="168494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969975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35</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311199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36</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351003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37</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479277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38</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8068924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39</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948708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40</a:t>
            </a:fld>
            <a:endParaRPr lang="en-CA" altLang="en-US" dirty="0">
              <a:latin typeface="Tahoma" panose="020B0604030504040204" pitchFamily="34" charset="0"/>
            </a:endParaRPr>
          </a:p>
        </p:txBody>
      </p:sp>
    </p:spTree>
    <p:extLst>
      <p:ext uri="{BB962C8B-B14F-4D97-AF65-F5344CB8AC3E}">
        <p14:creationId xmlns:p14="http://schemas.microsoft.com/office/powerpoint/2010/main" val="3690393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41</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75440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683353D-1461-4F59-ADF8-DAFAD2718910}" type="slidenum">
              <a:rPr lang="en-CA" altLang="en-US" smtClean="0">
                <a:latin typeface="Tahoma" panose="020B0604030504040204" pitchFamily="34" charset="0"/>
              </a:rPr>
              <a:pPr eaLnBrk="1" hangingPunct="1">
                <a:spcBef>
                  <a:spcPct val="0"/>
                </a:spcBef>
                <a:defRPr/>
              </a:pPr>
              <a:t>5</a:t>
            </a:fld>
            <a:endParaRPr lang="en-CA" altLang="en-US" dirty="0">
              <a:latin typeface="Tahoma" panose="020B060403050404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429973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42</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531454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43</a:t>
            </a:fld>
            <a:endParaRPr lang="en-CA" altLang="en-US" dirty="0">
              <a:latin typeface="Tahoma" panose="020B0604030504040204" pitchFamily="34" charset="0"/>
            </a:endParaRPr>
          </a:p>
        </p:txBody>
      </p:sp>
    </p:spTree>
    <p:extLst>
      <p:ext uri="{BB962C8B-B14F-4D97-AF65-F5344CB8AC3E}">
        <p14:creationId xmlns:p14="http://schemas.microsoft.com/office/powerpoint/2010/main" val="41509493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156229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45</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8920133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46</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6274593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47</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927282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48</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8412922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49</a:t>
            </a:fld>
            <a:endParaRPr lang="en-CA" altLang="en-US" dirty="0">
              <a:latin typeface="Tahoma" panose="020B0604030504040204" pitchFamily="34" charset="0"/>
            </a:endParaRPr>
          </a:p>
        </p:txBody>
      </p:sp>
    </p:spTree>
    <p:extLst>
      <p:ext uri="{BB962C8B-B14F-4D97-AF65-F5344CB8AC3E}">
        <p14:creationId xmlns:p14="http://schemas.microsoft.com/office/powerpoint/2010/main" val="3117540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51</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42011904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52</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75209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683353D-1461-4F59-ADF8-DAFAD2718910}" type="slidenum">
              <a:rPr lang="en-CA" altLang="en-US" smtClean="0">
                <a:latin typeface="Tahoma" panose="020B0604030504040204" pitchFamily="34" charset="0"/>
              </a:rPr>
              <a:pPr eaLnBrk="1" hangingPunct="1">
                <a:spcBef>
                  <a:spcPct val="0"/>
                </a:spcBef>
                <a:defRPr/>
              </a:pPr>
              <a:t>6</a:t>
            </a:fld>
            <a:endParaRPr lang="en-CA" altLang="en-US" dirty="0">
              <a:latin typeface="Tahoma" panose="020B060403050404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317994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53</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0287155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54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0655438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55</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1851124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56</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650326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58</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40803313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59</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3220927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60</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8576156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61</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6605741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62</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8175948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63</a:t>
            </a:fld>
            <a:endParaRPr lang="en-CA" altLang="en-US" dirty="0">
              <a:latin typeface="Tahoma" panose="020B0604030504040204" pitchFamily="34" charset="0"/>
            </a:endParaRPr>
          </a:p>
        </p:txBody>
      </p:sp>
    </p:spTree>
    <p:extLst>
      <p:ext uri="{BB962C8B-B14F-4D97-AF65-F5344CB8AC3E}">
        <p14:creationId xmlns:p14="http://schemas.microsoft.com/office/powerpoint/2010/main" val="3908933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683353D-1461-4F59-ADF8-DAFAD2718910}" type="slidenum">
              <a:rPr lang="en-CA" altLang="en-US" smtClean="0">
                <a:latin typeface="Tahoma" panose="020B0604030504040204" pitchFamily="34" charset="0"/>
              </a:rPr>
              <a:pPr eaLnBrk="1" hangingPunct="1">
                <a:spcBef>
                  <a:spcPct val="0"/>
                </a:spcBef>
                <a:defRPr/>
              </a:pPr>
              <a:t>7</a:t>
            </a:fld>
            <a:endParaRPr lang="en-CA" altLang="en-US" dirty="0">
              <a:latin typeface="Tahoma" panose="020B060403050404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304420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64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42058901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65</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40906997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66</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2564201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67</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9084765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68</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4707857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69</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0872134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70</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7775678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71</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3833564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72</a:t>
            </a:fld>
            <a:endParaRPr lang="en-CA" altLang="en-US" dirty="0">
              <a:latin typeface="Tahoma" panose="020B0604030504040204" pitchFamily="34" charset="0"/>
            </a:endParaRPr>
          </a:p>
        </p:txBody>
      </p:sp>
    </p:spTree>
    <p:extLst>
      <p:ext uri="{BB962C8B-B14F-4D97-AF65-F5344CB8AC3E}">
        <p14:creationId xmlns:p14="http://schemas.microsoft.com/office/powerpoint/2010/main" val="41155845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73</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151600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8</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23316885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74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208298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75</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4189140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76</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046008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9</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876786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10</a:t>
            </a:fld>
            <a:endParaRPr lang="en-CA" altLang="en-US" dirty="0">
              <a:latin typeface="Tahoma" panose="020B0604030504040204" pitchFamily="34" charset="0"/>
            </a:endParaRPr>
          </a:p>
        </p:txBody>
      </p:sp>
    </p:spTree>
    <p:extLst>
      <p:ext uri="{BB962C8B-B14F-4D97-AF65-F5344CB8AC3E}">
        <p14:creationId xmlns:p14="http://schemas.microsoft.com/office/powerpoint/2010/main" val="3435092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743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10"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5" name="Picture Placeholder 4"/>
          <p:cNvSpPr>
            <a:spLocks noGrp="1"/>
          </p:cNvSpPr>
          <p:nvPr>
            <p:ph type="pic" sz="quarter" idx="13"/>
          </p:nvPr>
        </p:nvSpPr>
        <p:spPr>
          <a:xfrm>
            <a:off x="4800600" y="1666875"/>
            <a:ext cx="3886200" cy="3667125"/>
          </a:xfrm>
        </p:spPr>
        <p:txBody>
          <a:bodyPr/>
          <a:lstStyle/>
          <a:p>
            <a:endParaRPr lang="en-US" dirty="0"/>
          </a:p>
        </p:txBody>
      </p:sp>
      <p:sp>
        <p:nvSpPr>
          <p:cNvPr id="7" name="Content Placeholder 6"/>
          <p:cNvSpPr>
            <a:spLocks noGrp="1"/>
          </p:cNvSpPr>
          <p:nvPr>
            <p:ph sz="quarter" idx="14"/>
          </p:nvPr>
        </p:nvSpPr>
        <p:spPr>
          <a:xfrm>
            <a:off x="457200" y="1600200"/>
            <a:ext cx="41148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64143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11"/>
          </p:nvPr>
        </p:nvSpPr>
        <p:spPr/>
        <p:txBody>
          <a:body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6/9/2021</a:t>
            </a:fld>
            <a:endParaRPr lang="en-US" dirty="0">
              <a:solidFill>
                <a:prstClr val="white"/>
              </a:solidFill>
              <a:latin typeface="Arial"/>
            </a:endParaRPr>
          </a:p>
        </p:txBody>
      </p:sp>
      <p:sp>
        <p:nvSpPr>
          <p:cNvPr id="5" name="Slide Number Placeholder 4"/>
          <p:cNvSpPr>
            <a:spLocks noGrp="1"/>
          </p:cNvSpPr>
          <p:nvPr>
            <p:ph type="sldNum" sz="quarter" idx="12"/>
          </p:nvPr>
        </p:nvSpPr>
        <p:spPr/>
        <p:txBody>
          <a:body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sp>
        <p:nvSpPr>
          <p:cNvPr id="7" name="Content Placeholder 6"/>
          <p:cNvSpPr>
            <a:spLocks noGrp="1"/>
          </p:cNvSpPr>
          <p:nvPr>
            <p:ph sz="quarter" idx="13"/>
          </p:nvPr>
        </p:nvSpPr>
        <p:spPr>
          <a:xfrm>
            <a:off x="457200" y="1600200"/>
            <a:ext cx="41148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457200" y="38100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5"/>
          </p:nvPr>
        </p:nvSpPr>
        <p:spPr>
          <a:xfrm>
            <a:off x="4800600" y="2209800"/>
            <a:ext cx="3886200" cy="2590800"/>
          </a:xfrm>
        </p:spPr>
        <p:txBody>
          <a:bodyPr/>
          <a:lstStyle/>
          <a:p>
            <a:endParaRPr lang="en-US" dirty="0"/>
          </a:p>
        </p:txBody>
      </p:sp>
    </p:spTree>
    <p:extLst>
      <p:ext uri="{BB962C8B-B14F-4D97-AF65-F5344CB8AC3E}">
        <p14:creationId xmlns:p14="http://schemas.microsoft.com/office/powerpoint/2010/main" val="3967662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4038600" cy="4525963"/>
          </a:xfrm>
        </p:spPr>
        <p:txBody>
          <a:bodyPr/>
          <a:lstStyle>
            <a:lvl1pPr marL="457200" indent="-457200">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6/9/2021</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11" name="Content Placeholder 2"/>
          <p:cNvSpPr>
            <a:spLocks noGrp="1"/>
          </p:cNvSpPr>
          <p:nvPr>
            <p:ph idx="13"/>
          </p:nvPr>
        </p:nvSpPr>
        <p:spPr>
          <a:xfrm>
            <a:off x="4572000" y="1600200"/>
            <a:ext cx="4114800" cy="4525963"/>
          </a:xfrm>
        </p:spPr>
        <p:txBody>
          <a:bodyPr/>
          <a:lstStyle>
            <a:lvl1pPr marL="457200" indent="-457200">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689117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prstClr val="black"/>
                </a:solidFill>
              </a:rPr>
              <a:pPr/>
              <a:t>6/9/2021</a:t>
            </a:fld>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prstClr val="black"/>
                </a:solidFill>
              </a:rPr>
              <a:pPr/>
              <a:t>‹#›</a:t>
            </a:fld>
            <a:endParaRPr lang="en-US" dirty="0">
              <a:solidFill>
                <a:prstClr val="black"/>
              </a:solidFill>
            </a:endParaRP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Media Placeholder 8"/>
          <p:cNvSpPr>
            <a:spLocks noGrp="1"/>
          </p:cNvSpPr>
          <p:nvPr>
            <p:ph type="media" sz="quarter" idx="13"/>
          </p:nvPr>
        </p:nvSpPr>
        <p:spPr>
          <a:xfrm>
            <a:off x="1427820" y="1943530"/>
            <a:ext cx="6302068" cy="4108317"/>
          </a:xfrm>
        </p:spPr>
        <p:txBody>
          <a:bodyPr/>
          <a:lstStyle/>
          <a:p>
            <a:endParaRPr lang="en-IN"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966201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13265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04019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tx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41910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10" name="Content Placeholder 8"/>
          <p:cNvSpPr>
            <a:spLocks noGrp="1"/>
          </p:cNvSpPr>
          <p:nvPr>
            <p:ph sz="quarter" idx="15"/>
          </p:nvPr>
        </p:nvSpPr>
        <p:spPr>
          <a:xfrm>
            <a:off x="4648200" y="1628775"/>
            <a:ext cx="4038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p:txBody>
      </p:sp>
    </p:spTree>
    <p:extLst>
      <p:ext uri="{BB962C8B-B14F-4D97-AF65-F5344CB8AC3E}">
        <p14:creationId xmlns:p14="http://schemas.microsoft.com/office/powerpoint/2010/main" val="161918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8" name="Content Placeholder 7"/>
          <p:cNvSpPr>
            <a:spLocks noGrp="1"/>
          </p:cNvSpPr>
          <p:nvPr>
            <p:ph sz="quarter" idx="13"/>
          </p:nvPr>
        </p:nvSpPr>
        <p:spPr>
          <a:xfrm>
            <a:off x="1143000" y="2209800"/>
            <a:ext cx="67056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4"/>
          </p:nvPr>
        </p:nvSpPr>
        <p:spPr>
          <a:xfrm>
            <a:off x="1143000" y="3124200"/>
            <a:ext cx="67056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252132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457200" y="1752600"/>
            <a:ext cx="8229600" cy="3505200"/>
          </a:xfrm>
        </p:spPr>
        <p:txBody>
          <a:bodyPr/>
          <a:lstStyle/>
          <a:p>
            <a:endParaRPr lang="en-US" dirty="0"/>
          </a:p>
        </p:txBody>
      </p:sp>
    </p:spTree>
    <p:extLst>
      <p:ext uri="{BB962C8B-B14F-4D97-AF65-F5344CB8AC3E}">
        <p14:creationId xmlns:p14="http://schemas.microsoft.com/office/powerpoint/2010/main" val="3616543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60980"/>
            <a:ext cx="7772400" cy="1362075"/>
          </a:xfrm>
        </p:spPr>
        <p:txBody>
          <a:bodyPr anchor="t"/>
          <a:lstStyle>
            <a:lvl1pPr algn="ctr">
              <a:defRPr sz="4000" b="1" cap="small" baseline="0"/>
            </a:lvl1pPr>
          </a:lstStyle>
          <a:p>
            <a:r>
              <a:rPr lang="en-US"/>
              <a:t>Click to edit Master title style</a:t>
            </a:r>
          </a:p>
        </p:txBody>
      </p:sp>
      <p:sp>
        <p:nvSpPr>
          <p:cNvPr id="4" name="Date Placeholder 3"/>
          <p:cNvSpPr>
            <a:spLocks noGrp="1"/>
          </p:cNvSpPr>
          <p:nvPr>
            <p:ph type="dt" sz="half" idx="10"/>
          </p:nvPr>
        </p:nvSpPr>
        <p:spPr/>
        <p:txBody>
          <a:bodyPr/>
          <a:lstStyle/>
          <a:p>
            <a:fld id="{A434ECE1-1429-49CD-8D44-021E96CBD73D}" type="datetime1">
              <a:rPr lang="en-US" smtClean="0"/>
              <a:t>6/9/2021</a:t>
            </a:fld>
            <a:endParaRPr lang="en-US" dirty="0"/>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2256828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4400">
                <a:latin typeface="Calibri" panose="020F0502020204030204" pitchFamily="34"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196858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p:nvPr>
        </p:nvSpPr>
        <p:spPr>
          <a:xfrm>
            <a:off x="2905795" y="6424794"/>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19362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Custom Layou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Text Placeholder 6">
            <a:extLst>
              <a:ext uri="{FF2B5EF4-FFF2-40B4-BE49-F238E27FC236}">
                <a16:creationId xmlns:a16="http://schemas.microsoft.com/office/drawing/2014/main" id="{736A3F89-0664-4FA8-92BB-1BDA0D786451}"/>
              </a:ext>
            </a:extLst>
          </p:cNvPr>
          <p:cNvSpPr>
            <a:spLocks noGrp="1"/>
          </p:cNvSpPr>
          <p:nvPr>
            <p:ph type="body" sz="quarter" idx="13"/>
          </p:nvPr>
        </p:nvSpPr>
        <p:spPr>
          <a:xfrm>
            <a:off x="533400" y="15240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24828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4400">
                <a:latin typeface="Calibri" panose="020F0502020204030204" pitchFamily="34"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6"/>
          </p:nvPr>
        </p:nvSpPr>
        <p:spPr>
          <a:xfrm>
            <a:off x="838200" y="1666875"/>
            <a:ext cx="3657600" cy="4459288"/>
          </a:xfrm>
        </p:spPr>
        <p:txBody>
          <a:bodyPr/>
          <a:lstStyle/>
          <a:p>
            <a:endParaRPr lang="en-US" dirty="0"/>
          </a:p>
        </p:txBody>
      </p:sp>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99123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439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10"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5" name="Content Placeholder 4"/>
          <p:cNvSpPr>
            <a:spLocks noGrp="1"/>
          </p:cNvSpPr>
          <p:nvPr>
            <p:ph sz="quarter" idx="13"/>
          </p:nvPr>
        </p:nvSpPr>
        <p:spPr>
          <a:xfrm>
            <a:off x="457200" y="1600200"/>
            <a:ext cx="411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72842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7" name="Media Placeholder 6"/>
          <p:cNvSpPr>
            <a:spLocks noGrp="1"/>
          </p:cNvSpPr>
          <p:nvPr>
            <p:ph type="media" sz="quarter" idx="13"/>
          </p:nvPr>
        </p:nvSpPr>
        <p:spPr>
          <a:xfrm>
            <a:off x="1768188" y="2263294"/>
            <a:ext cx="5592390" cy="3680306"/>
          </a:xfrm>
        </p:spPr>
        <p:txBody>
          <a:bodyPr/>
          <a:lstStyle/>
          <a:p>
            <a:endParaRPr lang="en-IN" dirty="0"/>
          </a:p>
        </p:txBody>
      </p:sp>
    </p:spTree>
    <p:extLst>
      <p:ext uri="{BB962C8B-B14F-4D97-AF65-F5344CB8AC3E}">
        <p14:creationId xmlns:p14="http://schemas.microsoft.com/office/powerpoint/2010/main" val="394185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4" name="Content Placeholder 3"/>
          <p:cNvSpPr>
            <a:spLocks noGrp="1"/>
          </p:cNvSpPr>
          <p:nvPr>
            <p:ph sz="quarter" idx="10"/>
          </p:nvPr>
        </p:nvSpPr>
        <p:spPr>
          <a:xfrm>
            <a:off x="914400" y="5914310"/>
            <a:ext cx="7772400" cy="246221"/>
          </a:xfrm>
        </p:spPr>
        <p:txBody>
          <a:bodyPr>
            <a:spAutoFit/>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32584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11"/>
          </p:nvPr>
        </p:nvSpPr>
        <p:spPr/>
        <p:txBody>
          <a:body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6/9/2021</a:t>
            </a:fld>
            <a:endParaRPr lang="en-US" dirty="0">
              <a:solidFill>
                <a:prstClr val="white"/>
              </a:solidFill>
              <a:latin typeface="Arial"/>
            </a:endParaRPr>
          </a:p>
        </p:txBody>
      </p:sp>
      <p:sp>
        <p:nvSpPr>
          <p:cNvPr id="5" name="Slide Number Placeholder 4"/>
          <p:cNvSpPr>
            <a:spLocks noGrp="1"/>
          </p:cNvSpPr>
          <p:nvPr>
            <p:ph type="sldNum" sz="quarter" idx="12"/>
          </p:nvPr>
        </p:nvSpPr>
        <p:spPr/>
        <p:txBody>
          <a:body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sp>
        <p:nvSpPr>
          <p:cNvPr id="7" name="Content Placeholder 6"/>
          <p:cNvSpPr>
            <a:spLocks noGrp="1"/>
          </p:cNvSpPr>
          <p:nvPr>
            <p:ph sz="quarter" idx="13"/>
          </p:nvPr>
        </p:nvSpPr>
        <p:spPr>
          <a:xfrm>
            <a:off x="457200" y="1600200"/>
            <a:ext cx="82296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457200" y="3581400"/>
            <a:ext cx="83058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9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11"/>
          </p:nvPr>
        </p:nvSpPr>
        <p:spPr/>
        <p:txBody>
          <a:body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6/9/2021</a:t>
            </a:fld>
            <a:endParaRPr lang="en-US" dirty="0">
              <a:solidFill>
                <a:prstClr val="white"/>
              </a:solidFill>
              <a:latin typeface="Arial"/>
            </a:endParaRPr>
          </a:p>
        </p:txBody>
      </p:sp>
      <p:sp>
        <p:nvSpPr>
          <p:cNvPr id="5" name="Slide Number Placeholder 4"/>
          <p:cNvSpPr>
            <a:spLocks noGrp="1"/>
          </p:cNvSpPr>
          <p:nvPr>
            <p:ph type="sldNum" sz="quarter" idx="12"/>
          </p:nvPr>
        </p:nvSpPr>
        <p:spPr/>
        <p:txBody>
          <a:body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sp>
        <p:nvSpPr>
          <p:cNvPr id="7" name="Content Placeholder 6"/>
          <p:cNvSpPr>
            <a:spLocks noGrp="1"/>
          </p:cNvSpPr>
          <p:nvPr>
            <p:ph sz="quarter" idx="13"/>
          </p:nvPr>
        </p:nvSpPr>
        <p:spPr>
          <a:xfrm>
            <a:off x="457200" y="1600200"/>
            <a:ext cx="8232775" cy="83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457200" y="2514600"/>
            <a:ext cx="8232775"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57200" y="3886200"/>
            <a:ext cx="8232775"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463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6/9/2021</a:t>
            </a:fld>
            <a:endParaRPr lang="en-US" dirty="0">
              <a:solidFill>
                <a:prstClr val="white"/>
              </a:solidFill>
              <a:latin typeface="Aria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pic>
        <p:nvPicPr>
          <p:cNvPr id="7" name="Picture 6" descr="Pearson 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4043797913"/>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81" r:id="rId3"/>
    <p:sldLayoutId id="2147483973" r:id="rId4"/>
    <p:sldLayoutId id="2147483975" r:id="rId5"/>
    <p:sldLayoutId id="2147483991" r:id="rId6"/>
    <p:sldLayoutId id="2147483996" r:id="rId7"/>
    <p:sldLayoutId id="2147483987" r:id="rId8"/>
    <p:sldLayoutId id="2147483988" r:id="rId9"/>
    <p:sldLayoutId id="2147483982" r:id="rId10"/>
    <p:sldLayoutId id="2147483986" r:id="rId11"/>
    <p:sldLayoutId id="2147483974" r:id="rId12"/>
    <p:sldLayoutId id="2147483976" r:id="rId13"/>
    <p:sldLayoutId id="2147483977" r:id="rId14"/>
    <p:sldLayoutId id="2147483978" r:id="rId15"/>
    <p:sldLayoutId id="2147483979" r:id="rId16"/>
    <p:sldLayoutId id="2147483989" r:id="rId17"/>
    <p:sldLayoutId id="2147483993" r:id="rId18"/>
    <p:sldLayoutId id="2147483994" r:id="rId19"/>
    <p:sldLayoutId id="2147483995" r:id="rId20"/>
    <p:sldLayoutId id="2147483997" r:id="rId2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mediaplayer.pearsoncmg.com/assets/secs-bioflix-gas-exchange-introduction" TargetMode="Externa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Edition</a:t>
            </a: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22 Part C</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18935"/>
            <a:ext cx="3276600" cy="338554"/>
          </a:xfrm>
        </p:spPr>
        <p:txBody>
          <a:bodyPr wrap="square">
            <a:spAutoFit/>
          </a:bodyPr>
          <a:lstStyle/>
          <a:p>
            <a:r>
              <a:rPr lang="en-IN" sz="2200" dirty="0"/>
              <a:t>The Respiratory System</a:t>
            </a:r>
            <a:endParaRPr lang="en-US" sz="2200" dirty="0"/>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latin typeface="Arial" panose="020B0604020202020204" pitchFamily="34" charset="0"/>
                <a:ea typeface="ＭＳ Ｐゴシック" pitchFamily="-108" charset="-128"/>
                <a:cs typeface="ＭＳ Ｐゴシック" pitchFamily="-108" charset="-128"/>
              </a:rPr>
              <a:t>PowerPoint® Lectures Slides prepared by Karen Dunbar Kareiva, Ivy Tech Community College</a:t>
            </a:r>
            <a:endParaRPr lang="en-IN" sz="1200" dirty="0">
              <a:latin typeface="Arial" panose="020B0604020202020204" pitchFamily="34" charset="0"/>
              <a:ea typeface="ＭＳ Ｐゴシック" pitchFamily="-108" charset="-128"/>
              <a:cs typeface="ＭＳ Ｐゴシック" pitchFamily="-108" charset="-128"/>
            </a:endParaRPr>
          </a:p>
        </p:txBody>
      </p:sp>
      <p:sp>
        <p:nvSpPr>
          <p:cNvPr id="5" name="Content Placeholder"/>
          <p:cNvSpPr>
            <a:spLocks noGrp="1"/>
          </p:cNvSpPr>
          <p:nvPr>
            <p:ph type="body" sz="quarter" idx="4294967295"/>
          </p:nvPr>
        </p:nvSpPr>
        <p:spPr>
          <a:xfrm>
            <a:off x="2871927" y="6475596"/>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41544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68427"/>
            <a:ext cx="8229600" cy="1846659"/>
          </a:xfrm>
        </p:spPr>
        <p:txBody>
          <a:bodyPr wrap="square">
            <a:spAutoFit/>
          </a:bodyPr>
          <a:lstStyle/>
          <a:p>
            <a:pPr lvl="1" algn="l" rtl="0">
              <a:spcBef>
                <a:spcPct val="0"/>
              </a:spcBef>
            </a:pPr>
            <a:r>
              <a:rPr lang="en-IN" sz="3000" b="1" kern="1200" dirty="0">
                <a:solidFill>
                  <a:srgbClr val="007FA3"/>
                </a:solidFill>
                <a:latin typeface="Times New Roman"/>
                <a:ea typeface="+mj-ea"/>
                <a:cs typeface="Times New Roman" panose="02020603050405020304" pitchFamily="18" charset="0"/>
              </a:rPr>
              <a:t>The Amount of Oxygen Carried by </a:t>
            </a:r>
            <a:r>
              <a:rPr lang="en-US" sz="3000" b="1" dirty="0">
                <a:solidFill>
                  <a:schemeClr val="bg2"/>
                </a:solidFill>
                <a:latin typeface="Times New Roman"/>
              </a:rPr>
              <a:t>Hemoglobin</a:t>
            </a:r>
            <a:r>
              <a:rPr lang="en-IN" sz="3000" b="1" kern="1200" dirty="0">
                <a:solidFill>
                  <a:srgbClr val="007FA3"/>
                </a:solidFill>
                <a:latin typeface="Times New Roman"/>
                <a:ea typeface="+mj-ea"/>
                <a:cs typeface="Times New Roman" panose="02020603050405020304" pitchFamily="18" charset="0"/>
              </a:rPr>
              <a:t> Depends on the </a:t>
            </a:r>
            <a:r>
              <a:rPr lang="en-US" sz="3000" b="1" dirty="0">
                <a:solidFill>
                  <a:schemeClr val="bg2"/>
                </a:solidFill>
                <a:latin typeface="Times New Roman"/>
              </a:rPr>
              <a:t>P</a:t>
            </a:r>
            <a:r>
              <a:rPr lang="en-US" sz="3000" b="1" baseline="-25000" dirty="0">
                <a:solidFill>
                  <a:schemeClr val="bg2"/>
                </a:solidFill>
                <a:latin typeface="Times New Roman"/>
              </a:rPr>
              <a:t>O</a:t>
            </a:r>
            <a:r>
              <a:rPr lang="en-US" sz="3000" b="1" baseline="-40000" dirty="0">
                <a:solidFill>
                  <a:schemeClr val="bg2"/>
                </a:solidFill>
                <a:latin typeface="Times New Roman"/>
              </a:rPr>
              <a:t>2</a:t>
            </a:r>
            <a:r>
              <a:rPr lang="en-IN" sz="3000" b="1" kern="1200" dirty="0">
                <a:solidFill>
                  <a:srgbClr val="007FA3"/>
                </a:solidFill>
                <a:latin typeface="Times New Roman"/>
                <a:ea typeface="+mj-ea"/>
                <a:cs typeface="Times New Roman" panose="02020603050405020304" pitchFamily="18" charset="0"/>
              </a:rPr>
              <a:t> (the Amount of Oxygen) Available Locally. This Relationship Ensures Optimal Oxygen Pickup and Delivery </a:t>
            </a:r>
            <a:r>
              <a:rPr lang="en-IN" sz="2400" b="1" kern="1200" dirty="0">
                <a:solidFill>
                  <a:srgbClr val="007FA3"/>
                </a:solidFill>
                <a:latin typeface="Times New Roman"/>
                <a:ea typeface="+mj-ea"/>
                <a:cs typeface="Times New Roman" panose="02020603050405020304" pitchFamily="18" charset="0"/>
              </a:rPr>
              <a:t>(2 of 2)</a:t>
            </a:r>
            <a:endParaRPr lang="en-US" sz="2400" kern="1200" dirty="0">
              <a:solidFill>
                <a:srgbClr val="007FA3"/>
              </a:solidFill>
              <a:latin typeface="Times New Roman"/>
              <a:ea typeface="+mj-ea"/>
              <a:cs typeface="Times New Roman" panose="02020603050405020304" pitchFamily="18" charset="0"/>
            </a:endParaRPr>
          </a:p>
        </p:txBody>
      </p:sp>
      <p:pic>
        <p:nvPicPr>
          <p:cNvPr id="4098" name="Picture 2" descr="- Graph 2: in the lungs&#10;- The second graph shows the same oxygen-hemoglobin dissociation curve, and relates it to hemoglobin saturation in the lungs. There, since there is a high PO2, even large changes in PO2 cause only small changes in hemoglobin saturation.&#10;- At sea level, there is plenty of oxygen and the PO2 in the lungs is 100 mm Hg. At sea level, hemoglobin is 98% saturated.&#10;- At high altitudes, there is less oxygen and the PO2 in the lungs falls to around 80 mm Hg. However, hemoglobin is still 95% saturated. Hemoglobin's properties produce  a safety margin that keeps hemoglobin almost completely saturated even when PO2 is low. As a result, hemoglobin remains saturated even in people who live at high altitudes or who develop lung disease.&#10;- Graph 3: in body tissues besides the lungs&#10;- The third graph relates the oxygen-hemoglobin dissociation curve to hemoglobin saturation in other tissues besides the lungs. Body tissues have a lower PO2 than the lungs because they consume oxygen. When PO2 is low, large changes in PO2 cause large changes in hemoglobin saturation.&#10;- Resting tissues have a PO2 of about 40 mm Hg. Here hemoglobin is 75% saturated. Hemoglobin releases only 23% of the oxygen that it carries.&#10;- Metabolically active tissues such as exercising muscle have an even lower PO2, around 20 mm Hg. Here hemoglobin is only 40% saturated -- it releases an additional 35% of the oxygen that it carries.&#10;- Thus, the properties of hemoglobin ensure that oxygen is delivered where it is needed most. Tissues that need more oxygen get more.&#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0919" y="2059916"/>
            <a:ext cx="3082161" cy="3821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5"/>
          <p:cNvSpPr>
            <a:spLocks noGrp="1"/>
          </p:cNvSpPr>
          <p:nvPr>
            <p:ph sz="quarter" idx="10"/>
          </p:nvPr>
        </p:nvSpPr>
        <p:spPr>
          <a:xfrm>
            <a:off x="457200" y="5914310"/>
            <a:ext cx="7772400" cy="246221"/>
          </a:xfrm>
        </p:spPr>
        <p:txBody>
          <a:bodyPr/>
          <a:lstStyle/>
          <a:p>
            <a:r>
              <a:rPr lang="en-US" b="1" dirty="0">
                <a:solidFill>
                  <a:srgbClr val="007FA3"/>
                </a:solidFill>
              </a:rPr>
              <a:t>Focus Figure 22.1 </a:t>
            </a:r>
            <a:r>
              <a:rPr lang="en-US" sz="1600" dirty="0"/>
              <a:t>The Oxygen-Hemoglobin Dissociation Curve.</a:t>
            </a:r>
            <a:endParaRPr lang="en-US" sz="1600" dirty="0">
              <a:latin typeface="+mn-lt"/>
            </a:endParaRPr>
          </a:p>
        </p:txBody>
      </p:sp>
    </p:spTree>
    <p:extLst>
      <p:ext uri="{BB962C8B-B14F-4D97-AF65-F5344CB8AC3E}">
        <p14:creationId xmlns:p14="http://schemas.microsoft.com/office/powerpoint/2010/main" val="1148683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Oxygen Transport </a:t>
            </a:r>
            <a:r>
              <a:rPr lang="en-US" sz="2800" dirty="0">
                <a:latin typeface="Times New Roman"/>
              </a:rPr>
              <a:t>(7 of 8)</a:t>
            </a:r>
            <a:endParaRPr lang="en-US" sz="2800" b="0" dirty="0">
              <a:latin typeface="Times New Roman"/>
            </a:endParaRPr>
          </a:p>
        </p:txBody>
      </p:sp>
      <p:sp>
        <p:nvSpPr>
          <p:cNvPr id="4" name="Content Placeholder 3"/>
          <p:cNvSpPr>
            <a:spLocks noGrp="1"/>
          </p:cNvSpPr>
          <p:nvPr>
            <p:ph sz="quarter" idx="13"/>
          </p:nvPr>
        </p:nvSpPr>
        <p:spPr>
          <a:xfrm>
            <a:off x="457581" y="1643126"/>
            <a:ext cx="8229600" cy="2677656"/>
          </a:xfrm>
        </p:spPr>
        <p:txBody>
          <a:bodyPr vert="horz" lIns="0" tIns="0" rIns="0" bIns="0" rtlCol="0">
            <a:spAutoFit/>
          </a:bodyPr>
          <a:lstStyle/>
          <a:p>
            <a:pPr lvl="1"/>
            <a:r>
              <a:rPr lang="en-US" altLang="en-US" b="1" dirty="0"/>
              <a:t>Influence of other factors on hemoglobin saturation</a:t>
            </a:r>
          </a:p>
          <a:p>
            <a:pPr lvl="2"/>
            <a:r>
              <a:rPr lang="en-US" altLang="en-US" dirty="0"/>
              <a:t>Increases in temperature, </a:t>
            </a:r>
            <a:r>
              <a:rPr lang="en-US" altLang="en-US" dirty="0">
                <a:latin typeface="Times New Roman" panose="02020603050405020304" pitchFamily="18" charset="0"/>
                <a:cs typeface="Times New Roman" panose="02020603050405020304" pitchFamily="18" charset="0"/>
              </a:rPr>
              <a:t>H</a:t>
            </a:r>
            <a:r>
              <a:rPr lang="en-US" altLang="en-US" baseline="30000"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P</a:t>
            </a:r>
            <a:r>
              <a:rPr lang="en-US" altLang="en-US" baseline="-25000" dirty="0">
                <a:latin typeface="Times New Roman" panose="02020603050405020304" pitchFamily="18" charset="0"/>
                <a:cs typeface="Times New Roman" panose="02020603050405020304" pitchFamily="18" charset="0"/>
              </a:rPr>
              <a:t>CO</a:t>
            </a:r>
            <a:r>
              <a:rPr lang="en-US" altLang="en-US" baseline="-45000" dirty="0">
                <a:latin typeface="Times New Roman" panose="02020603050405020304" pitchFamily="18" charset="0"/>
                <a:cs typeface="Times New Roman" panose="02020603050405020304" pitchFamily="18" charset="0"/>
              </a:rPr>
              <a:t>2</a:t>
            </a:r>
            <a:r>
              <a:rPr lang="en-US" altLang="en-US" dirty="0"/>
              <a:t>, and BPG can modify structure of hemoglobin</a:t>
            </a:r>
          </a:p>
          <a:p>
            <a:pPr lvl="3"/>
            <a:r>
              <a:rPr lang="en-US" altLang="en-US" dirty="0"/>
              <a:t>Results in a decrease for </a:t>
            </a:r>
            <a:r>
              <a:rPr lang="en-US" altLang="en-US" dirty="0" err="1"/>
              <a:t>Hb’</a:t>
            </a:r>
            <a:r>
              <a:rPr lang="en-US" altLang="ja-JP" dirty="0" err="1"/>
              <a:t>s</a:t>
            </a:r>
            <a:r>
              <a:rPr lang="en-US" altLang="ja-JP" dirty="0"/>
              <a:t> affinity for </a:t>
            </a:r>
            <a:r>
              <a:rPr lang="en-US" altLang="ja-JP" dirty="0">
                <a:latin typeface="Times New Roman" panose="02020603050405020304" pitchFamily="18" charset="0"/>
                <a:cs typeface="Times New Roman" panose="02020603050405020304" pitchFamily="18" charset="0"/>
              </a:rPr>
              <a:t>O</a:t>
            </a:r>
            <a:r>
              <a:rPr lang="en-US" altLang="ja-JP" baseline="-25000" dirty="0">
                <a:latin typeface="Times New Roman" panose="02020603050405020304" pitchFamily="18" charset="0"/>
                <a:cs typeface="Times New Roman" panose="02020603050405020304" pitchFamily="18" charset="0"/>
              </a:rPr>
              <a:t>2</a:t>
            </a:r>
          </a:p>
          <a:p>
            <a:pPr lvl="3"/>
            <a:r>
              <a:rPr lang="en-US" altLang="en-US" dirty="0"/>
              <a:t>Occurs in systemic capillaries</a:t>
            </a:r>
          </a:p>
          <a:p>
            <a:pPr lvl="3"/>
            <a:r>
              <a:rPr lang="en-US" altLang="en-US" dirty="0"/>
              <a:t>Enhances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t> unloading, causing a shift in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t>-hemoglobin dissociation curve to right</a:t>
            </a:r>
          </a:p>
          <a:p>
            <a:pPr lvl="2"/>
            <a:r>
              <a:rPr lang="en-US" altLang="en-US" dirty="0"/>
              <a:t>Decreases in these factors shift curve to left</a:t>
            </a:r>
          </a:p>
          <a:p>
            <a:pPr lvl="3"/>
            <a:r>
              <a:rPr lang="en-US" altLang="en-US" dirty="0"/>
              <a:t>Decreases oxygen unloading from blood</a:t>
            </a:r>
          </a:p>
        </p:txBody>
      </p:sp>
    </p:spTree>
    <p:extLst>
      <p:ext uri="{BB962C8B-B14F-4D97-AF65-F5344CB8AC3E}">
        <p14:creationId xmlns:p14="http://schemas.microsoft.com/office/powerpoint/2010/main" val="113967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81340"/>
            <a:ext cx="8229600" cy="1569660"/>
          </a:xfrm>
        </p:spPr>
        <p:txBody>
          <a:bodyPr wrap="square">
            <a:spAutoFit/>
          </a:bodyPr>
          <a:lstStyle/>
          <a:p>
            <a:r>
              <a:rPr lang="en-US" dirty="0">
                <a:latin typeface="Times New Roman"/>
              </a:rPr>
              <a:t>Effect of Temperature, </a:t>
            </a:r>
            <a:r>
              <a:rPr lang="en-US" dirty="0">
                <a:solidFill>
                  <a:schemeClr val="bg2"/>
                </a:solidFill>
                <a:latin typeface="Times New Roman"/>
              </a:rPr>
              <a:t>P</a:t>
            </a:r>
            <a:r>
              <a:rPr lang="en-US" baseline="-25000" dirty="0">
                <a:solidFill>
                  <a:schemeClr val="bg2"/>
                </a:solidFill>
                <a:latin typeface="Times New Roman"/>
              </a:rPr>
              <a:t>CO</a:t>
            </a:r>
            <a:r>
              <a:rPr lang="en-US" baseline="-40000" dirty="0">
                <a:solidFill>
                  <a:schemeClr val="bg2"/>
                </a:solidFill>
                <a:latin typeface="Times New Roman"/>
              </a:rPr>
              <a:t>2</a:t>
            </a:r>
            <a:r>
              <a:rPr lang="en-US" dirty="0">
                <a:latin typeface="Times New Roman"/>
              </a:rPr>
              <a:t>, and Blood pH on the Oxygen-Hemoglobin Dissociation Curve </a:t>
            </a:r>
            <a:r>
              <a:rPr lang="en-US" sz="2800" dirty="0">
                <a:latin typeface="Times New Roman"/>
              </a:rPr>
              <a:t>(1 of 2)</a:t>
            </a:r>
          </a:p>
        </p:txBody>
      </p:sp>
      <p:pic>
        <p:nvPicPr>
          <p:cNvPr id="3074" name="Picture 2" descr="This two-part figure contains two graphs that show (a) how changes in body temperature and (b) how changes in the partial pressure of carbon dioxide and/or blood pH affect the oxygen saturation of hemoglobin.&#10; - Graph labels:  in both graphs (a) and (b), the vertical axis is labeled percent O2 saturation of hemoglobin and is marked from 0 to 100 in increments of 20. The horizontal axis is labeled PO2 (millimeters Hg) and is marked from 0 to 100 in increments of 20.&#10; - Part (a): &#10; - The top graph shows how shifts in body temperature affect the oxygen-hemoglobin dissociation curve. It shows four curves, all beginning at zero. At a body temperature of 10°C, the oxygen-hemoglobin dissociation curve rises swiftly. At a PO2 of 20 mm Hg, the oxygen saturation is about 90%. At a PO2 of 30 mm Hg, the oxygen saturation reaches 100%.&#10; - If the body temperature rises to 20°C, the oxygen-hemoglobin dissociation curve shifts rightward. At a PO2 of 20 mm Hg, the oxygen saturation is about 78%. At a PO2 of 30 mm Hg, the oxygen saturation is about 85%. It levels off, reaching 90% at a PO2 of 40 mm Hg, 94% at a PO2 of 60 mm Hg, 95% at a PO2 of 80 mm Hg, and 96% at a PO2 of 100 Hg.&#10; - If the body temperature rises to 38°C (normal body temperature), the oxygen-hemoglobin dissociation curve again shifts rightward. At a PO2 of 20 mm Hg, the oxygen saturation is about 38%. At a PO2 of 40 mm Hg, the oxygen saturation is about 75%. It reaches 88% at a PO2 of 60 mm Hg, 90% at a PO2 of 80 mm Hg, and 93% at a PO2 of 100 Hg.&#10; - If the body temperature rises to 43°C, the oxygen-hemoglobin dissociation curve shifts rightward still more. At a PO2 of 20 mm Hg, the oxygen saturation is about 20%. At a PO2 of 40 mm Hg, the oxygen saturation is about 55%. It reaches 75% at a PO2 of 60 mm Hg, 82% at a PO2 of 80 mm Hg, and 89% at a PO2 of 100 Hg.&#10;"/>
          <p:cNvPicPr>
            <a:picLocks noChangeAspect="1" noChangeArrowheads="1"/>
          </p:cNvPicPr>
          <p:nvPr/>
        </p:nvPicPr>
        <p:blipFill rotWithShape="1">
          <a:blip r:embed="rId3">
            <a:extLst>
              <a:ext uri="{28A0092B-C50C-407E-A947-70E740481C1C}">
                <a14:useLocalDpi xmlns:a14="http://schemas.microsoft.com/office/drawing/2010/main" val="0"/>
              </a:ext>
            </a:extLst>
          </a:blip>
          <a:srcRect b="3798"/>
          <a:stretch/>
        </p:blipFill>
        <p:spPr bwMode="auto">
          <a:xfrm>
            <a:off x="2323947" y="1777998"/>
            <a:ext cx="4128650" cy="386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5"/>
          <p:cNvSpPr>
            <a:spLocks noGrp="1"/>
          </p:cNvSpPr>
          <p:nvPr>
            <p:ph sz="quarter" idx="10"/>
          </p:nvPr>
        </p:nvSpPr>
        <p:spPr>
          <a:xfrm>
            <a:off x="457581" y="5823693"/>
            <a:ext cx="8229600" cy="492443"/>
          </a:xfrm>
        </p:spPr>
        <p:txBody>
          <a:bodyPr/>
          <a:lstStyle/>
          <a:p>
            <a:r>
              <a:rPr lang="en-US" b="1" dirty="0">
                <a:solidFill>
                  <a:srgbClr val="007FA3"/>
                </a:solidFill>
                <a:latin typeface="Arial"/>
              </a:rPr>
              <a:t>Figure 22.24a </a:t>
            </a:r>
            <a:r>
              <a:rPr lang="en-US" dirty="0">
                <a:latin typeface="Arial"/>
              </a:rPr>
              <a:t>Effect of temperature, </a:t>
            </a:r>
            <a:r>
              <a:rPr lang="en-US" dirty="0">
                <a:latin typeface="Times New Roman"/>
              </a:rPr>
              <a:t>P</a:t>
            </a:r>
            <a:r>
              <a:rPr lang="en-US" baseline="-25000" dirty="0">
                <a:latin typeface="Times New Roman"/>
              </a:rPr>
              <a:t>CO</a:t>
            </a:r>
            <a:r>
              <a:rPr lang="en-US" baseline="-40000" dirty="0">
                <a:latin typeface="Times New Roman"/>
              </a:rPr>
              <a:t>2</a:t>
            </a:r>
            <a:r>
              <a:rPr lang="en-US" dirty="0">
                <a:latin typeface="Arial"/>
              </a:rPr>
              <a:t>, and blood </a:t>
            </a:r>
            <a:r>
              <a:rPr lang="en-US" dirty="0">
                <a:latin typeface="Times New Roman" panose="02020603050405020304" pitchFamily="18" charset="0"/>
                <a:cs typeface="Times New Roman" panose="02020603050405020304" pitchFamily="18" charset="0"/>
              </a:rPr>
              <a:t>pH</a:t>
            </a:r>
            <a:r>
              <a:rPr lang="en-US" dirty="0">
                <a:latin typeface="Arial"/>
              </a:rPr>
              <a:t> on the oxygen-hemoglobin dissociation curve.</a:t>
            </a:r>
          </a:p>
        </p:txBody>
      </p:sp>
    </p:spTree>
    <p:extLst>
      <p:ext uri="{BB962C8B-B14F-4D97-AF65-F5344CB8AC3E}">
        <p14:creationId xmlns:p14="http://schemas.microsoft.com/office/powerpoint/2010/main" val="3654684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Part (b): &#10; - The bottom graph shows three curves that indicate the effects of increasing PCO2 and/or decreasing blood pH on the oxygen-hemoglobin dissociation curve. All curves begin at zero. The first curve shows the effects of decreased carbon dioxide (PCO2 of 20 mm Hg) or H+ (pH of 7.6). At a PO2 of 20 mm Hg, the oxygen saturation is about 60%. At a PO2 of 40 mm Hg, the oxygen saturation is about  90%. It reaches 97% at a PO2 of 60 mm Hg, 98% at a PO2 of 80 mm Hg, and 99% at a PO2 of 100 Hg.&#10; - The second curve shows normal arterial carbon dioxide (PCO2 of 40 mm Hg) or H+ (pH of 7.4) and shows a rightward shift. At a PO2 of 20 mm Hg, the oxygen saturation is about 40%. At a PO2 of 40 mm Hg, the oxygen saturation is about 78%. It reaches 90% at a PO2=60 mm Hg, 95% at a PO2=80 mm Hg, and 98% at a PO2=100 Hg.&#10; - The third curve shows increased arterial carbon dioxide (PCO2 of 80 mm Hg) or H+ (pH of 7.2) and again shifts rightward. At a PO2 of 20 mm Hg, the oxygen saturation is about 20%. At a PO2 of 40 mm Hg, the oxygen saturation is about 63%. It reaches 82% at a PO2 of 60 mm Hg, 92% at a PO2 of 80 mm Hg, and 95% at a PO2 of 100 Hg.&#10;"/>
          <p:cNvSpPr>
            <a:spLocks noGrp="1"/>
          </p:cNvSpPr>
          <p:nvPr>
            <p:ph type="title"/>
          </p:nvPr>
        </p:nvSpPr>
        <p:spPr>
          <a:xfrm>
            <a:off x="457581" y="45422"/>
            <a:ext cx="8229600" cy="1600438"/>
          </a:xfrm>
        </p:spPr>
        <p:txBody>
          <a:bodyPr wrap="square">
            <a:spAutoFit/>
          </a:bodyPr>
          <a:lstStyle/>
          <a:p>
            <a:r>
              <a:rPr lang="en-US" dirty="0">
                <a:latin typeface="Times New Roman"/>
              </a:rPr>
              <a:t>Effect of Temperature, </a:t>
            </a:r>
            <a:r>
              <a:rPr lang="en-US" dirty="0">
                <a:solidFill>
                  <a:schemeClr val="bg2"/>
                </a:solidFill>
                <a:latin typeface="Times New Roman"/>
              </a:rPr>
              <a:t>P</a:t>
            </a:r>
            <a:r>
              <a:rPr lang="en-US" baseline="-25000" dirty="0">
                <a:solidFill>
                  <a:schemeClr val="bg2"/>
                </a:solidFill>
                <a:latin typeface="Times New Roman"/>
              </a:rPr>
              <a:t>CO</a:t>
            </a:r>
            <a:r>
              <a:rPr lang="en-US" baseline="-40000" dirty="0">
                <a:solidFill>
                  <a:schemeClr val="bg2"/>
                </a:solidFill>
                <a:latin typeface="Times New Roman"/>
              </a:rPr>
              <a:t>2</a:t>
            </a:r>
            <a:r>
              <a:rPr lang="en-US" dirty="0">
                <a:latin typeface="Times New Roman"/>
              </a:rPr>
              <a:t>, and Blood pH on the Oxygen-Hemoglobin Dissociation Curve </a:t>
            </a:r>
            <a:r>
              <a:rPr lang="en-US" sz="2800" dirty="0">
                <a:latin typeface="Times New Roman"/>
              </a:rPr>
              <a:t>(2 of 2)</a:t>
            </a:r>
          </a:p>
        </p:txBody>
      </p:sp>
      <p:pic>
        <p:nvPicPr>
          <p:cNvPr id="4098" name="Picture 2" descr="- Part (b): &#10; - The bottom graph shows three curves that indicate the effects of increasing PCO2 and/or decreasing blood pH on the oxygen-hemoglobin dissociation curve. All curves begin at zero. The first curve shows the effects of decreased carbon dioxide (PCO2 of 20 mm Hg) or H+ (pH of 7.6). At a PO2 of 20 mm Hg, the oxygen saturation is about 60%. At a PO2 of 40 mm Hg, the oxygen saturation is about  90%. It reaches 97% at a PO2 of 60 mm Hg, 98% at a PO2 of 80 mm Hg, and 99% at a PO2 of 100 Hg.&#10; - The second curve shows normal arterial carbon dioxide (PCO2 of 40 mm Hg) or H+ (pH of 7.4) and shows a rightward shift. At a PO2 of 20 mm Hg, the oxygen saturation is about 40%. At a PO2 of 40 mm Hg, the oxygen saturation is about 78%. It reaches 90% at a PO2=60 mm Hg, 95% at a PO2=80 mm Hg, and 98% at a PO2=100 Hg.&#10; - The third curve shows increased arterial carbon dioxide (PCO2 of 80 mm Hg) or H+ (pH of 7.2) and again shifts rightward. At a PO2 of 20 mm Hg, the oxygen saturation is about 20%. At a PO2 of 40 mm Hg, the oxygen saturation is about 63%. It reaches 82% at a PO2 of 60 mm Hg, 92% at a PO2 of 80 mm Hg, and 95% at a PO2 of 100 Hg.&#10;"/>
          <p:cNvPicPr>
            <a:picLocks noChangeAspect="1" noChangeArrowheads="1"/>
          </p:cNvPicPr>
          <p:nvPr/>
        </p:nvPicPr>
        <p:blipFill rotWithShape="1">
          <a:blip r:embed="rId3">
            <a:extLst>
              <a:ext uri="{28A0092B-C50C-407E-A947-70E740481C1C}">
                <a14:useLocalDpi xmlns:a14="http://schemas.microsoft.com/office/drawing/2010/main" val="0"/>
              </a:ext>
            </a:extLst>
          </a:blip>
          <a:srcRect b="3553"/>
          <a:stretch/>
        </p:blipFill>
        <p:spPr bwMode="auto">
          <a:xfrm>
            <a:off x="2509381" y="1701659"/>
            <a:ext cx="3461575" cy="3937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5" descr="- Part (b): &#10; - The bottom graph shows three curves that indicate the effects of increasing PCO2 and/or decreasing blood pH on the oxygen-hemoglobin dissociation curve. All curves begin at zero. The first curve shows the effects of decreased carbon dioxide (PCO2 of 20 mm Hg) or H+ (pH of 7.6). At a PO2 of 20 mm Hg, the oxygen saturation is about 60%. At a PO2 of 40 mm Hg, the oxygen saturation is about  90%. It reaches 97% at a PO2 of 60 mm Hg, 98% at a PO2 of 80 mm Hg, and 99% at a PO2 of 100 Hg.&#10; - The second curve shows normal arterial carbon dioxide (PCO2 of 40 mm Hg) or H+ (pH of 7.4) and shows a rightward shift. At a PO2 of 20 mm Hg, the oxygen saturation is about 40%. At a PO2 of 40 mm Hg, the oxygen saturation is about 78%. It reaches 90% at a PO2=60 mm Hg, 95% at a PO2=80 mm Hg, and 98% at a PO2=100 Hg.&#10; - The third curve shows increased arterial carbon dioxide (PCO2 of 80 mm Hg) or H+ (pH of 7.2) and again shifts rightward. At a PO2 of 20 mm Hg, the oxygen saturation is about 20%. At a PO2 of 40 mm Hg, the oxygen saturation is about 63%. It reaches 82% at a PO2 of 60 mm Hg, 92% at a PO2 of 80 mm Hg, and 95% at a PO2 of 100 Hg.&#10;"/>
          <p:cNvSpPr>
            <a:spLocks noGrp="1"/>
          </p:cNvSpPr>
          <p:nvPr>
            <p:ph sz="quarter" idx="10"/>
          </p:nvPr>
        </p:nvSpPr>
        <p:spPr>
          <a:xfrm>
            <a:off x="457200" y="5821173"/>
            <a:ext cx="8229600" cy="492443"/>
          </a:xfrm>
        </p:spPr>
        <p:txBody>
          <a:bodyPr/>
          <a:lstStyle/>
          <a:p>
            <a:r>
              <a:rPr lang="en-US" sz="1600" b="1" dirty="0">
                <a:solidFill>
                  <a:srgbClr val="007FA3"/>
                </a:solidFill>
                <a:latin typeface="+mn-lt"/>
              </a:rPr>
              <a:t>Figure 22.24b </a:t>
            </a:r>
            <a:r>
              <a:rPr lang="en-US" dirty="0"/>
              <a:t>Effect of temperature, </a:t>
            </a:r>
            <a:r>
              <a:rPr lang="en-US" dirty="0">
                <a:latin typeface="Times New Roman"/>
              </a:rPr>
              <a:t>P</a:t>
            </a:r>
            <a:r>
              <a:rPr lang="en-US" baseline="-25000" dirty="0">
                <a:latin typeface="Times New Roman"/>
              </a:rPr>
              <a:t>CO</a:t>
            </a:r>
            <a:r>
              <a:rPr lang="en-US" baseline="-40000" dirty="0">
                <a:latin typeface="Times New Roman"/>
              </a:rPr>
              <a:t>2</a:t>
            </a:r>
            <a:r>
              <a:rPr lang="en-US" dirty="0"/>
              <a:t>, and blood </a:t>
            </a:r>
            <a:r>
              <a:rPr lang="en-US" dirty="0">
                <a:latin typeface="Times New Roman" panose="02020603050405020304" pitchFamily="18" charset="0"/>
                <a:cs typeface="Times New Roman" panose="02020603050405020304" pitchFamily="18" charset="0"/>
              </a:rPr>
              <a:t>pH</a:t>
            </a:r>
            <a:r>
              <a:rPr lang="en-US" dirty="0"/>
              <a:t> on the oxygen-hemoglobin dissociation curve.</a:t>
            </a:r>
          </a:p>
        </p:txBody>
      </p:sp>
    </p:spTree>
    <p:extLst>
      <p:ext uri="{BB962C8B-B14F-4D97-AF65-F5344CB8AC3E}">
        <p14:creationId xmlns:p14="http://schemas.microsoft.com/office/powerpoint/2010/main" val="3654684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Oxygen Transport </a:t>
            </a:r>
            <a:r>
              <a:rPr lang="en-US" sz="2800" dirty="0">
                <a:latin typeface="Times New Roman"/>
              </a:rPr>
              <a:t>(8 of 8)</a:t>
            </a:r>
          </a:p>
        </p:txBody>
      </p:sp>
      <p:sp>
        <p:nvSpPr>
          <p:cNvPr id="4" name="Content Placeholder 3"/>
          <p:cNvSpPr>
            <a:spLocks noGrp="1"/>
          </p:cNvSpPr>
          <p:nvPr>
            <p:ph sz="quarter" idx="13"/>
          </p:nvPr>
        </p:nvSpPr>
        <p:spPr>
          <a:xfrm>
            <a:off x="457581" y="1643126"/>
            <a:ext cx="8229600" cy="3570208"/>
          </a:xfrm>
        </p:spPr>
        <p:txBody>
          <a:bodyPr wrap="square">
            <a:spAutoFit/>
          </a:bodyPr>
          <a:lstStyle/>
          <a:p>
            <a:pPr lvl="1"/>
            <a:r>
              <a:rPr lang="en-US" altLang="en-US" b="1" dirty="0"/>
              <a:t>Influence of other factors on hemoglobin saturation (cont.)</a:t>
            </a:r>
          </a:p>
          <a:p>
            <a:pPr lvl="2"/>
            <a:r>
              <a:rPr lang="en-US" altLang="en-US" dirty="0"/>
              <a:t>BPG is produced by RBCs during glycolysis; BPG levels rise when oxygen levels are low</a:t>
            </a:r>
          </a:p>
          <a:p>
            <a:pPr lvl="2"/>
            <a:r>
              <a:rPr lang="en-US" altLang="en-US" dirty="0"/>
              <a:t>As cells metabolize glucose, they use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t>, causing:</a:t>
            </a:r>
          </a:p>
          <a:p>
            <a:pPr lvl="3"/>
            <a:r>
              <a:rPr lang="en-US" altLang="en-US" dirty="0"/>
              <a:t>Increases in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CO</a:t>
            </a:r>
            <a:r>
              <a:rPr lang="en-US" altLang="en-US" baseline="-45000" dirty="0">
                <a:latin typeface="Times New Roman" panose="02020603050405020304" pitchFamily="18" charset="0"/>
                <a:cs typeface="Times New Roman" panose="02020603050405020304" pitchFamily="18" charset="0"/>
              </a:rPr>
              <a:t>2</a:t>
            </a:r>
            <a:r>
              <a:rPr lang="en-US" altLang="en-US" dirty="0"/>
              <a:t> and </a:t>
            </a:r>
            <a:r>
              <a:rPr lang="en-US" altLang="en-US" dirty="0">
                <a:latin typeface="Times New Roman" panose="02020603050405020304" pitchFamily="18" charset="0"/>
                <a:cs typeface="Times New Roman" panose="02020603050405020304" pitchFamily="18" charset="0"/>
              </a:rPr>
              <a:t>H</a:t>
            </a:r>
            <a:r>
              <a:rPr lang="en-US" altLang="en-US" baseline="30000"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dirty="0"/>
              <a:t>in capillary blood</a:t>
            </a:r>
          </a:p>
          <a:p>
            <a:pPr lvl="3"/>
            <a:r>
              <a:rPr lang="en-US" altLang="en-US" dirty="0"/>
              <a:t>Declining blood </a:t>
            </a:r>
            <a:r>
              <a:rPr lang="en-US" altLang="en-US" dirty="0">
                <a:latin typeface="Times New Roman" panose="02020603050405020304" pitchFamily="18" charset="0"/>
                <a:cs typeface="Times New Roman" panose="02020603050405020304" pitchFamily="18" charset="0"/>
              </a:rPr>
              <a:t>pH</a:t>
            </a:r>
            <a:r>
              <a:rPr lang="en-US" altLang="en-US" dirty="0"/>
              <a:t> (acidosis) and increasing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CO</a:t>
            </a:r>
            <a:r>
              <a:rPr lang="en-US" altLang="en-US" baseline="-45000" dirty="0">
                <a:latin typeface="Times New Roman" panose="02020603050405020304" pitchFamily="18" charset="0"/>
                <a:cs typeface="Times New Roman" panose="02020603050405020304" pitchFamily="18" charset="0"/>
              </a:rPr>
              <a:t>2</a:t>
            </a:r>
            <a:r>
              <a:rPr lang="en-US" altLang="en-US" dirty="0"/>
              <a:t> cause </a:t>
            </a:r>
            <a:r>
              <a:rPr lang="en-US" altLang="en-US" dirty="0">
                <a:cs typeface="Times New Roman" panose="02020603050405020304" pitchFamily="18" charset="0"/>
                <a:sym typeface="Wingdings" panose="05000000000000000000" pitchFamily="2" charset="2"/>
              </a:rPr>
              <a:t>Hb</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-O</a:t>
            </a:r>
            <a:r>
              <a:rPr lang="en-US" altLang="en-US" baseline="-25000" dirty="0">
                <a:latin typeface="Times New Roman" panose="02020603050405020304" pitchFamily="18" charset="0"/>
                <a:cs typeface="Times New Roman" panose="02020603050405020304" pitchFamily="18" charset="0"/>
                <a:sym typeface="Wingdings" panose="05000000000000000000" pitchFamily="2" charset="2"/>
              </a:rPr>
              <a:t>2</a:t>
            </a:r>
            <a:r>
              <a:rPr lang="en-US" altLang="en-US" dirty="0">
                <a:sym typeface="Wingdings" panose="05000000000000000000" pitchFamily="2" charset="2"/>
              </a:rPr>
              <a:t> bond to weaken</a:t>
            </a:r>
          </a:p>
          <a:p>
            <a:pPr lvl="4"/>
            <a:r>
              <a:rPr lang="en-US" altLang="en-US" dirty="0">
                <a:sym typeface="Wingdings" panose="05000000000000000000" pitchFamily="2" charset="2"/>
              </a:rPr>
              <a:t>Referred to as </a:t>
            </a:r>
            <a:r>
              <a:rPr lang="en-US" altLang="en-US" b="1" dirty="0">
                <a:sym typeface="Wingdings" panose="05000000000000000000" pitchFamily="2" charset="2"/>
              </a:rPr>
              <a:t>Bohr</a:t>
            </a:r>
            <a:r>
              <a:rPr lang="en-US" altLang="en-US" dirty="0">
                <a:sym typeface="Wingdings" panose="05000000000000000000" pitchFamily="2" charset="2"/>
              </a:rPr>
              <a:t> </a:t>
            </a:r>
            <a:r>
              <a:rPr lang="en-US" altLang="en-US" b="1" dirty="0">
                <a:sym typeface="Wingdings" panose="05000000000000000000" pitchFamily="2" charset="2"/>
              </a:rPr>
              <a:t>effect</a:t>
            </a:r>
            <a:r>
              <a:rPr lang="en-US" altLang="en-US" dirty="0">
                <a:sym typeface="Wingdings" panose="05000000000000000000" pitchFamily="2" charset="2"/>
              </a:rPr>
              <a:t> </a:t>
            </a:r>
          </a:p>
          <a:p>
            <a:pPr lvl="4"/>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sym typeface="Wingdings" panose="05000000000000000000" pitchFamily="2" charset="2"/>
              </a:rPr>
              <a:t> unloading occurs where needed most</a:t>
            </a:r>
            <a:endParaRPr lang="en-US" altLang="en-US" dirty="0"/>
          </a:p>
          <a:p>
            <a:pPr lvl="3"/>
            <a:r>
              <a:rPr lang="en-US" altLang="en-US" dirty="0"/>
              <a:t>Heat production in active tissue directly and indirectly decreases Hb affinity for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t> </a:t>
            </a:r>
            <a:endParaRPr lang="en-US" altLang="en-US" dirty="0">
              <a:sym typeface="Wingdings" panose="05000000000000000000" pitchFamily="2" charset="2"/>
            </a:endParaRPr>
          </a:p>
          <a:p>
            <a:pPr lvl="4"/>
            <a:r>
              <a:rPr lang="en-US" altLang="en-US" dirty="0">
                <a:sym typeface="Wingdings" panose="05000000000000000000" pitchFamily="2" charset="2"/>
              </a:rPr>
              <a:t>Allows increased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sym typeface="Wingdings" panose="05000000000000000000" pitchFamily="2" charset="2"/>
              </a:rPr>
              <a:t> unloading to active tissues</a:t>
            </a:r>
            <a:endParaRPr lang="en-US" altLang="en-US" dirty="0"/>
          </a:p>
        </p:txBody>
      </p:sp>
    </p:spTree>
    <p:extLst>
      <p:ext uri="{BB962C8B-B14F-4D97-AF65-F5344CB8AC3E}">
        <p14:creationId xmlns:p14="http://schemas.microsoft.com/office/powerpoint/2010/main" val="3073483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Carbon Dioxide Transport </a:t>
            </a:r>
            <a:r>
              <a:rPr lang="en-US" sz="2800" dirty="0">
                <a:latin typeface="Times New Roman"/>
              </a:rPr>
              <a:t>(1 of 7)</a:t>
            </a:r>
          </a:p>
        </p:txBody>
      </p:sp>
      <p:sp>
        <p:nvSpPr>
          <p:cNvPr id="4" name="Content Placeholder 3"/>
          <p:cNvSpPr>
            <a:spLocks noGrp="1"/>
          </p:cNvSpPr>
          <p:nvPr>
            <p:ph sz="quarter" idx="13"/>
          </p:nvPr>
        </p:nvSpPr>
        <p:spPr>
          <a:xfrm>
            <a:off x="457581" y="1643126"/>
            <a:ext cx="8229600" cy="1538883"/>
          </a:xfrm>
        </p:spPr>
        <p:txBody>
          <a:bodyPr wrap="square">
            <a:spAutoFit/>
          </a:bodyPr>
          <a:lstStyle/>
          <a:p>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is transported in blood in three forms:</a:t>
            </a:r>
          </a:p>
          <a:p>
            <a:pPr lvl="1"/>
            <a:r>
              <a:rPr lang="en-US" altLang="en-US" dirty="0"/>
              <a:t> </a:t>
            </a:r>
            <a:r>
              <a:rPr lang="en-US" altLang="en-US" b="1" dirty="0"/>
              <a:t>Dissolved in plasma </a:t>
            </a:r>
            <a:r>
              <a:rPr lang="en-US" altLang="en-US" dirty="0"/>
              <a:t>(7 to 10%) as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CO</a:t>
            </a:r>
            <a:r>
              <a:rPr lang="en-US" altLang="en-US" baseline="-45000" dirty="0">
                <a:latin typeface="Times New Roman" panose="02020603050405020304" pitchFamily="18" charset="0"/>
                <a:cs typeface="Times New Roman" panose="02020603050405020304" pitchFamily="18" charset="0"/>
              </a:rPr>
              <a:t>2</a:t>
            </a:r>
          </a:p>
          <a:p>
            <a:pPr lvl="1"/>
            <a:r>
              <a:rPr lang="en-US" altLang="en-US" dirty="0"/>
              <a:t> </a:t>
            </a:r>
            <a:r>
              <a:rPr lang="en-US" altLang="en-US" b="1" dirty="0"/>
              <a:t>Chemically bound to hemoglobin </a:t>
            </a:r>
            <a:r>
              <a:rPr lang="en-US" altLang="en-US" dirty="0"/>
              <a:t>(just over 20%).</a:t>
            </a:r>
          </a:p>
          <a:p>
            <a:pPr lvl="2"/>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is bound to the </a:t>
            </a:r>
            <a:r>
              <a:rPr lang="en-US" altLang="en-US" i="1" dirty="0"/>
              <a:t>globin</a:t>
            </a:r>
            <a:r>
              <a:rPr lang="en-US" altLang="en-US" dirty="0"/>
              <a:t> part of hemoglobin</a:t>
            </a:r>
          </a:p>
          <a:p>
            <a:pPr lvl="2"/>
            <a:r>
              <a:rPr lang="en-US" altLang="en-US" dirty="0"/>
              <a:t>Referred to as </a:t>
            </a:r>
            <a:r>
              <a:rPr lang="en-US" altLang="en-US" b="1" dirty="0" err="1"/>
              <a:t>carbaminohemoglobin</a:t>
            </a:r>
            <a:endParaRPr lang="en-US" altLang="en-US" b="1" dirty="0"/>
          </a:p>
        </p:txBody>
      </p:sp>
      <p:graphicFrame>
        <p:nvGraphicFramePr>
          <p:cNvPr id="3" name="Object 2" descr="C O subscript 2 + H b blank box H b C O subscript 2 (carbaminohemoglobin)"/>
          <p:cNvGraphicFramePr>
            <a:graphicFrameLocks noChangeAspect="1"/>
          </p:cNvGraphicFramePr>
          <p:nvPr>
            <p:extLst>
              <p:ext uri="{D42A27DB-BD31-4B8C-83A1-F6EECF244321}">
                <p14:modId xmlns:p14="http://schemas.microsoft.com/office/powerpoint/2010/main" val="2603668338"/>
              </p:ext>
            </p:extLst>
          </p:nvPr>
        </p:nvGraphicFramePr>
        <p:xfrm>
          <a:off x="3371850" y="3657600"/>
          <a:ext cx="2400300" cy="419100"/>
        </p:xfrm>
        <a:graphic>
          <a:graphicData uri="http://schemas.openxmlformats.org/presentationml/2006/ole">
            <mc:AlternateContent xmlns:mc="http://schemas.openxmlformats.org/markup-compatibility/2006">
              <mc:Choice xmlns:v="urn:schemas-microsoft-com:vml" Requires="v">
                <p:oleObj name="Equation" r:id="rId3" imgW="2400120" imgH="419040" progId="Equation.DSMT4">
                  <p:embed/>
                </p:oleObj>
              </mc:Choice>
              <mc:Fallback>
                <p:oleObj name="Equation" r:id="rId3" imgW="2400120" imgH="419040" progId="Equation.DSMT4">
                  <p:embed/>
                  <p:pic>
                    <p:nvPicPr>
                      <p:cNvPr id="0" name=""/>
                      <p:cNvPicPr/>
                      <p:nvPr/>
                    </p:nvPicPr>
                    <p:blipFill>
                      <a:blip r:embed="rId4"/>
                      <a:stretch>
                        <a:fillRect/>
                      </a:stretch>
                    </p:blipFill>
                    <p:spPr>
                      <a:xfrm>
                        <a:off x="3371850" y="3657600"/>
                        <a:ext cx="2400300" cy="419100"/>
                      </a:xfrm>
                      <a:prstGeom prst="rect">
                        <a:avLst/>
                      </a:prstGeom>
                    </p:spPr>
                  </p:pic>
                </p:oleObj>
              </mc:Fallback>
            </mc:AlternateContent>
          </a:graphicData>
        </a:graphic>
      </p:graphicFrame>
    </p:spTree>
    <p:extLst>
      <p:ext uri="{BB962C8B-B14F-4D97-AF65-F5344CB8AC3E}">
        <p14:creationId xmlns:p14="http://schemas.microsoft.com/office/powerpoint/2010/main" val="357246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Carbon Dioxide Transport </a:t>
            </a:r>
            <a:r>
              <a:rPr lang="en-US" sz="2800" dirty="0">
                <a:latin typeface="Times New Roman"/>
              </a:rPr>
              <a:t>(2 of 7)</a:t>
            </a:r>
          </a:p>
        </p:txBody>
      </p:sp>
      <p:sp>
        <p:nvSpPr>
          <p:cNvPr id="4" name="Content Placeholder 3"/>
          <p:cNvSpPr>
            <a:spLocks noGrp="1"/>
          </p:cNvSpPr>
          <p:nvPr>
            <p:ph sz="quarter" idx="13"/>
          </p:nvPr>
        </p:nvSpPr>
        <p:spPr>
          <a:xfrm>
            <a:off x="-3577" y="1596668"/>
            <a:ext cx="8229600" cy="815608"/>
          </a:xfrm>
        </p:spPr>
        <p:txBody>
          <a:bodyPr wrap="square">
            <a:spAutoFit/>
          </a:bodyPr>
          <a:lstStyle/>
          <a:p>
            <a:pPr marL="800100" lvl="1" indent="-342900">
              <a:buFont typeface="+mj-lt"/>
              <a:buAutoNum type="arabicPeriod" startAt="3"/>
            </a:pPr>
            <a:r>
              <a:rPr lang="en-US" altLang="en-US" dirty="0"/>
              <a:t> </a:t>
            </a:r>
            <a:r>
              <a:rPr lang="en-US" altLang="en-US" b="1" dirty="0"/>
              <a:t>As bicarbonate ions </a:t>
            </a:r>
            <a:r>
              <a:rPr lang="en-US" altLang="en-US" dirty="0"/>
              <a:t>in plasma (about 70%). (</a:t>
            </a:r>
            <a:r>
              <a:rPr lang="en-US" altLang="en-US" dirty="0">
                <a:latin typeface="Times New Roman" panose="02020603050405020304" pitchFamily="18" charset="0"/>
                <a:cs typeface="Times New Roman" panose="02020603050405020304" pitchFamily="18" charset="0"/>
              </a:rPr>
              <a:t>HCO</a:t>
            </a:r>
            <a:r>
              <a:rPr lang="en-US" altLang="en-US" baseline="-25000" dirty="0">
                <a:latin typeface="Times New Roman" panose="02020603050405020304" pitchFamily="18" charset="0"/>
                <a:cs typeface="Times New Roman" panose="02020603050405020304" pitchFamily="18" charset="0"/>
              </a:rPr>
              <a:t>3</a:t>
            </a:r>
            <a:r>
              <a:rPr lang="en-US" altLang="en-US" baseline="30000" dirty="0">
                <a:latin typeface="Times New Roman" panose="02020603050405020304" pitchFamily="18" charset="0"/>
                <a:cs typeface="Times New Roman" panose="02020603050405020304" pitchFamily="18" charset="0"/>
              </a:rPr>
              <a:t>–</a:t>
            </a:r>
            <a:r>
              <a:rPr lang="en-US" altLang="en-US" dirty="0"/>
              <a:t>) in plasma</a:t>
            </a:r>
          </a:p>
          <a:p>
            <a:pPr lvl="2"/>
            <a:r>
              <a:rPr lang="en-US" altLang="en-US" dirty="0"/>
              <a:t>Formation of bicarbonate involves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combining with water to form carbonic acid (</a:t>
            </a:r>
            <a:r>
              <a:rPr lang="en-US" altLang="en-US" dirty="0">
                <a:latin typeface="Times New Roman" panose="02020603050405020304" pitchFamily="18" charset="0"/>
                <a:cs typeface="Times New Roman" panose="02020603050405020304" pitchFamily="18" charset="0"/>
              </a:rPr>
              <a:t>H</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3</a:t>
            </a:r>
            <a:r>
              <a:rPr lang="en-US" altLang="en-US" dirty="0"/>
              <a:t>), which quickly dissociates into bicarbonate and </a:t>
            </a:r>
            <a:r>
              <a:rPr lang="en-US" altLang="en-US" dirty="0">
                <a:latin typeface="Times New Roman" panose="02020603050405020304" pitchFamily="18" charset="0"/>
                <a:cs typeface="Times New Roman" panose="02020603050405020304" pitchFamily="18" charset="0"/>
              </a:rPr>
              <a:t>H</a:t>
            </a:r>
            <a:r>
              <a:rPr lang="en-US" altLang="en-US" baseline="30000" dirty="0">
                <a:latin typeface="Times New Roman" panose="02020603050405020304" pitchFamily="18" charset="0"/>
                <a:cs typeface="Times New Roman" panose="02020603050405020304" pitchFamily="18" charset="0"/>
              </a:rPr>
              <a:t>+</a:t>
            </a:r>
            <a:endParaRPr lang="en-US" altLang="en-US" baseline="30000" dirty="0"/>
          </a:p>
        </p:txBody>
      </p:sp>
      <p:graphicFrame>
        <p:nvGraphicFramePr>
          <p:cNvPr id="3" name="Object 2" descr="C O subscript 2 (carbon dioxide) + H subscript 2 O (water) blank box H subscript 2 C O subscript 3 (carboric acid) blank box H superscript minus (hydrogen ion) + H C O subscript 3 superscript minus (bicarbonate ion)"/>
          <p:cNvGraphicFramePr>
            <a:graphicFrameLocks noChangeAspect="1"/>
          </p:cNvGraphicFramePr>
          <p:nvPr>
            <p:extLst>
              <p:ext uri="{D42A27DB-BD31-4B8C-83A1-F6EECF244321}">
                <p14:modId xmlns:p14="http://schemas.microsoft.com/office/powerpoint/2010/main" val="176859961"/>
              </p:ext>
            </p:extLst>
          </p:nvPr>
        </p:nvGraphicFramePr>
        <p:xfrm>
          <a:off x="2317750" y="3022600"/>
          <a:ext cx="4508500" cy="558800"/>
        </p:xfrm>
        <a:graphic>
          <a:graphicData uri="http://schemas.openxmlformats.org/presentationml/2006/ole">
            <mc:AlternateContent xmlns:mc="http://schemas.openxmlformats.org/markup-compatibility/2006">
              <mc:Choice xmlns:v="urn:schemas-microsoft-com:vml" Requires="v">
                <p:oleObj name="Equation" r:id="rId3" imgW="4508280" imgH="558720" progId="Equation.DSMT4">
                  <p:embed/>
                </p:oleObj>
              </mc:Choice>
              <mc:Fallback>
                <p:oleObj name="Equation" r:id="rId3" imgW="4508280" imgH="558720" progId="Equation.DSMT4">
                  <p:embed/>
                  <p:pic>
                    <p:nvPicPr>
                      <p:cNvPr id="0" name=""/>
                      <p:cNvPicPr/>
                      <p:nvPr/>
                    </p:nvPicPr>
                    <p:blipFill>
                      <a:blip r:embed="rId4"/>
                      <a:stretch>
                        <a:fillRect/>
                      </a:stretch>
                    </p:blipFill>
                    <p:spPr>
                      <a:xfrm>
                        <a:off x="2317750" y="3022600"/>
                        <a:ext cx="4508500" cy="558800"/>
                      </a:xfrm>
                      <a:prstGeom prst="rect">
                        <a:avLst/>
                      </a:prstGeom>
                    </p:spPr>
                  </p:pic>
                </p:oleObj>
              </mc:Fallback>
            </mc:AlternateContent>
          </a:graphicData>
        </a:graphic>
      </p:graphicFrame>
    </p:spTree>
    <p:extLst>
      <p:ext uri="{BB962C8B-B14F-4D97-AF65-F5344CB8AC3E}">
        <p14:creationId xmlns:p14="http://schemas.microsoft.com/office/powerpoint/2010/main" val="3390783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Carbon Dioxide Transport </a:t>
            </a:r>
            <a:r>
              <a:rPr lang="en-US" sz="2800" dirty="0">
                <a:latin typeface="Times New Roman"/>
              </a:rPr>
              <a:t>(3 of 7)</a:t>
            </a:r>
          </a:p>
        </p:txBody>
      </p:sp>
      <p:sp>
        <p:nvSpPr>
          <p:cNvPr id="4" name="Content Placeholder 3"/>
          <p:cNvSpPr>
            <a:spLocks noGrp="1"/>
          </p:cNvSpPr>
          <p:nvPr>
            <p:ph sz="quarter" idx="13"/>
          </p:nvPr>
        </p:nvSpPr>
        <p:spPr>
          <a:xfrm>
            <a:off x="-464841" y="1643126"/>
            <a:ext cx="9151641" cy="1461939"/>
          </a:xfrm>
        </p:spPr>
        <p:txBody>
          <a:bodyPr wrap="square">
            <a:spAutoFit/>
          </a:bodyPr>
          <a:lstStyle/>
          <a:p>
            <a:pPr lvl="2"/>
            <a:r>
              <a:rPr lang="en-US" altLang="en-US" dirty="0">
                <a:cs typeface="Arial" panose="020B0604020202020204" pitchFamily="34" charset="0"/>
              </a:rPr>
              <a:t>Occurs primarily in RBCs, where enzyme </a:t>
            </a:r>
            <a:r>
              <a:rPr lang="en-US" altLang="en-US" b="1" dirty="0">
                <a:cs typeface="Arial" panose="020B0604020202020204" pitchFamily="34" charset="0"/>
              </a:rPr>
              <a:t>carbonic</a:t>
            </a:r>
            <a:r>
              <a:rPr lang="en-US" altLang="en-US" dirty="0">
                <a:cs typeface="Arial" panose="020B0604020202020204" pitchFamily="34" charset="0"/>
              </a:rPr>
              <a:t> </a:t>
            </a:r>
            <a:r>
              <a:rPr lang="en-US" altLang="en-US" b="1" dirty="0">
                <a:cs typeface="Arial" panose="020B0604020202020204" pitchFamily="34" charset="0"/>
              </a:rPr>
              <a:t>anhydrase</a:t>
            </a:r>
            <a:r>
              <a:rPr lang="en-US" altLang="en-US" dirty="0">
                <a:cs typeface="Arial" panose="020B0604020202020204" pitchFamily="34" charset="0"/>
              </a:rPr>
              <a:t> reversibly and rapidly catalyzes this reaction</a:t>
            </a:r>
          </a:p>
          <a:p>
            <a:pPr lvl="2"/>
            <a:r>
              <a:rPr lang="en-US" altLang="en-US" dirty="0">
                <a:cs typeface="Arial" panose="020B0604020202020204" pitchFamily="34" charset="0"/>
              </a:rPr>
              <a:t>In systemic capillaries, after </a:t>
            </a:r>
            <a:r>
              <a:rPr lang="en-US" altLang="en-US" dirty="0">
                <a:latin typeface="Times New Roman" panose="02020603050405020304" pitchFamily="18" charset="0"/>
                <a:cs typeface="Times New Roman" panose="02020603050405020304" pitchFamily="18" charset="0"/>
              </a:rPr>
              <a:t>HCO</a:t>
            </a:r>
            <a:r>
              <a:rPr lang="en-US" altLang="en-US" baseline="-25000" dirty="0">
                <a:latin typeface="Times New Roman" panose="02020603050405020304" pitchFamily="18" charset="0"/>
                <a:cs typeface="Times New Roman" panose="02020603050405020304" pitchFamily="18" charset="0"/>
              </a:rPr>
              <a:t>3</a:t>
            </a:r>
            <a:r>
              <a:rPr lang="en-US" altLang="en-US" baseline="30000" dirty="0">
                <a:latin typeface="Times New Roman" panose="02020603050405020304" pitchFamily="18" charset="0"/>
                <a:cs typeface="Times New Roman" panose="02020603050405020304" pitchFamily="18" charset="0"/>
              </a:rPr>
              <a:t>–</a:t>
            </a:r>
            <a:r>
              <a:rPr lang="en-US" altLang="en-US" dirty="0">
                <a:cs typeface="Arial" panose="020B0604020202020204" pitchFamily="34" charset="0"/>
              </a:rPr>
              <a:t> is created, it quickly diffuses from RBCs into plasma</a:t>
            </a:r>
          </a:p>
          <a:p>
            <a:pPr lvl="3"/>
            <a:r>
              <a:rPr lang="en-US" altLang="en-US" dirty="0">
                <a:cs typeface="Arial" panose="020B0604020202020204" pitchFamily="34" charset="0"/>
              </a:rPr>
              <a:t>Outrush of </a:t>
            </a:r>
            <a:r>
              <a:rPr lang="en-US" altLang="en-US" dirty="0">
                <a:latin typeface="Times New Roman" panose="02020603050405020304" pitchFamily="18" charset="0"/>
                <a:cs typeface="Times New Roman" panose="02020603050405020304" pitchFamily="18" charset="0"/>
              </a:rPr>
              <a:t>HCO</a:t>
            </a:r>
            <a:r>
              <a:rPr lang="en-US" altLang="en-US" baseline="-25000" dirty="0">
                <a:latin typeface="Times New Roman" panose="02020603050405020304" pitchFamily="18" charset="0"/>
                <a:cs typeface="Times New Roman" panose="02020603050405020304" pitchFamily="18" charset="0"/>
              </a:rPr>
              <a:t>3</a:t>
            </a:r>
            <a:r>
              <a:rPr lang="en-US" altLang="en-US" baseline="30000" dirty="0">
                <a:latin typeface="Times New Roman" panose="02020603050405020304" pitchFamily="18" charset="0"/>
                <a:cs typeface="Times New Roman" panose="02020603050405020304" pitchFamily="18" charset="0"/>
              </a:rPr>
              <a:t>–</a:t>
            </a:r>
            <a:r>
              <a:rPr lang="en-US" altLang="en-US" dirty="0">
                <a:cs typeface="Arial" panose="020B0604020202020204" pitchFamily="34" charset="0"/>
              </a:rPr>
              <a:t> from RBCs is balanced as </a:t>
            </a:r>
            <a:r>
              <a:rPr lang="en-US" altLang="en-US" dirty="0">
                <a:latin typeface="Times New Roman" panose="02020603050405020304" pitchFamily="18" charset="0"/>
                <a:cs typeface="Times New Roman" panose="02020603050405020304" pitchFamily="18" charset="0"/>
              </a:rPr>
              <a:t>Cl</a:t>
            </a:r>
            <a:r>
              <a:rPr lang="en-US" altLang="en-US" baseline="30000" dirty="0">
                <a:latin typeface="Times New Roman" panose="02020603050405020304" pitchFamily="18" charset="0"/>
                <a:cs typeface="Times New Roman" panose="02020603050405020304" pitchFamily="18" charset="0"/>
              </a:rPr>
              <a:t>–</a:t>
            </a:r>
            <a:r>
              <a:rPr lang="en-US" altLang="en-US" dirty="0">
                <a:cs typeface="Arial" panose="020B0604020202020204" pitchFamily="34" charset="0"/>
              </a:rPr>
              <a:t> moves into RBCs from plasma </a:t>
            </a:r>
          </a:p>
          <a:p>
            <a:pPr lvl="4"/>
            <a:r>
              <a:rPr lang="en-US" altLang="en-US" dirty="0">
                <a:cs typeface="Arial" panose="020B0604020202020204" pitchFamily="34" charset="0"/>
              </a:rPr>
              <a:t>Referred to as </a:t>
            </a:r>
            <a:r>
              <a:rPr lang="en-US" altLang="en-US" b="1" dirty="0">
                <a:cs typeface="Arial" panose="020B0604020202020204" pitchFamily="34" charset="0"/>
              </a:rPr>
              <a:t>chloride</a:t>
            </a:r>
            <a:r>
              <a:rPr lang="en-US" altLang="en-US" dirty="0">
                <a:cs typeface="Arial" panose="020B0604020202020204" pitchFamily="34" charset="0"/>
              </a:rPr>
              <a:t> </a:t>
            </a:r>
            <a:r>
              <a:rPr lang="en-US" altLang="en-US" b="1" dirty="0">
                <a:cs typeface="Arial" panose="020B0604020202020204" pitchFamily="34" charset="0"/>
              </a:rPr>
              <a:t>shift</a:t>
            </a:r>
          </a:p>
        </p:txBody>
      </p:sp>
    </p:spTree>
    <p:extLst>
      <p:ext uri="{BB962C8B-B14F-4D97-AF65-F5344CB8AC3E}">
        <p14:creationId xmlns:p14="http://schemas.microsoft.com/office/powerpoint/2010/main" val="1390049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581" y="246888"/>
            <a:ext cx="8229600" cy="954107"/>
          </a:xfrm>
        </p:spPr>
        <p:txBody>
          <a:bodyPr wrap="square">
            <a:spAutoFit/>
          </a:bodyPr>
          <a:lstStyle/>
          <a:p>
            <a:r>
              <a:rPr lang="en-US" dirty="0">
                <a:latin typeface="Times New Roman"/>
              </a:rPr>
              <a:t>Transport and Exchange of CO</a:t>
            </a:r>
            <a:r>
              <a:rPr lang="en-US" baseline="-25000" dirty="0">
                <a:latin typeface="Times New Roman"/>
              </a:rPr>
              <a:t>2</a:t>
            </a:r>
            <a:r>
              <a:rPr lang="en-US" dirty="0">
                <a:latin typeface="Times New Roman"/>
              </a:rPr>
              <a:t> and O</a:t>
            </a:r>
            <a:r>
              <a:rPr lang="en-US" baseline="-25000" dirty="0">
                <a:latin typeface="Times New Roman"/>
              </a:rPr>
              <a:t>2</a:t>
            </a:r>
            <a:r>
              <a:rPr lang="en-US" dirty="0">
                <a:latin typeface="Times New Roman"/>
              </a:rPr>
              <a:t> </a:t>
            </a:r>
            <a:br>
              <a:rPr lang="en-US" dirty="0">
                <a:latin typeface="Times New Roman"/>
              </a:rPr>
            </a:br>
            <a:r>
              <a:rPr lang="en-US" sz="2800" dirty="0">
                <a:latin typeface="Times New Roman"/>
              </a:rPr>
              <a:t>(1 of 3)</a:t>
            </a:r>
          </a:p>
        </p:txBody>
      </p:sp>
      <p:pic>
        <p:nvPicPr>
          <p:cNvPr id="5122" name="Picture 2" descr="This figure compares oxygen release and carbon dioxide pickup at body tissues, with carbon dioxide release and oxygen pickup in the lungs.&#10; - Part (a) is &quot;Oxygen Release and Carbon Dioxide Pickup at the Tissues.&quot; It shows a red blood cell in plasma, interstitial fluid, and tissue cells. The red blood cell and the plasma are releasing oxygen (O2) to body tissues via the interstitial fluid. At the same time, carbon dioxide (CO2) is moving from body tissues into the plasma and red blood cell, via the interstitial fluid. &#10;  - The figure compares the relative percentages of CO2 and O2 being exchanged between blood and body cells. Blood picks up CO2 from body cells in three ways:&#10; - The smallest amount of CO2 (7-10%) dissolves in blood plasma and is transported in this form.&#10; - About 20% of CO2 binds to hemoglobin (Hb). This forms carbaminohemoglobin (HbCO2).&#10; - Most carbon dioxide -- 70% -- is transported as bicarbonate ions (HCO3-) in plasma. CO2 diffuses into red blood cells, combines with water, and forms carbonic acid (H2CO3). Carbonic acid dissociates into hydrogen ions (H+) and bicarbonate ions (HCO3-).  &#10; - Some H+ binds to plasma proteins. Other hydrogen ions combine with Hb to form reduced hemoglobin (HHb).&#10; - HCO3- moves from red blood cells into plasma. In an exchange process called the chloride shift, chloride ions (Cl-) counter the outrush of HCO3- by moving from plasma into the red blood cells.&#10; - Even as the red blood cell picks up carbon dioxide, it releases oxygen to body tissues. Most oxygen travels bound to hemoglobin as HbO2. The oxygen dissociates from hemoglobin and diffuses via the interstitial fluid into body tissues. A small percentage of oxygen travels dissolved in plasma. It also diffuses into the interstitial fluid and then into body tissues.&#10;"/>
          <p:cNvPicPr>
            <a:picLocks noChangeAspect="1" noChangeArrowheads="1"/>
          </p:cNvPicPr>
          <p:nvPr/>
        </p:nvPicPr>
        <p:blipFill rotWithShape="1">
          <a:blip r:embed="rId3">
            <a:extLst>
              <a:ext uri="{28A0092B-C50C-407E-A947-70E740481C1C}">
                <a14:useLocalDpi xmlns:a14="http://schemas.microsoft.com/office/drawing/2010/main" val="0"/>
              </a:ext>
            </a:extLst>
          </a:blip>
          <a:srcRect b="3446"/>
          <a:stretch/>
        </p:blipFill>
        <p:spPr bwMode="auto">
          <a:xfrm>
            <a:off x="946814" y="1905000"/>
            <a:ext cx="7100604" cy="345798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0"/>
          </p:nvPr>
        </p:nvSpPr>
        <p:spPr>
          <a:xfrm>
            <a:off x="457581" y="5925979"/>
            <a:ext cx="8229600" cy="246221"/>
          </a:xfrm>
        </p:spPr>
        <p:txBody>
          <a:bodyPr/>
          <a:lstStyle/>
          <a:p>
            <a:r>
              <a:rPr lang="en-US" b="1" dirty="0">
                <a:solidFill>
                  <a:srgbClr val="007FA3"/>
                </a:solidFill>
                <a:latin typeface="Arial"/>
              </a:rPr>
              <a:t>Figure 22.25a </a:t>
            </a:r>
            <a:r>
              <a:rPr lang="en-US" dirty="0">
                <a:latin typeface="Arial"/>
              </a:rPr>
              <a:t>Transport and exchange of </a:t>
            </a:r>
            <a:r>
              <a:rPr lang="en-US" dirty="0">
                <a:latin typeface="Times New Roman" panose="02020603050405020304" pitchFamily="18" charset="0"/>
                <a:cs typeface="Times New Roman" panose="02020603050405020304" pitchFamily="18" charset="0"/>
              </a:rPr>
              <a:t>CO</a:t>
            </a:r>
            <a:r>
              <a:rPr lang="en-US" baseline="-25000" dirty="0">
                <a:latin typeface="Times New Roman" panose="02020603050405020304" pitchFamily="18" charset="0"/>
                <a:cs typeface="Times New Roman" panose="02020603050405020304" pitchFamily="18" charset="0"/>
              </a:rPr>
              <a:t>2</a:t>
            </a:r>
            <a:r>
              <a:rPr lang="en-US" dirty="0">
                <a:latin typeface="Arial"/>
              </a:rPr>
              <a:t> and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latin typeface="Arial"/>
              </a:rPr>
              <a:t>.</a:t>
            </a:r>
          </a:p>
        </p:txBody>
      </p:sp>
    </p:spTree>
    <p:extLst>
      <p:ext uri="{BB962C8B-B14F-4D97-AF65-F5344CB8AC3E}">
        <p14:creationId xmlns:p14="http://schemas.microsoft.com/office/powerpoint/2010/main" val="2525732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lvl="1" algn="l" rtl="0">
              <a:spcBef>
                <a:spcPct val="0"/>
              </a:spcBef>
            </a:pPr>
            <a:r>
              <a:rPr lang="en-US" sz="3400" b="1" kern="1200" dirty="0">
                <a:solidFill>
                  <a:srgbClr val="007FA3"/>
                </a:solidFill>
                <a:latin typeface="Times New Roman"/>
                <a:ea typeface="+mj-ea"/>
                <a:cs typeface="Times New Roman" panose="02020603050405020304" pitchFamily="18" charset="0"/>
              </a:rPr>
              <a:t>Carbon Dioxide Transport </a:t>
            </a:r>
            <a:r>
              <a:rPr lang="en-US" sz="2800" b="1" kern="1200" dirty="0">
                <a:solidFill>
                  <a:srgbClr val="007FA3"/>
                </a:solidFill>
                <a:latin typeface="Times New Roman"/>
                <a:ea typeface="+mj-ea"/>
                <a:cs typeface="Times New Roman" panose="02020603050405020304" pitchFamily="18" charset="0"/>
              </a:rPr>
              <a:t>(4 of 7) </a:t>
            </a:r>
          </a:p>
        </p:txBody>
      </p:sp>
      <p:sp>
        <p:nvSpPr>
          <p:cNvPr id="4" name="Content Placeholder 3"/>
          <p:cNvSpPr>
            <a:spLocks noGrp="1"/>
          </p:cNvSpPr>
          <p:nvPr>
            <p:ph sz="quarter" idx="13"/>
          </p:nvPr>
        </p:nvSpPr>
        <p:spPr>
          <a:xfrm>
            <a:off x="457581" y="1643126"/>
            <a:ext cx="8229600" cy="1538883"/>
          </a:xfrm>
        </p:spPr>
        <p:txBody>
          <a:bodyPr wrap="square">
            <a:spAutoFit/>
          </a:bodyPr>
          <a:lstStyle/>
          <a:p>
            <a:pPr lvl="2"/>
            <a:r>
              <a:rPr lang="en-US" altLang="en-US" dirty="0"/>
              <a:t>In pulmonary capillaries, the processes occur in reverse</a:t>
            </a:r>
          </a:p>
          <a:p>
            <a:pPr lvl="3"/>
            <a:r>
              <a:rPr lang="en-US" altLang="en-US" dirty="0">
                <a:latin typeface="Times New Roman" panose="02020603050405020304" pitchFamily="18" charset="0"/>
                <a:cs typeface="Times New Roman" panose="02020603050405020304" pitchFamily="18" charset="0"/>
              </a:rPr>
              <a:t>HCO</a:t>
            </a:r>
            <a:r>
              <a:rPr lang="en-US" altLang="en-US" baseline="-25000" dirty="0">
                <a:latin typeface="Times New Roman" panose="02020603050405020304" pitchFamily="18" charset="0"/>
                <a:cs typeface="Times New Roman" panose="02020603050405020304" pitchFamily="18" charset="0"/>
              </a:rPr>
              <a:t>3</a:t>
            </a:r>
            <a:r>
              <a:rPr lang="en-US" altLang="en-US" baseline="30000" dirty="0">
                <a:latin typeface="Times New Roman" panose="02020603050405020304" pitchFamily="18" charset="0"/>
                <a:cs typeface="Times New Roman" panose="02020603050405020304" pitchFamily="18" charset="0"/>
              </a:rPr>
              <a:t>–</a:t>
            </a:r>
            <a:r>
              <a:rPr lang="en-US" altLang="en-US" dirty="0"/>
              <a:t> moves into RBCs while </a:t>
            </a:r>
            <a:r>
              <a:rPr lang="en-US" altLang="en-US" dirty="0">
                <a:latin typeface="Times New Roman" panose="02020603050405020304" pitchFamily="18" charset="0"/>
                <a:cs typeface="Times New Roman" panose="02020603050405020304" pitchFamily="18" charset="0"/>
              </a:rPr>
              <a:t>Cl</a:t>
            </a:r>
            <a:r>
              <a:rPr lang="en-US" altLang="en-US" baseline="300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dirty="0"/>
              <a:t> moves out of RBCs back into plasma</a:t>
            </a:r>
          </a:p>
          <a:p>
            <a:pPr lvl="3"/>
            <a:r>
              <a:rPr lang="en-US" altLang="en-US" dirty="0">
                <a:latin typeface="Times New Roman" panose="02020603050405020304" pitchFamily="18" charset="0"/>
                <a:cs typeface="Times New Roman" panose="02020603050405020304" pitchFamily="18" charset="0"/>
              </a:rPr>
              <a:t>HCO</a:t>
            </a:r>
            <a:r>
              <a:rPr lang="en-US" altLang="en-US" baseline="-25000" dirty="0">
                <a:latin typeface="Times New Roman" panose="02020603050405020304" pitchFamily="18" charset="0"/>
                <a:cs typeface="Times New Roman" panose="02020603050405020304" pitchFamily="18" charset="0"/>
              </a:rPr>
              <a:t>3</a:t>
            </a:r>
            <a:r>
              <a:rPr lang="en-US" altLang="en-US" baseline="30000" dirty="0">
                <a:latin typeface="Times New Roman" panose="02020603050405020304" pitchFamily="18" charset="0"/>
                <a:cs typeface="Times New Roman" panose="02020603050405020304" pitchFamily="18" charset="0"/>
              </a:rPr>
              <a:t>–</a:t>
            </a:r>
            <a:r>
              <a:rPr lang="en-US" altLang="en-US" dirty="0"/>
              <a:t>  binds with </a:t>
            </a:r>
            <a:r>
              <a:rPr lang="en-US" altLang="en-US" dirty="0">
                <a:latin typeface="Times New Roman" panose="02020603050405020304" pitchFamily="18" charset="0"/>
                <a:cs typeface="Times New Roman" panose="02020603050405020304" pitchFamily="18" charset="0"/>
              </a:rPr>
              <a:t>H</a:t>
            </a:r>
            <a:r>
              <a:rPr lang="en-US" altLang="en-US" baseline="30000" dirty="0">
                <a:latin typeface="Times New Roman" panose="02020603050405020304" pitchFamily="18" charset="0"/>
                <a:cs typeface="Times New Roman" panose="02020603050405020304" pitchFamily="18" charset="0"/>
              </a:rPr>
              <a:t>+</a:t>
            </a:r>
            <a:r>
              <a:rPr lang="en-US" altLang="en-US" dirty="0"/>
              <a:t> to form </a:t>
            </a:r>
            <a:r>
              <a:rPr lang="en-US" altLang="en-US" dirty="0">
                <a:latin typeface="Times New Roman" panose="02020603050405020304" pitchFamily="18" charset="0"/>
                <a:cs typeface="Times New Roman" panose="02020603050405020304" pitchFamily="18" charset="0"/>
              </a:rPr>
              <a:t>H</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3</a:t>
            </a:r>
          </a:p>
          <a:p>
            <a:pPr lvl="3"/>
            <a:r>
              <a:rPr lang="en-US" altLang="en-US" dirty="0">
                <a:latin typeface="Times New Roman" panose="02020603050405020304" pitchFamily="18" charset="0"/>
                <a:cs typeface="Times New Roman" panose="02020603050405020304" pitchFamily="18" charset="0"/>
              </a:rPr>
              <a:t>H</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3</a:t>
            </a:r>
            <a:r>
              <a:rPr lang="en-US" altLang="en-US" dirty="0"/>
              <a:t> is split by carbonic anhydrase into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and water</a:t>
            </a:r>
          </a:p>
          <a:p>
            <a:pPr lvl="3"/>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diffuses into alveoli</a:t>
            </a:r>
          </a:p>
        </p:txBody>
      </p:sp>
    </p:spTree>
    <p:extLst>
      <p:ext uri="{BB962C8B-B14F-4D97-AF65-F5344CB8AC3E}">
        <p14:creationId xmlns:p14="http://schemas.microsoft.com/office/powerpoint/2010/main" val="193570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514600"/>
            <a:ext cx="8229600" cy="1354217"/>
          </a:xfrm>
        </p:spPr>
        <p:txBody>
          <a:bodyPr wrap="square">
            <a:spAutoFit/>
          </a:bodyPr>
          <a:lstStyle/>
          <a:p>
            <a:r>
              <a:rPr lang="en-US" sz="4400" dirty="0">
                <a:latin typeface="Times New Roman"/>
              </a:rPr>
              <a:t>22.7  Transport of Respiratory Gases by Blood</a:t>
            </a:r>
          </a:p>
        </p:txBody>
      </p:sp>
    </p:spTree>
    <p:extLst>
      <p:ext uri="{BB962C8B-B14F-4D97-AF65-F5344CB8AC3E}">
        <p14:creationId xmlns:p14="http://schemas.microsoft.com/office/powerpoint/2010/main" val="1738256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581" y="246888"/>
            <a:ext cx="8229600" cy="954107"/>
          </a:xfrm>
        </p:spPr>
        <p:txBody>
          <a:bodyPr wrap="square">
            <a:spAutoFit/>
          </a:bodyPr>
          <a:lstStyle/>
          <a:p>
            <a:r>
              <a:rPr lang="en-US" dirty="0">
                <a:latin typeface="Times New Roman"/>
              </a:rPr>
              <a:t>Transport and Exchange of CO</a:t>
            </a:r>
            <a:r>
              <a:rPr lang="en-US" baseline="-25000" dirty="0">
                <a:latin typeface="Times New Roman"/>
              </a:rPr>
              <a:t>2</a:t>
            </a:r>
            <a:r>
              <a:rPr lang="en-US" dirty="0">
                <a:latin typeface="Times New Roman"/>
              </a:rPr>
              <a:t> and O</a:t>
            </a:r>
            <a:r>
              <a:rPr lang="en-US" baseline="-25000" dirty="0">
                <a:latin typeface="Times New Roman"/>
              </a:rPr>
              <a:t>2</a:t>
            </a:r>
            <a:r>
              <a:rPr lang="en-US" dirty="0">
                <a:latin typeface="Times New Roman"/>
              </a:rPr>
              <a:t> </a:t>
            </a:r>
            <a:br>
              <a:rPr lang="en-US" dirty="0">
                <a:latin typeface="Times New Roman"/>
              </a:rPr>
            </a:br>
            <a:r>
              <a:rPr lang="en-US" sz="2800" dirty="0">
                <a:latin typeface="Times New Roman"/>
              </a:rPr>
              <a:t>(2 of 3)</a:t>
            </a:r>
          </a:p>
        </p:txBody>
      </p:sp>
      <p:pic>
        <p:nvPicPr>
          <p:cNvPr id="6146" name="Picture 2" descr="- Part (b) of the figure is &quot;Oxygen Pickup and Carbon Dioxide Release in the Lungs.&quot; It shows the process in reverse: A red blood cell and blood plasma pick up oxygen from cells in an alveolus, and they release carbon dioxide to the alveolus. The figure compares the relative amounts of CO2 and O2 that travel by various paths: &#10; - A tiny amount of CO2 travels as HCO3-. In a slow reaction, H2O dissociates from it and the remaining CO2 diffuses into the alveolus.&#10; - A slightly larger percentage of CO2 is dissolved in plasma, and diffuses into alveolus.&#10; - A still larger percentage of CO2 travels as HbCO2 (carbaminohemoglobin). The  hemoglobin unloads the CO2, which diffuses into the alveolus.&#10; - Most CO2 travels as bicarbonate ions (HCO3-). Thanks to the chloride shift, Cl- moves into the plasma and HCO3- reenters the red blood cell. There it binds with hydrogen ions to form carbonic acid (H2CO3). Carbonic anhydrase splits carbonic acid, which releases water and CO2. This CO2 diffuses from the red blood cell into the alveolus.&#10; - While carbon dioxide is moving into alveolus, oxygen is moving out of alveolus. A tiny amount of 02 dissolves in plasma and travels in that form. However, most O2 enters red blood cell. There it combines with reduced hemoglobin (HHb) to form HbO2 and H+.&#10;"/>
          <p:cNvPicPr>
            <a:picLocks noChangeAspect="1" noChangeArrowheads="1"/>
          </p:cNvPicPr>
          <p:nvPr/>
        </p:nvPicPr>
        <p:blipFill rotWithShape="1">
          <a:blip r:embed="rId3">
            <a:extLst>
              <a:ext uri="{28A0092B-C50C-407E-A947-70E740481C1C}">
                <a14:useLocalDpi xmlns:a14="http://schemas.microsoft.com/office/drawing/2010/main" val="0"/>
              </a:ext>
            </a:extLst>
          </a:blip>
          <a:srcRect b="3479"/>
          <a:stretch/>
        </p:blipFill>
        <p:spPr bwMode="auto">
          <a:xfrm>
            <a:off x="703029" y="1600200"/>
            <a:ext cx="7666005" cy="375102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4"/>
          <p:cNvSpPr>
            <a:spLocks noGrp="1"/>
          </p:cNvSpPr>
          <p:nvPr>
            <p:ph sz="quarter" idx="10"/>
          </p:nvPr>
        </p:nvSpPr>
        <p:spPr>
          <a:xfrm>
            <a:off x="457200" y="5925979"/>
            <a:ext cx="8229600" cy="246221"/>
          </a:xfrm>
        </p:spPr>
        <p:txBody>
          <a:bodyPr/>
          <a:lstStyle/>
          <a:p>
            <a:r>
              <a:rPr lang="en-US" b="1" dirty="0">
                <a:solidFill>
                  <a:srgbClr val="007FA3"/>
                </a:solidFill>
              </a:rPr>
              <a:t>Figure 22.25b </a:t>
            </a:r>
            <a:r>
              <a:rPr lang="en-US" dirty="0"/>
              <a:t>Transport and exchange of </a:t>
            </a:r>
            <a:r>
              <a:rPr lang="en-US" dirty="0">
                <a:latin typeface="Times New Roman" panose="02020603050405020304" pitchFamily="18" charset="0"/>
                <a:cs typeface="Times New Roman" panose="02020603050405020304" pitchFamily="18" charset="0"/>
              </a:rPr>
              <a:t>CO</a:t>
            </a:r>
            <a:r>
              <a:rPr lang="en-US" baseline="-25000" dirty="0">
                <a:latin typeface="Times New Roman" panose="02020603050405020304" pitchFamily="18" charset="0"/>
                <a:cs typeface="Times New Roman" panose="02020603050405020304" pitchFamily="18" charset="0"/>
              </a:rPr>
              <a:t>2</a:t>
            </a:r>
            <a:r>
              <a:rPr lang="en-US" dirty="0"/>
              <a:t> and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t>.</a:t>
            </a:r>
          </a:p>
        </p:txBody>
      </p:sp>
    </p:spTree>
    <p:extLst>
      <p:ext uri="{BB962C8B-B14F-4D97-AF65-F5344CB8AC3E}">
        <p14:creationId xmlns:p14="http://schemas.microsoft.com/office/powerpoint/2010/main" val="1576988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Carbon Dioxide Transport </a:t>
            </a:r>
            <a:r>
              <a:rPr lang="en-US" sz="2800" dirty="0">
                <a:latin typeface="Times New Roman"/>
              </a:rPr>
              <a:t>(5 of 7)</a:t>
            </a:r>
          </a:p>
        </p:txBody>
      </p:sp>
      <p:sp>
        <p:nvSpPr>
          <p:cNvPr id="4" name="Content Placeholder 3"/>
          <p:cNvSpPr>
            <a:spLocks noGrp="1"/>
          </p:cNvSpPr>
          <p:nvPr>
            <p:ph sz="quarter" idx="13"/>
          </p:nvPr>
        </p:nvSpPr>
        <p:spPr>
          <a:xfrm>
            <a:off x="457581" y="1643126"/>
            <a:ext cx="8229600" cy="2923877"/>
          </a:xfrm>
        </p:spPr>
        <p:txBody>
          <a:bodyPr wrap="square">
            <a:spAutoFit/>
          </a:bodyPr>
          <a:lstStyle/>
          <a:p>
            <a:r>
              <a:rPr lang="en-US" altLang="en-US" b="1" dirty="0"/>
              <a:t>Haldane</a:t>
            </a:r>
            <a:r>
              <a:rPr lang="en-US" altLang="en-US" dirty="0"/>
              <a:t> </a:t>
            </a:r>
            <a:r>
              <a:rPr lang="en-US" altLang="en-US" b="1" dirty="0"/>
              <a:t>effect</a:t>
            </a:r>
          </a:p>
          <a:p>
            <a:pPr lvl="1"/>
            <a:r>
              <a:rPr lang="en-US" altLang="en-US" dirty="0"/>
              <a:t>Amount of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transported is affected by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O</a:t>
            </a:r>
            <a:r>
              <a:rPr lang="en-US" altLang="en-US" baseline="-45000" dirty="0">
                <a:latin typeface="Times New Roman" panose="02020603050405020304" pitchFamily="18" charset="0"/>
                <a:cs typeface="Times New Roman" panose="02020603050405020304" pitchFamily="18" charset="0"/>
              </a:rPr>
              <a:t>2</a:t>
            </a:r>
            <a:endParaRPr lang="en-US" altLang="en-US" dirty="0">
              <a:latin typeface="Times New Roman" panose="02020603050405020304" pitchFamily="18" charset="0"/>
              <a:cs typeface="Times New Roman" panose="02020603050405020304" pitchFamily="18" charset="0"/>
            </a:endParaRPr>
          </a:p>
          <a:p>
            <a:pPr lvl="1"/>
            <a:r>
              <a:rPr lang="en-US" altLang="en-US" dirty="0"/>
              <a:t>The lower the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O</a:t>
            </a:r>
            <a:r>
              <a:rPr lang="en-US" altLang="en-US" baseline="-45000" dirty="0">
                <a:latin typeface="Times New Roman" panose="02020603050405020304" pitchFamily="18" charset="0"/>
                <a:cs typeface="Times New Roman" panose="02020603050405020304" pitchFamily="18" charset="0"/>
              </a:rPr>
              <a:t>2</a:t>
            </a:r>
            <a:r>
              <a:rPr lang="en-US" altLang="en-US" dirty="0"/>
              <a:t> and hemoglobin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t> saturation, the more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can be carried in blood</a:t>
            </a:r>
          </a:p>
          <a:p>
            <a:pPr lvl="1"/>
            <a:r>
              <a:rPr lang="en-US" altLang="en-US" dirty="0"/>
              <a:t>Reduced hemoglobin buffers </a:t>
            </a:r>
            <a:r>
              <a:rPr lang="en-US" altLang="en-US" dirty="0">
                <a:latin typeface="Times New Roman" panose="02020603050405020304" pitchFamily="18" charset="0"/>
                <a:cs typeface="Times New Roman" panose="02020603050405020304" pitchFamily="18" charset="0"/>
              </a:rPr>
              <a:t>H</a:t>
            </a:r>
            <a:r>
              <a:rPr lang="en-US" altLang="en-US" baseline="30000" dirty="0">
                <a:latin typeface="Times New Roman" panose="02020603050405020304" pitchFamily="18" charset="0"/>
                <a:cs typeface="Times New Roman" panose="02020603050405020304" pitchFamily="18" charset="0"/>
              </a:rPr>
              <a:t>+</a:t>
            </a:r>
            <a:r>
              <a:rPr lang="en-US" altLang="en-US" dirty="0"/>
              <a:t> and forms carbaminohemoglobin more easily</a:t>
            </a:r>
          </a:p>
          <a:p>
            <a:pPr lvl="1"/>
            <a:r>
              <a:rPr lang="en-US" altLang="en-US" dirty="0"/>
              <a:t>Process encourages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exchange at tissues and at lungs</a:t>
            </a:r>
          </a:p>
          <a:p>
            <a:pPr lvl="2"/>
            <a:r>
              <a:rPr lang="en-US" altLang="en-US" dirty="0"/>
              <a:t>At tissues, as more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enters blood, more oxygen dissociates from hemoglobin (Bohr effect)</a:t>
            </a:r>
          </a:p>
          <a:p>
            <a:pPr lvl="3"/>
            <a:r>
              <a:rPr lang="en-US" altLang="en-US" dirty="0"/>
              <a:t>As </a:t>
            </a:r>
            <a:r>
              <a:rPr lang="en-US" altLang="en-US" dirty="0">
                <a:latin typeface="Times New Roman" panose="02020603050405020304" pitchFamily="18" charset="0"/>
                <a:cs typeface="Times New Roman" panose="02020603050405020304" pitchFamily="18" charset="0"/>
              </a:rPr>
              <a:t>HbO</a:t>
            </a:r>
            <a:r>
              <a:rPr lang="en-US" altLang="en-US" baseline="-25000" dirty="0">
                <a:latin typeface="Times New Roman" panose="02020603050405020304" pitchFamily="18" charset="0"/>
                <a:cs typeface="Times New Roman" panose="02020603050405020304" pitchFamily="18" charset="0"/>
              </a:rPr>
              <a:t>2</a:t>
            </a:r>
            <a:r>
              <a:rPr lang="en-US" altLang="en-US" dirty="0"/>
              <a:t> releases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t>, it more readily forms bonds with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to form carbaminohemoglobin</a:t>
            </a:r>
          </a:p>
        </p:txBody>
      </p:sp>
    </p:spTree>
    <p:extLst>
      <p:ext uri="{BB962C8B-B14F-4D97-AF65-F5344CB8AC3E}">
        <p14:creationId xmlns:p14="http://schemas.microsoft.com/office/powerpoint/2010/main" val="310554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581" y="246888"/>
            <a:ext cx="8229600" cy="954107"/>
          </a:xfrm>
        </p:spPr>
        <p:txBody>
          <a:bodyPr wrap="square">
            <a:spAutoFit/>
          </a:bodyPr>
          <a:lstStyle/>
          <a:p>
            <a:r>
              <a:rPr lang="en-US" dirty="0">
                <a:latin typeface="Times New Roman"/>
              </a:rPr>
              <a:t>Transport and Exchange of CO</a:t>
            </a:r>
            <a:r>
              <a:rPr lang="en-US" baseline="-25000" dirty="0">
                <a:latin typeface="Times New Roman"/>
              </a:rPr>
              <a:t>2</a:t>
            </a:r>
            <a:r>
              <a:rPr lang="en-US" dirty="0">
                <a:latin typeface="Times New Roman"/>
              </a:rPr>
              <a:t> and O</a:t>
            </a:r>
            <a:r>
              <a:rPr lang="en-US" baseline="-25000" dirty="0">
                <a:latin typeface="Times New Roman"/>
              </a:rPr>
              <a:t>2</a:t>
            </a:r>
            <a:r>
              <a:rPr lang="en-US" dirty="0">
                <a:latin typeface="Times New Roman"/>
              </a:rPr>
              <a:t> </a:t>
            </a:r>
            <a:br>
              <a:rPr lang="en-US" dirty="0">
                <a:latin typeface="Times New Roman"/>
              </a:rPr>
            </a:br>
            <a:r>
              <a:rPr lang="en-US" sz="2800" dirty="0">
                <a:latin typeface="Times New Roman"/>
              </a:rPr>
              <a:t>(3 of 3)</a:t>
            </a:r>
          </a:p>
        </p:txBody>
      </p:sp>
      <p:pic>
        <p:nvPicPr>
          <p:cNvPr id="6146" name="Picture 2" descr="- Part (b) of the figure is &quot;Oxygen Pickup and Carbon Dioxide Release in the Lungs.&quot; It shows the process in reverse: A red blood cell and blood plasma pick up oxygen from cells in an alveolus, and they release carbon dioxide to the alveolus. The figure compares the relative amounts of CO2 and O2 that travel by various paths: &#10; - A tiny amount of CO2 travels as HCO3-. In a slow reaction, H2O dissociates from it and the remaining CO2 diffuses into the alveolus.&#10; - A slightly larger percentage of CO2 is dissolved in plasma, and diffuses into alveolus.&#10; - A still larger percentage of CO2 travels as HbCO2 (carbaminohemoglobin). The  hemoglobin unloads the CO2, which diffuses into the alveolus.&#10; - Most CO2 travels as bicarbonate ions (HCO3-). Thanks to the chloride shift, Cl- moves into the plasma and HCO3- reenters the red blood cell. There it binds with hydrogen ions to form carbonic acid (H2CO3). Carbonic anhydrase splits carbonic acid, which releases water and CO2. This CO2 diffuses from the red blood cell into the alveolus.&#10; - While carbon dioxide is moving into alveolus, oxygen is moving out of alveolus. A tiny amount of 02 dissolves in plasma and travels in that form. However, most O2 enters red blood cell. There it combines with reduced hemoglobin (HHb) to form HbO2 and H+.&#10;"/>
          <p:cNvPicPr>
            <a:picLocks noChangeAspect="1" noChangeArrowheads="1"/>
          </p:cNvPicPr>
          <p:nvPr/>
        </p:nvPicPr>
        <p:blipFill rotWithShape="1">
          <a:blip r:embed="rId3">
            <a:extLst>
              <a:ext uri="{28A0092B-C50C-407E-A947-70E740481C1C}">
                <a14:useLocalDpi xmlns:a14="http://schemas.microsoft.com/office/drawing/2010/main" val="0"/>
              </a:ext>
            </a:extLst>
          </a:blip>
          <a:srcRect b="3069"/>
          <a:stretch/>
        </p:blipFill>
        <p:spPr bwMode="auto">
          <a:xfrm>
            <a:off x="703029" y="1600200"/>
            <a:ext cx="7666005" cy="376693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4"/>
          <p:cNvSpPr>
            <a:spLocks noGrp="1"/>
          </p:cNvSpPr>
          <p:nvPr>
            <p:ph sz="quarter" idx="10"/>
          </p:nvPr>
        </p:nvSpPr>
        <p:spPr>
          <a:xfrm>
            <a:off x="457200" y="5925979"/>
            <a:ext cx="8229600" cy="246221"/>
          </a:xfrm>
        </p:spPr>
        <p:txBody>
          <a:bodyPr/>
          <a:lstStyle/>
          <a:p>
            <a:r>
              <a:rPr lang="en-US" b="1" dirty="0">
                <a:solidFill>
                  <a:srgbClr val="007FA3"/>
                </a:solidFill>
              </a:rPr>
              <a:t>Figure 22.25b </a:t>
            </a:r>
            <a:r>
              <a:rPr lang="en-US" dirty="0"/>
              <a:t>Transport and exchange of </a:t>
            </a:r>
            <a:r>
              <a:rPr lang="en-US" dirty="0">
                <a:latin typeface="Times New Roman" panose="02020603050405020304" pitchFamily="18" charset="0"/>
                <a:cs typeface="Times New Roman" panose="02020603050405020304" pitchFamily="18" charset="0"/>
              </a:rPr>
              <a:t>CO</a:t>
            </a:r>
            <a:r>
              <a:rPr lang="en-US" baseline="-25000" dirty="0">
                <a:latin typeface="Times New Roman" panose="02020603050405020304" pitchFamily="18" charset="0"/>
                <a:cs typeface="Times New Roman" panose="02020603050405020304" pitchFamily="18" charset="0"/>
              </a:rPr>
              <a:t>2</a:t>
            </a:r>
            <a:r>
              <a:rPr lang="en-US" dirty="0"/>
              <a:t> and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t>.</a:t>
            </a:r>
          </a:p>
        </p:txBody>
      </p:sp>
    </p:spTree>
    <p:extLst>
      <p:ext uri="{BB962C8B-B14F-4D97-AF65-F5344CB8AC3E}">
        <p14:creationId xmlns:p14="http://schemas.microsoft.com/office/powerpoint/2010/main" val="2017664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Carbon Dioxide Transport </a:t>
            </a:r>
            <a:r>
              <a:rPr lang="en-US" sz="2800" dirty="0">
                <a:latin typeface="Times New Roman"/>
              </a:rPr>
              <a:t>(6 of 7)</a:t>
            </a:r>
          </a:p>
        </p:txBody>
      </p:sp>
      <p:sp>
        <p:nvSpPr>
          <p:cNvPr id="4" name="Content Placeholder 3"/>
          <p:cNvSpPr>
            <a:spLocks noGrp="1"/>
          </p:cNvSpPr>
          <p:nvPr>
            <p:ph sz="quarter" idx="13"/>
          </p:nvPr>
        </p:nvSpPr>
        <p:spPr>
          <a:xfrm>
            <a:off x="457581" y="1643126"/>
            <a:ext cx="8229600" cy="2031325"/>
          </a:xfrm>
        </p:spPr>
        <p:txBody>
          <a:bodyPr wrap="square">
            <a:spAutoFit/>
          </a:bodyPr>
          <a:lstStyle/>
          <a:p>
            <a:r>
              <a:rPr lang="en-US" altLang="en-US" b="1" dirty="0"/>
              <a:t>Influence of </a:t>
            </a:r>
            <a:r>
              <a:rPr lang="en-US" altLang="en-US" b="1" dirty="0">
                <a:latin typeface="Times New Roman" panose="02020603050405020304" pitchFamily="18" charset="0"/>
                <a:cs typeface="Times New Roman" panose="02020603050405020304" pitchFamily="18" charset="0"/>
              </a:rPr>
              <a:t>CO</a:t>
            </a:r>
            <a:r>
              <a:rPr lang="en-US" altLang="en-US" b="1" baseline="-25000" dirty="0">
                <a:latin typeface="Times New Roman" panose="02020603050405020304" pitchFamily="18" charset="0"/>
                <a:cs typeface="Times New Roman" panose="02020603050405020304" pitchFamily="18" charset="0"/>
              </a:rPr>
              <a:t>2</a:t>
            </a:r>
            <a:r>
              <a:rPr lang="en-US" altLang="en-US" b="1" dirty="0"/>
              <a:t> on blood </a:t>
            </a:r>
            <a:r>
              <a:rPr lang="en-US" altLang="en-US" b="1" dirty="0">
                <a:latin typeface="Times New Roman" panose="02020603050405020304" pitchFamily="18" charset="0"/>
                <a:cs typeface="Times New Roman" panose="02020603050405020304" pitchFamily="18" charset="0"/>
              </a:rPr>
              <a:t>pH</a:t>
            </a:r>
          </a:p>
          <a:p>
            <a:pPr lvl="1"/>
            <a:r>
              <a:rPr lang="en-US" altLang="en-US" b="1" dirty="0"/>
              <a:t>Carbonic acid–bicarbonate buffer system</a:t>
            </a:r>
            <a:r>
              <a:rPr lang="en-US" altLang="en-US" dirty="0"/>
              <a:t>: helps blood resist changes in </a:t>
            </a:r>
            <a:r>
              <a:rPr lang="en-US" altLang="en-US" dirty="0">
                <a:latin typeface="Times New Roman" panose="02020603050405020304" pitchFamily="18" charset="0"/>
                <a:cs typeface="Times New Roman" panose="02020603050405020304" pitchFamily="18" charset="0"/>
              </a:rPr>
              <a:t>pH</a:t>
            </a:r>
          </a:p>
          <a:p>
            <a:pPr lvl="2"/>
            <a:r>
              <a:rPr lang="en-US" altLang="en-US" dirty="0"/>
              <a:t>If </a:t>
            </a:r>
            <a:r>
              <a:rPr lang="en-US" altLang="en-US" dirty="0">
                <a:latin typeface="Times New Roman" panose="02020603050405020304" pitchFamily="18" charset="0"/>
                <a:cs typeface="Times New Roman" panose="02020603050405020304" pitchFamily="18" charset="0"/>
              </a:rPr>
              <a:t>H</a:t>
            </a:r>
            <a:r>
              <a:rPr lang="en-US" altLang="en-US" baseline="30000"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dirty="0"/>
              <a:t>concentration in blood rises, excess </a:t>
            </a:r>
            <a:r>
              <a:rPr lang="en-US" altLang="en-US" dirty="0">
                <a:latin typeface="Times New Roman" panose="02020603050405020304" pitchFamily="18" charset="0"/>
                <a:cs typeface="Times New Roman" panose="02020603050405020304" pitchFamily="18" charset="0"/>
              </a:rPr>
              <a:t>H</a:t>
            </a:r>
            <a:r>
              <a:rPr lang="en-US" altLang="en-US" baseline="30000" dirty="0">
                <a:latin typeface="Times New Roman" panose="02020603050405020304" pitchFamily="18" charset="0"/>
                <a:cs typeface="Times New Roman" panose="02020603050405020304" pitchFamily="18" charset="0"/>
              </a:rPr>
              <a:t>+</a:t>
            </a:r>
            <a:r>
              <a:rPr lang="en-US" altLang="en-US" dirty="0"/>
              <a:t> is removed by combining with </a:t>
            </a:r>
            <a:r>
              <a:rPr lang="en-US" altLang="en-US" dirty="0">
                <a:latin typeface="Times New Roman" panose="02020603050405020304" pitchFamily="18" charset="0"/>
                <a:cs typeface="Times New Roman" panose="02020603050405020304" pitchFamily="18" charset="0"/>
              </a:rPr>
              <a:t>HCO</a:t>
            </a:r>
            <a:r>
              <a:rPr lang="en-US" altLang="en-US" baseline="-25000" dirty="0">
                <a:latin typeface="Times New Roman" panose="02020603050405020304" pitchFamily="18" charset="0"/>
                <a:cs typeface="Times New Roman" panose="02020603050405020304" pitchFamily="18" charset="0"/>
              </a:rPr>
              <a:t>3</a:t>
            </a:r>
            <a:r>
              <a:rPr lang="en-US" altLang="en-US" baseline="30000" dirty="0">
                <a:latin typeface="Times New Roman" panose="02020603050405020304" pitchFamily="18" charset="0"/>
                <a:cs typeface="Times New Roman" panose="02020603050405020304" pitchFamily="18" charset="0"/>
              </a:rPr>
              <a:t>–</a:t>
            </a:r>
            <a:r>
              <a:rPr lang="en-US" altLang="en-US" dirty="0"/>
              <a:t> </a:t>
            </a:r>
            <a:r>
              <a:rPr lang="en-US" altLang="en-US" dirty="0">
                <a:sym typeface="Wingdings" panose="05000000000000000000" pitchFamily="2" charset="2"/>
              </a:rPr>
              <a:t>to form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H</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3</a:t>
            </a:r>
            <a:r>
              <a:rPr lang="en-US" altLang="en-US" dirty="0"/>
              <a:t>,  which dissociates into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and </a:t>
            </a:r>
            <a:r>
              <a:rPr lang="en-US" altLang="en-US" dirty="0">
                <a:latin typeface="Times New Roman" panose="02020603050405020304" pitchFamily="18" charset="0"/>
                <a:cs typeface="Times New Roman" panose="02020603050405020304" pitchFamily="18" charset="0"/>
              </a:rPr>
              <a:t>H</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O</a:t>
            </a:r>
          </a:p>
          <a:p>
            <a:pPr lvl="2"/>
            <a:r>
              <a:rPr lang="en-US" altLang="en-US" dirty="0"/>
              <a:t>If </a:t>
            </a:r>
            <a:r>
              <a:rPr lang="en-US" altLang="en-US" dirty="0">
                <a:latin typeface="Times New Roman" panose="02020603050405020304" pitchFamily="18" charset="0"/>
                <a:cs typeface="Times New Roman" panose="02020603050405020304" pitchFamily="18" charset="0"/>
              </a:rPr>
              <a:t>H</a:t>
            </a:r>
            <a:r>
              <a:rPr lang="en-US" altLang="en-US" baseline="30000"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dirty="0"/>
              <a:t>concentration begins to drop,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H</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3</a:t>
            </a:r>
            <a:r>
              <a:rPr lang="en-US" altLang="en-US" dirty="0"/>
              <a:t> dissociates, releasing </a:t>
            </a:r>
            <a:r>
              <a:rPr lang="en-US" altLang="en-US" dirty="0">
                <a:latin typeface="Times New Roman" panose="02020603050405020304" pitchFamily="18" charset="0"/>
                <a:cs typeface="Times New Roman" panose="02020603050405020304" pitchFamily="18" charset="0"/>
              </a:rPr>
              <a:t>H</a:t>
            </a:r>
            <a:r>
              <a:rPr lang="en-US" altLang="en-US" baseline="30000"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lvl="2"/>
            <a:r>
              <a:rPr lang="en-US" altLang="en-US" dirty="0">
                <a:latin typeface="Times New Roman" panose="02020603050405020304" pitchFamily="18" charset="0"/>
                <a:cs typeface="Times New Roman" panose="02020603050405020304" pitchFamily="18" charset="0"/>
              </a:rPr>
              <a:t>HCO</a:t>
            </a:r>
            <a:r>
              <a:rPr lang="en-US" altLang="en-US" baseline="-25000" dirty="0">
                <a:latin typeface="Times New Roman" panose="02020603050405020304" pitchFamily="18" charset="0"/>
                <a:cs typeface="Times New Roman" panose="02020603050405020304" pitchFamily="18" charset="0"/>
              </a:rPr>
              <a:t>3</a:t>
            </a:r>
            <a:r>
              <a:rPr lang="en-US" altLang="en-US" baseline="30000" dirty="0">
                <a:latin typeface="Times New Roman" panose="02020603050405020304" pitchFamily="18" charset="0"/>
                <a:cs typeface="Times New Roman" panose="02020603050405020304" pitchFamily="18" charset="0"/>
              </a:rPr>
              <a:t>–</a:t>
            </a:r>
            <a:r>
              <a:rPr lang="en-US" altLang="en-US" dirty="0"/>
              <a:t> is considered the </a:t>
            </a:r>
            <a:r>
              <a:rPr lang="en-US" altLang="en-US" i="1" dirty="0"/>
              <a:t>alkaline reserve </a:t>
            </a:r>
            <a:r>
              <a:rPr lang="en-US" altLang="en-US" dirty="0"/>
              <a:t>of carbonic acid-bicarbonate buffer system</a:t>
            </a:r>
          </a:p>
        </p:txBody>
      </p:sp>
    </p:spTree>
    <p:extLst>
      <p:ext uri="{BB962C8B-B14F-4D97-AF65-F5344CB8AC3E}">
        <p14:creationId xmlns:p14="http://schemas.microsoft.com/office/powerpoint/2010/main" val="1310317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Carbon Dioxide Transport </a:t>
            </a:r>
            <a:r>
              <a:rPr lang="en-US" sz="2800" dirty="0">
                <a:latin typeface="Times New Roman"/>
              </a:rPr>
              <a:t>(7 of 7)</a:t>
            </a:r>
          </a:p>
        </p:txBody>
      </p:sp>
      <p:sp>
        <p:nvSpPr>
          <p:cNvPr id="4" name="Content Placeholder 3"/>
          <p:cNvSpPr>
            <a:spLocks noGrp="1"/>
          </p:cNvSpPr>
          <p:nvPr>
            <p:ph sz="quarter" idx="13"/>
          </p:nvPr>
        </p:nvSpPr>
        <p:spPr>
          <a:xfrm>
            <a:off x="457581" y="1643126"/>
            <a:ext cx="8229600" cy="2146742"/>
          </a:xfrm>
        </p:spPr>
        <p:txBody>
          <a:bodyPr wrap="square">
            <a:spAutoFit/>
          </a:bodyPr>
          <a:lstStyle/>
          <a:p>
            <a:r>
              <a:rPr lang="en-US" altLang="en-US" dirty="0"/>
              <a:t>Changes in respiratory rate and depth affect blood </a:t>
            </a:r>
            <a:r>
              <a:rPr lang="en-US" altLang="en-US" dirty="0">
                <a:latin typeface="Times New Roman" panose="02020603050405020304" pitchFamily="18" charset="0"/>
                <a:cs typeface="Times New Roman" panose="02020603050405020304" pitchFamily="18" charset="0"/>
              </a:rPr>
              <a:t>pH</a:t>
            </a:r>
          </a:p>
          <a:p>
            <a:pPr lvl="1"/>
            <a:r>
              <a:rPr lang="en-US" altLang="en-US" dirty="0"/>
              <a:t>Slow, shallow breathing </a:t>
            </a:r>
            <a:r>
              <a:rPr lang="en-US" altLang="en-US" dirty="0">
                <a:sym typeface="Wingdings" panose="05000000000000000000" pitchFamily="2" charset="2"/>
              </a:rPr>
              <a:t>causes an increase in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in blood,</a:t>
            </a:r>
            <a:r>
              <a:rPr lang="en-US" altLang="en-US" dirty="0">
                <a:sym typeface="Wingdings" panose="05000000000000000000" pitchFamily="2" charset="2"/>
              </a:rPr>
              <a:t> resulting in a</a:t>
            </a:r>
            <a:r>
              <a:rPr lang="en-US" altLang="en-US" dirty="0"/>
              <a:t> drop in </a:t>
            </a:r>
            <a:r>
              <a:rPr lang="en-US" altLang="en-US" dirty="0">
                <a:latin typeface="Times New Roman" panose="02020603050405020304" pitchFamily="18" charset="0"/>
                <a:cs typeface="Times New Roman" panose="02020603050405020304" pitchFamily="18" charset="0"/>
              </a:rPr>
              <a:t>pH </a:t>
            </a:r>
          </a:p>
          <a:p>
            <a:pPr lvl="1"/>
            <a:r>
              <a:rPr lang="en-US" altLang="en-US" dirty="0"/>
              <a:t>Rapid, deep breathing </a:t>
            </a:r>
            <a:r>
              <a:rPr lang="en-US" altLang="en-US" dirty="0">
                <a:sym typeface="Wingdings" panose="05000000000000000000" pitchFamily="2" charset="2"/>
              </a:rPr>
              <a:t>causes a decrease in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CO</a:t>
            </a:r>
            <a:r>
              <a:rPr lang="en-US" altLang="en-US" baseline="-25000" dirty="0">
                <a:latin typeface="Times New Roman" panose="02020603050405020304" pitchFamily="18" charset="0"/>
                <a:cs typeface="Times New Roman" panose="02020603050405020304" pitchFamily="18" charset="0"/>
              </a:rPr>
              <a:t>2</a:t>
            </a:r>
            <a:r>
              <a:rPr lang="en-US" altLang="en-US" dirty="0">
                <a:sym typeface="Wingdings" panose="05000000000000000000" pitchFamily="2" charset="2"/>
              </a:rPr>
              <a:t> in blood, resulting in a rise in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pH</a:t>
            </a:r>
            <a:endParaRPr lang="en-US" altLang="en-US" dirty="0">
              <a:latin typeface="Times New Roman" panose="02020603050405020304" pitchFamily="18" charset="0"/>
              <a:cs typeface="Times New Roman" panose="02020603050405020304" pitchFamily="18" charset="0"/>
            </a:endParaRPr>
          </a:p>
          <a:p>
            <a:r>
              <a:rPr lang="en-US" altLang="en-US" dirty="0"/>
              <a:t>Changes in ventilation can help adjust </a:t>
            </a:r>
            <a:r>
              <a:rPr lang="en-US" altLang="en-US" dirty="0">
                <a:latin typeface="Times New Roman" panose="02020603050405020304" pitchFamily="18" charset="0"/>
                <a:cs typeface="Times New Roman" panose="02020603050405020304" pitchFamily="18" charset="0"/>
              </a:rPr>
              <a:t>pH</a:t>
            </a:r>
            <a:r>
              <a:rPr lang="en-US" altLang="en-US" dirty="0"/>
              <a:t> when disturbances are caused by metabolic factors</a:t>
            </a:r>
          </a:p>
          <a:p>
            <a:pPr lvl="1"/>
            <a:r>
              <a:rPr lang="en-US" altLang="en-US" dirty="0"/>
              <a:t>Breathing plays a major role in acid-base balance of body</a:t>
            </a:r>
          </a:p>
        </p:txBody>
      </p:sp>
    </p:spTree>
    <p:extLst>
      <p:ext uri="{BB962C8B-B14F-4D97-AF65-F5344CB8AC3E}">
        <p14:creationId xmlns:p14="http://schemas.microsoft.com/office/powerpoint/2010/main" val="945526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Hypoxia</a:t>
            </a:r>
            <a:endParaRPr lang="en-US" dirty="0">
              <a:latin typeface="Times New Roman"/>
            </a:endParaRPr>
          </a:p>
        </p:txBody>
      </p:sp>
      <p:sp>
        <p:nvSpPr>
          <p:cNvPr id="4" name="Content Placeholder 3"/>
          <p:cNvSpPr>
            <a:spLocks noGrp="1"/>
          </p:cNvSpPr>
          <p:nvPr>
            <p:ph sz="quarter" idx="13"/>
          </p:nvPr>
        </p:nvSpPr>
        <p:spPr>
          <a:xfrm>
            <a:off x="457581" y="1643126"/>
            <a:ext cx="8229600" cy="2923877"/>
          </a:xfrm>
        </p:spPr>
        <p:txBody>
          <a:bodyPr wrap="square">
            <a:spAutoFit/>
          </a:bodyPr>
          <a:lstStyle/>
          <a:p>
            <a:r>
              <a:rPr lang="en-US" altLang="en-US" b="1" dirty="0"/>
              <a:t>Hypoxia</a:t>
            </a:r>
            <a:r>
              <a:rPr lang="en-US" altLang="en-US" dirty="0"/>
              <a:t>: inadequate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t> delivery to tissues; can result in </a:t>
            </a:r>
            <a:r>
              <a:rPr lang="en-US" altLang="en-US" i="1" dirty="0">
                <a:sym typeface="Wingdings" panose="05000000000000000000" pitchFamily="2" charset="2"/>
              </a:rPr>
              <a:t>cyanosis</a:t>
            </a:r>
            <a:r>
              <a:rPr lang="en-US" altLang="en-US" dirty="0"/>
              <a:t> and is classified by cause:</a:t>
            </a:r>
          </a:p>
          <a:p>
            <a:pPr lvl="1"/>
            <a:r>
              <a:rPr lang="en-US" altLang="en-US" b="1" dirty="0"/>
              <a:t>Anemic</a:t>
            </a:r>
            <a:r>
              <a:rPr lang="en-US" altLang="en-US" dirty="0"/>
              <a:t> </a:t>
            </a:r>
            <a:r>
              <a:rPr lang="en-US" altLang="en-US" b="1" dirty="0"/>
              <a:t>hypoxia</a:t>
            </a:r>
            <a:r>
              <a:rPr lang="en-US" altLang="en-US" dirty="0"/>
              <a:t>: too few RBCs or abnormal or too little Hb</a:t>
            </a:r>
          </a:p>
          <a:p>
            <a:pPr lvl="1"/>
            <a:r>
              <a:rPr lang="en-US" altLang="en-US" b="1" dirty="0"/>
              <a:t>Ischemic</a:t>
            </a:r>
            <a:r>
              <a:rPr lang="en-US" altLang="en-US" dirty="0"/>
              <a:t> </a:t>
            </a:r>
            <a:r>
              <a:rPr lang="en-US" altLang="en-US" b="1" dirty="0"/>
              <a:t>hypoxia</a:t>
            </a:r>
            <a:r>
              <a:rPr lang="en-US" altLang="en-US" dirty="0"/>
              <a:t>: impaired or blocked blood circulation</a:t>
            </a:r>
          </a:p>
          <a:p>
            <a:pPr lvl="1"/>
            <a:r>
              <a:rPr lang="en-US" altLang="en-US" b="1" dirty="0" err="1"/>
              <a:t>Histotoxic</a:t>
            </a:r>
            <a:r>
              <a:rPr lang="en-US" altLang="en-US" dirty="0"/>
              <a:t> </a:t>
            </a:r>
            <a:r>
              <a:rPr lang="en-US" altLang="en-US" b="1" dirty="0"/>
              <a:t>hypoxia</a:t>
            </a:r>
            <a:r>
              <a:rPr lang="en-US" altLang="en-US" dirty="0"/>
              <a:t>: cells unable to use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t>, as in metabolic poisons (ex: cyanide)</a:t>
            </a:r>
          </a:p>
          <a:p>
            <a:pPr lvl="1"/>
            <a:r>
              <a:rPr lang="en-US" altLang="en-US" b="1" dirty="0"/>
              <a:t>Hypoxemic</a:t>
            </a:r>
            <a:r>
              <a:rPr lang="en-US" altLang="en-US" dirty="0"/>
              <a:t> </a:t>
            </a:r>
            <a:r>
              <a:rPr lang="en-US" altLang="en-US" b="1" dirty="0"/>
              <a:t>hypoxia</a:t>
            </a:r>
            <a:r>
              <a:rPr lang="en-US" altLang="en-US" dirty="0"/>
              <a:t>: abnormal ventilation; pulmonary disease, low levels of oxygen in air</a:t>
            </a:r>
          </a:p>
          <a:p>
            <a:pPr lvl="1"/>
            <a:r>
              <a:rPr lang="en-US" altLang="en-US" b="1" dirty="0"/>
              <a:t>Carbon</a:t>
            </a:r>
            <a:r>
              <a:rPr lang="en-US" altLang="en-US" dirty="0"/>
              <a:t> </a:t>
            </a:r>
            <a:r>
              <a:rPr lang="en-US" altLang="en-US" b="1" dirty="0"/>
              <a:t>monoxide</a:t>
            </a:r>
            <a:r>
              <a:rPr lang="en-US" altLang="en-US" dirty="0"/>
              <a:t> </a:t>
            </a:r>
            <a:r>
              <a:rPr lang="en-US" altLang="en-US" b="1" dirty="0"/>
              <a:t>poisoning</a:t>
            </a:r>
            <a:r>
              <a:rPr lang="en-US" altLang="en-US" dirty="0"/>
              <a:t>: especially from fire;  Hb has a 200</a:t>
            </a:r>
            <a:r>
              <a:rPr lang="en-US" altLang="en-US" dirty="0">
                <a:sym typeface="Symbol" panose="05050102010706020507" pitchFamily="18" charset="2"/>
              </a:rPr>
              <a:t></a:t>
            </a:r>
            <a:r>
              <a:rPr lang="en-US" altLang="en-US" dirty="0"/>
              <a:t> greater affinity for carbon monoxide than oxygen</a:t>
            </a:r>
          </a:p>
          <a:p>
            <a:pPr lvl="2"/>
            <a:r>
              <a:rPr lang="en-US" altLang="en-US" dirty="0"/>
              <a:t>Victims have headaches and can become flushed</a:t>
            </a:r>
          </a:p>
        </p:txBody>
      </p:sp>
    </p:spTree>
    <p:extLst>
      <p:ext uri="{BB962C8B-B14F-4D97-AF65-F5344CB8AC3E}">
        <p14:creationId xmlns:p14="http://schemas.microsoft.com/office/powerpoint/2010/main" val="3712376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a:xfrm>
            <a:off x="457200" y="609600"/>
            <a:ext cx="8229600" cy="638398"/>
          </a:xfrm>
        </p:spPr>
        <p:txBody>
          <a:bodyPr/>
          <a:lstStyle/>
          <a:p>
            <a:r>
              <a:rPr lang="en-US" dirty="0" err="1">
                <a:latin typeface="Times New Roman"/>
              </a:rPr>
              <a:t>BioFlix</a:t>
            </a:r>
            <a:r>
              <a:rPr lang="en-US" dirty="0">
                <a:latin typeface="Times New Roman"/>
              </a:rPr>
              <a:t>: Gas Exchange</a:t>
            </a:r>
            <a:endParaRPr lang="en-IN" dirty="0">
              <a:solidFill>
                <a:schemeClr val="bg2"/>
              </a:solidFill>
            </a:endParaRPr>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990600"/>
          </a:xfrm>
        </p:spPr>
        <p:txBody>
          <a:bodyPr/>
          <a:lstStyle/>
          <a:p>
            <a:pPr marL="0" indent="0" algn="ctr">
              <a:spcBef>
                <a:spcPts val="0"/>
              </a:spcBef>
              <a:buNone/>
            </a:pPr>
            <a:r>
              <a:rPr lang="en-IN" sz="1400" b="1" dirty="0"/>
              <a:t>Click here to view ADA compliant Animation:</a:t>
            </a:r>
          </a:p>
          <a:p>
            <a:pPr marL="0" indent="0" algn="ctr">
              <a:spcBef>
                <a:spcPts val="0"/>
              </a:spcBef>
              <a:buNone/>
            </a:pPr>
            <a:r>
              <a:rPr lang="en-US" sz="1200" b="1" dirty="0" err="1"/>
              <a:t>BioFlix</a:t>
            </a:r>
            <a:r>
              <a:rPr lang="en-US" sz="1200" b="1" dirty="0"/>
              <a:t>: Gas Exchange</a:t>
            </a:r>
          </a:p>
          <a:p>
            <a:pPr marL="0" indent="0" algn="ctr">
              <a:spcBef>
                <a:spcPts val="0"/>
              </a:spcBef>
              <a:buNone/>
            </a:pPr>
            <a:endParaRPr lang="en-IN" sz="1200" b="1" dirty="0"/>
          </a:p>
          <a:p>
            <a:pPr marL="0" indent="0" algn="ctr">
              <a:spcBef>
                <a:spcPts val="600"/>
              </a:spcBef>
              <a:buNone/>
            </a:pPr>
            <a:r>
              <a:rPr lang="en-IN" sz="1200" b="0" i="0" u="none" strike="noStrike" dirty="0">
                <a:solidFill>
                  <a:srgbClr val="000000"/>
                </a:solidFill>
                <a:effectLst/>
                <a:hlinkClick r:id="rId2" tooltip="https://mediaplayer.pearsoncmg.com/assets/secs-bioflix-gas-exchange-introduction"/>
              </a:rPr>
              <a:t>https://mediaplayer.pearsoncmg.com/assets/secs-bioflix-gas-exchange-introduction</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76430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22.8 Control of Respiration</a:t>
            </a:r>
            <a:endParaRPr lang="en-US" sz="2800" dirty="0">
              <a:latin typeface="Times New Roman"/>
            </a:endParaRPr>
          </a:p>
        </p:txBody>
      </p:sp>
      <p:sp>
        <p:nvSpPr>
          <p:cNvPr id="4" name="Content Placeholder 3"/>
          <p:cNvSpPr>
            <a:spLocks noGrp="1"/>
          </p:cNvSpPr>
          <p:nvPr>
            <p:ph sz="quarter" idx="13"/>
          </p:nvPr>
        </p:nvSpPr>
        <p:spPr>
          <a:xfrm>
            <a:off x="457581" y="1643126"/>
            <a:ext cx="8229600" cy="492443"/>
          </a:xfrm>
        </p:spPr>
        <p:txBody>
          <a:bodyPr wrap="square">
            <a:spAutoFit/>
          </a:bodyPr>
          <a:lstStyle/>
          <a:p>
            <a:r>
              <a:rPr lang="en-US" dirty="0"/>
              <a:t>Respiratory rhythms are regulated by higher brain centers, chemoreceptors, and other reflexes</a:t>
            </a:r>
          </a:p>
        </p:txBody>
      </p:sp>
    </p:spTree>
    <p:extLst>
      <p:ext uri="{BB962C8B-B14F-4D97-AF65-F5344CB8AC3E}">
        <p14:creationId xmlns:p14="http://schemas.microsoft.com/office/powerpoint/2010/main" val="1457442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Neural Mechanisms </a:t>
            </a:r>
            <a:r>
              <a:rPr lang="en-US" sz="2800" dirty="0">
                <a:latin typeface="Times New Roman"/>
              </a:rPr>
              <a:t>(1 of 6)</a:t>
            </a:r>
          </a:p>
        </p:txBody>
      </p:sp>
      <p:sp>
        <p:nvSpPr>
          <p:cNvPr id="4" name="Content Placeholder 3"/>
          <p:cNvSpPr>
            <a:spLocks noGrp="1"/>
          </p:cNvSpPr>
          <p:nvPr>
            <p:ph sz="quarter" idx="13"/>
          </p:nvPr>
        </p:nvSpPr>
        <p:spPr>
          <a:xfrm>
            <a:off x="457581" y="1643126"/>
            <a:ext cx="8232775" cy="1654299"/>
          </a:xfrm>
        </p:spPr>
        <p:txBody>
          <a:bodyPr wrap="square">
            <a:spAutoFit/>
          </a:bodyPr>
          <a:lstStyle/>
          <a:p>
            <a:r>
              <a:rPr lang="en-US" altLang="en-US" dirty="0"/>
              <a:t>Neural controls involve neurons in reticular formation of medulla and pons</a:t>
            </a:r>
          </a:p>
          <a:p>
            <a:r>
              <a:rPr lang="en-US" altLang="en-US" b="1" dirty="0"/>
              <a:t>Medullary respiratory centers</a:t>
            </a:r>
          </a:p>
          <a:p>
            <a:pPr lvl="1"/>
            <a:r>
              <a:rPr lang="en-US" altLang="en-US" dirty="0"/>
              <a:t>Clustered neurons in two areas of medulla are most important:</a:t>
            </a:r>
          </a:p>
          <a:p>
            <a:pPr lvl="2"/>
            <a:r>
              <a:rPr lang="en-US" altLang="en-US" b="1" dirty="0"/>
              <a:t>Ventral respiratory group</a:t>
            </a:r>
          </a:p>
          <a:p>
            <a:pPr lvl="2"/>
            <a:r>
              <a:rPr lang="en-US" altLang="en-US" b="1" dirty="0"/>
              <a:t>Dorsal respiratory group</a:t>
            </a:r>
          </a:p>
        </p:txBody>
      </p:sp>
    </p:spTree>
    <p:extLst>
      <p:ext uri="{BB962C8B-B14F-4D97-AF65-F5344CB8AC3E}">
        <p14:creationId xmlns:p14="http://schemas.microsoft.com/office/powerpoint/2010/main" val="98129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dirty="0"/>
              <a:t>Neural Mechanisms </a:t>
            </a:r>
            <a:r>
              <a:rPr lang="en-US" sz="2800" dirty="0">
                <a:latin typeface="Times New Roman"/>
              </a:rPr>
              <a:t>(2 of 6)</a:t>
            </a:r>
            <a:endParaRPr lang="en-US" sz="2800" dirty="0"/>
          </a:p>
        </p:txBody>
      </p:sp>
      <p:sp>
        <p:nvSpPr>
          <p:cNvPr id="4" name="Content Placeholder 3"/>
          <p:cNvSpPr>
            <a:spLocks noGrp="1"/>
          </p:cNvSpPr>
          <p:nvPr>
            <p:ph sz="quarter" idx="13"/>
          </p:nvPr>
        </p:nvSpPr>
        <p:spPr>
          <a:xfrm>
            <a:off x="457581" y="1600200"/>
            <a:ext cx="8229600" cy="1708160"/>
          </a:xfrm>
        </p:spPr>
        <p:txBody>
          <a:bodyPr wrap="square">
            <a:spAutoFit/>
          </a:bodyPr>
          <a:lstStyle/>
          <a:p>
            <a:pPr lvl="1"/>
            <a:r>
              <a:rPr lang="en-US" altLang="en-US" b="1" dirty="0"/>
              <a:t>Ventral</a:t>
            </a:r>
            <a:r>
              <a:rPr lang="en-US" altLang="en-US" dirty="0"/>
              <a:t> </a:t>
            </a:r>
            <a:r>
              <a:rPr lang="en-US" altLang="en-US" b="1" dirty="0"/>
              <a:t>respiratory</a:t>
            </a:r>
            <a:r>
              <a:rPr lang="en-US" altLang="en-US" dirty="0"/>
              <a:t> </a:t>
            </a:r>
            <a:r>
              <a:rPr lang="en-US" altLang="en-US" b="1" dirty="0"/>
              <a:t>group</a:t>
            </a:r>
            <a:r>
              <a:rPr lang="en-US" altLang="en-US" dirty="0"/>
              <a:t> (</a:t>
            </a:r>
            <a:r>
              <a:rPr lang="en-US" altLang="en-US" b="1" dirty="0"/>
              <a:t>VRG</a:t>
            </a:r>
            <a:r>
              <a:rPr lang="en-US" altLang="en-US" dirty="0"/>
              <a:t>)</a:t>
            </a:r>
          </a:p>
          <a:p>
            <a:pPr lvl="2"/>
            <a:r>
              <a:rPr lang="en-US" altLang="en-US" dirty="0"/>
              <a:t>Rhythm-generating and integrative center</a:t>
            </a:r>
          </a:p>
          <a:p>
            <a:pPr lvl="3"/>
            <a:r>
              <a:rPr lang="en-US" altLang="en-US" dirty="0"/>
              <a:t>Recent evidence suggests forced expiration may involve a separate group of neurons than passive respiration</a:t>
            </a:r>
          </a:p>
          <a:p>
            <a:pPr lvl="2"/>
            <a:r>
              <a:rPr lang="en-US" altLang="en-US" dirty="0"/>
              <a:t>Consists of network of neurons in brain stem that extends from spinal cord to pons-medulla junction</a:t>
            </a:r>
          </a:p>
        </p:txBody>
      </p:sp>
    </p:spTree>
    <p:extLst>
      <p:ext uri="{BB962C8B-B14F-4D97-AF65-F5344CB8AC3E}">
        <p14:creationId xmlns:p14="http://schemas.microsoft.com/office/powerpoint/2010/main" val="86111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0" indent="0"/>
            <a:r>
              <a:rPr lang="en-US" dirty="0">
                <a:latin typeface="Times New Roman"/>
              </a:rPr>
              <a:t>Oxygen Transport </a:t>
            </a:r>
            <a:r>
              <a:rPr lang="en-US" sz="2800" dirty="0">
                <a:latin typeface="Times New Roman"/>
              </a:rPr>
              <a:t>(1 of 8)</a:t>
            </a:r>
          </a:p>
        </p:txBody>
      </p:sp>
      <p:sp>
        <p:nvSpPr>
          <p:cNvPr id="3" name="Content Placeholder 2"/>
          <p:cNvSpPr>
            <a:spLocks noGrp="1"/>
          </p:cNvSpPr>
          <p:nvPr>
            <p:ph sz="quarter" idx="13"/>
          </p:nvPr>
        </p:nvSpPr>
        <p:spPr>
          <a:xfrm>
            <a:off x="457581" y="1643126"/>
            <a:ext cx="8229600" cy="892552"/>
          </a:xfrm>
        </p:spPr>
        <p:txBody>
          <a:bodyPr wrap="square">
            <a:spAutoFit/>
          </a:bodyPr>
          <a:lstStyle/>
          <a:p>
            <a:r>
              <a:rPr lang="en-US" altLang="en-US" dirty="0"/>
              <a:t>Molecular</a:t>
            </a:r>
            <a:r>
              <a:rPr lang="en-US" altLang="en-US" dirty="0">
                <a:latin typeface="Arial"/>
              </a:rPr>
              <a:t>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Arial"/>
              </a:rPr>
              <a:t> </a:t>
            </a:r>
            <a:r>
              <a:rPr lang="en-US" altLang="en-US" dirty="0"/>
              <a:t>is carried in blood in two ways:</a:t>
            </a:r>
          </a:p>
          <a:p>
            <a:pPr lvl="1"/>
            <a:r>
              <a:rPr lang="en-US" altLang="en-US" dirty="0"/>
              <a:t>1.5% is dissolved in plasma</a:t>
            </a:r>
          </a:p>
          <a:p>
            <a:pPr lvl="1"/>
            <a:r>
              <a:rPr lang="en-US" altLang="en-US" dirty="0"/>
              <a:t>98.5% is loosely bound to each </a:t>
            </a:r>
            <a:r>
              <a:rPr lang="en-US" altLang="en-US" dirty="0">
                <a:latin typeface="Times New Roman" panose="02020603050405020304" pitchFamily="18" charset="0"/>
                <a:cs typeface="Times New Roman" panose="02020603050405020304" pitchFamily="18" charset="0"/>
              </a:rPr>
              <a:t>Fe</a:t>
            </a:r>
            <a:r>
              <a:rPr lang="en-US" altLang="en-US" dirty="0"/>
              <a:t> of hemoglobin (Hb) in RBCs</a:t>
            </a:r>
          </a:p>
        </p:txBody>
      </p:sp>
    </p:spTree>
    <p:extLst>
      <p:ext uri="{BB962C8B-B14F-4D97-AF65-F5344CB8AC3E}">
        <p14:creationId xmlns:p14="http://schemas.microsoft.com/office/powerpoint/2010/main" val="2980810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dirty="0">
                <a:latin typeface="Times New Roman"/>
              </a:rPr>
              <a:t>Neural Mechanisms </a:t>
            </a:r>
            <a:r>
              <a:rPr lang="en-US" sz="2800" dirty="0">
                <a:latin typeface="Times New Roman"/>
              </a:rPr>
              <a:t>(3 of 6)</a:t>
            </a:r>
          </a:p>
        </p:txBody>
      </p:sp>
      <p:sp>
        <p:nvSpPr>
          <p:cNvPr id="4" name="Content Placeholder 3"/>
          <p:cNvSpPr>
            <a:spLocks noGrp="1"/>
          </p:cNvSpPr>
          <p:nvPr>
            <p:ph sz="quarter" idx="13"/>
          </p:nvPr>
        </p:nvSpPr>
        <p:spPr>
          <a:xfrm>
            <a:off x="457581" y="1643126"/>
            <a:ext cx="8229600" cy="1138773"/>
          </a:xfrm>
        </p:spPr>
        <p:txBody>
          <a:bodyPr wrap="square">
            <a:spAutoFit/>
          </a:bodyPr>
          <a:lstStyle/>
          <a:p>
            <a:pPr lvl="2"/>
            <a:r>
              <a:rPr lang="en-US" altLang="en-US" dirty="0"/>
              <a:t>Sets </a:t>
            </a:r>
            <a:r>
              <a:rPr lang="en-US" altLang="en-US" b="1" dirty="0"/>
              <a:t>eupnea</a:t>
            </a:r>
            <a:r>
              <a:rPr lang="en-US" altLang="en-US" dirty="0"/>
              <a:t>: normal respiratory rate and rhythm (12–15 breaths/minute)</a:t>
            </a:r>
          </a:p>
          <a:p>
            <a:pPr lvl="2"/>
            <a:r>
              <a:rPr lang="en-US" altLang="en-US" dirty="0"/>
              <a:t>Its inspiratory neurons excite inspiratory muscles via </a:t>
            </a:r>
            <a:r>
              <a:rPr lang="en-US" altLang="en-US" b="1" dirty="0"/>
              <a:t>phrenic</a:t>
            </a:r>
            <a:r>
              <a:rPr lang="en-US" altLang="en-US" dirty="0"/>
              <a:t> (diaphragm) and </a:t>
            </a:r>
            <a:r>
              <a:rPr lang="en-US" altLang="en-US" b="1" dirty="0"/>
              <a:t>intercostal</a:t>
            </a:r>
            <a:r>
              <a:rPr lang="en-US" altLang="en-US" dirty="0"/>
              <a:t> </a:t>
            </a:r>
            <a:r>
              <a:rPr lang="en-US" altLang="en-US" b="1" dirty="0"/>
              <a:t>nerves</a:t>
            </a:r>
            <a:r>
              <a:rPr lang="en-US" altLang="en-US" dirty="0"/>
              <a:t> (external intercostals)</a:t>
            </a:r>
          </a:p>
          <a:p>
            <a:pPr lvl="2"/>
            <a:r>
              <a:rPr lang="en-US" altLang="en-US" dirty="0"/>
              <a:t>Expiratory neurons inhibit inspiratory neurons</a:t>
            </a:r>
            <a:endParaRPr lang="en-US" dirty="0"/>
          </a:p>
        </p:txBody>
      </p:sp>
    </p:spTree>
    <p:extLst>
      <p:ext uri="{BB962C8B-B14F-4D97-AF65-F5344CB8AC3E}">
        <p14:creationId xmlns:p14="http://schemas.microsoft.com/office/powerpoint/2010/main" val="1627823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dirty="0">
                <a:latin typeface="Times New Roman"/>
              </a:rPr>
              <a:t>Neural Mechanisms </a:t>
            </a:r>
            <a:r>
              <a:rPr lang="en-US" sz="2800" dirty="0">
                <a:latin typeface="Times New Roman"/>
              </a:rPr>
              <a:t>(4 of 6)</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1461939"/>
          </a:xfrm>
        </p:spPr>
        <p:txBody>
          <a:bodyPr wrap="square">
            <a:spAutoFit/>
          </a:bodyPr>
          <a:lstStyle/>
          <a:p>
            <a:pPr lvl="1"/>
            <a:r>
              <a:rPr lang="en-US" altLang="en-US" b="1" dirty="0"/>
              <a:t>Dorsal</a:t>
            </a:r>
            <a:r>
              <a:rPr lang="en-US" altLang="en-US" dirty="0"/>
              <a:t> </a:t>
            </a:r>
            <a:r>
              <a:rPr lang="en-US" altLang="en-US" b="1" dirty="0"/>
              <a:t>respiratory</a:t>
            </a:r>
            <a:r>
              <a:rPr lang="en-US" altLang="en-US" dirty="0"/>
              <a:t> </a:t>
            </a:r>
            <a:r>
              <a:rPr lang="en-US" altLang="en-US" b="1" dirty="0"/>
              <a:t>group</a:t>
            </a:r>
            <a:r>
              <a:rPr lang="en-US" altLang="en-US" dirty="0"/>
              <a:t> (</a:t>
            </a:r>
            <a:r>
              <a:rPr lang="en-US" altLang="en-US" b="1" dirty="0"/>
              <a:t>DRG</a:t>
            </a:r>
            <a:r>
              <a:rPr lang="en-US" altLang="en-US" dirty="0"/>
              <a:t>)</a:t>
            </a:r>
          </a:p>
          <a:p>
            <a:pPr lvl="2"/>
            <a:r>
              <a:rPr lang="en-US" altLang="en-US" dirty="0"/>
              <a:t>Network of neurons located near root of cranial nerve IX </a:t>
            </a:r>
          </a:p>
          <a:p>
            <a:pPr lvl="2"/>
            <a:r>
              <a:rPr lang="en-US" altLang="en-US" dirty="0"/>
              <a:t>Group integrates input from peripheral stretch and chemoreceptors, then sends information </a:t>
            </a:r>
            <a:r>
              <a:rPr lang="en-US" altLang="en-US" dirty="0">
                <a:sym typeface="Wingdings" panose="05000000000000000000" pitchFamily="2" charset="2"/>
              </a:rPr>
              <a:t>to VRG neurons</a:t>
            </a:r>
          </a:p>
          <a:p>
            <a:pPr lvl="2"/>
            <a:r>
              <a:rPr lang="en-US" altLang="en-US" dirty="0">
                <a:sym typeface="Wingdings" panose="05000000000000000000" pitchFamily="2" charset="2"/>
              </a:rPr>
              <a:t>Much is not known about this group of neurons</a:t>
            </a:r>
            <a:endParaRPr lang="en-US" altLang="en-US" dirty="0"/>
          </a:p>
        </p:txBody>
      </p:sp>
    </p:spTree>
    <p:extLst>
      <p:ext uri="{BB962C8B-B14F-4D97-AF65-F5344CB8AC3E}">
        <p14:creationId xmlns:p14="http://schemas.microsoft.com/office/powerpoint/2010/main" val="3106834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dirty="0">
                <a:latin typeface="Times New Roman"/>
              </a:rPr>
              <a:t>Neural Mechanisms </a:t>
            </a:r>
            <a:r>
              <a:rPr lang="en-US" sz="2800" dirty="0">
                <a:latin typeface="Times New Roman"/>
              </a:rPr>
              <a:t>(5 of 6)</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2031325"/>
          </a:xfrm>
        </p:spPr>
        <p:txBody>
          <a:bodyPr wrap="square">
            <a:spAutoFit/>
          </a:bodyPr>
          <a:lstStyle/>
          <a:p>
            <a:r>
              <a:rPr lang="en-US" altLang="en-US" b="1" dirty="0"/>
              <a:t>Pontine respiratory centers</a:t>
            </a:r>
          </a:p>
          <a:p>
            <a:pPr lvl="1"/>
            <a:r>
              <a:rPr lang="en-US" altLang="en-US" dirty="0"/>
              <a:t>Neurons in this center influence and modify activity of VRG</a:t>
            </a:r>
          </a:p>
          <a:p>
            <a:pPr lvl="1"/>
            <a:r>
              <a:rPr lang="en-US" altLang="en-US" dirty="0"/>
              <a:t>Act to smooth out transition between inspiration and expiration and vice versa</a:t>
            </a:r>
          </a:p>
          <a:p>
            <a:pPr lvl="1"/>
            <a:r>
              <a:rPr lang="en-US" altLang="en-US" dirty="0"/>
              <a:t>Transmit impulses to VRG </a:t>
            </a:r>
            <a:r>
              <a:rPr lang="en-US" altLang="en-US" dirty="0">
                <a:sym typeface="Wingdings" panose="05000000000000000000" pitchFamily="2" charset="2"/>
              </a:rPr>
              <a:t>that modify and fine-tune breathing rhythms during vocalization, sleep, exercise</a:t>
            </a:r>
          </a:p>
          <a:p>
            <a:pPr lvl="1"/>
            <a:r>
              <a:rPr lang="en-US" altLang="en-US" dirty="0">
                <a:sym typeface="Wingdings" panose="05000000000000000000" pitchFamily="2" charset="2"/>
              </a:rPr>
              <a:t>Lesions in this area of brain lead to </a:t>
            </a:r>
            <a:r>
              <a:rPr lang="en-US" altLang="en-US" i="1" dirty="0" err="1">
                <a:sym typeface="Wingdings" panose="05000000000000000000" pitchFamily="2" charset="2"/>
              </a:rPr>
              <a:t>apneustic</a:t>
            </a:r>
            <a:r>
              <a:rPr lang="en-US" altLang="en-US" dirty="0">
                <a:sym typeface="Wingdings" panose="05000000000000000000" pitchFamily="2" charset="2"/>
              </a:rPr>
              <a:t> </a:t>
            </a:r>
            <a:r>
              <a:rPr lang="en-US" altLang="en-US" i="1" dirty="0">
                <a:sym typeface="Wingdings" panose="05000000000000000000" pitchFamily="2" charset="2"/>
              </a:rPr>
              <a:t>breathing</a:t>
            </a:r>
            <a:r>
              <a:rPr lang="en-US" altLang="en-US" dirty="0">
                <a:sym typeface="Wingdings" panose="05000000000000000000" pitchFamily="2" charset="2"/>
              </a:rPr>
              <a:t>, where patient takes prolonged inspirations</a:t>
            </a:r>
            <a:endParaRPr lang="en-US" altLang="en-US" dirty="0"/>
          </a:p>
        </p:txBody>
      </p:sp>
    </p:spTree>
    <p:extLst>
      <p:ext uri="{BB962C8B-B14F-4D97-AF65-F5344CB8AC3E}">
        <p14:creationId xmlns:p14="http://schemas.microsoft.com/office/powerpoint/2010/main" val="3041532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wrap="square">
            <a:spAutoFit/>
          </a:bodyPr>
          <a:lstStyle/>
          <a:p>
            <a:r>
              <a:rPr lang="en-US" dirty="0">
                <a:latin typeface="Times New Roman"/>
              </a:rPr>
              <a:t>Respiratory Centers in the Brain Stem</a:t>
            </a:r>
          </a:p>
        </p:txBody>
      </p:sp>
      <p:pic>
        <p:nvPicPr>
          <p:cNvPr id="7170" name="Picture 2" descr="This schematic diagram illustrates the relationships between the pontine respiratory centers, ventral respiratory group, dorsal respiratory group, diaphragm, and external intercostal muscles.&#10; - Diagram of brain shows location of the pons and medulla. A close-up of the pons and medulla shows the pontine respiratory centers, ventral respiratory group, and dorsal respiratory group.&#10; - Pontine respiratory centers, shown as an oval area in the upper right of the pons, interact with the medullary respiratory centers to smooth the respiratory pattern.   - Ventral respiratory group (VRG), shown as an oval region in the upper left medulla, contains rhythm generators whose output drives respiration.&#10; - Dorsal respiratory group (DRG), an oval region located slightly below and to the right of the VRG, integrates peripheral sensory input and modifies the rhythms generated by the VRG. &#10; - Impulses from the ventral respiratory group travel along the phrenic nerve (from C3, C4, and C5) to innervate the diaphragm. Impulses from the ventral respiratory group travel along the intercostal nerves to innervate the external intercostal muscles.&#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15"/>
          <a:stretch/>
        </p:blipFill>
        <p:spPr bwMode="auto">
          <a:xfrm>
            <a:off x="3153575" y="1447801"/>
            <a:ext cx="2209011" cy="4267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0"/>
          </p:nvPr>
        </p:nvSpPr>
        <p:spPr>
          <a:xfrm>
            <a:off x="457581" y="5943600"/>
            <a:ext cx="7772400" cy="246221"/>
          </a:xfrm>
        </p:spPr>
        <p:txBody>
          <a:bodyPr/>
          <a:lstStyle/>
          <a:p>
            <a:r>
              <a:rPr lang="en-US" b="1" dirty="0">
                <a:solidFill>
                  <a:srgbClr val="007FA3"/>
                </a:solidFill>
                <a:latin typeface="Arial"/>
              </a:rPr>
              <a:t>Figure 22.26 </a:t>
            </a:r>
            <a:r>
              <a:rPr lang="en-US" dirty="0">
                <a:latin typeface="Arial"/>
              </a:rPr>
              <a:t>Respiratory centers in the brain stem.</a:t>
            </a:r>
          </a:p>
        </p:txBody>
      </p:sp>
    </p:spTree>
    <p:extLst>
      <p:ext uri="{BB962C8B-B14F-4D97-AF65-F5344CB8AC3E}">
        <p14:creationId xmlns:p14="http://schemas.microsoft.com/office/powerpoint/2010/main" val="3423335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dirty="0">
                <a:latin typeface="Times New Roman"/>
              </a:rPr>
              <a:t>Neural Mechanisms </a:t>
            </a:r>
            <a:r>
              <a:rPr lang="en-US" sz="2800" dirty="0">
                <a:latin typeface="Times New Roman"/>
              </a:rPr>
              <a:t>(6 of 6)</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1808187"/>
          </a:xfrm>
        </p:spPr>
        <p:txBody>
          <a:bodyPr wrap="square">
            <a:spAutoFit/>
          </a:bodyPr>
          <a:lstStyle/>
          <a:p>
            <a:r>
              <a:rPr lang="en-US" altLang="en-US" b="1" dirty="0"/>
              <a:t>Generation of the respiratory rhythm</a:t>
            </a:r>
          </a:p>
          <a:p>
            <a:pPr lvl="1"/>
            <a:r>
              <a:rPr lang="en-US" altLang="en-US" dirty="0"/>
              <a:t>Origin of breathing rhythm is not yet fully understood</a:t>
            </a:r>
          </a:p>
          <a:p>
            <a:pPr lvl="1"/>
            <a:r>
              <a:rPr lang="en-US" altLang="en-US" dirty="0"/>
              <a:t>One hypothesis: </a:t>
            </a:r>
            <a:r>
              <a:rPr lang="en-US" altLang="en-US" i="1" dirty="0"/>
              <a:t>pacemaker</a:t>
            </a:r>
            <a:r>
              <a:rPr lang="en-US" altLang="en-US" dirty="0"/>
              <a:t> </a:t>
            </a:r>
            <a:r>
              <a:rPr lang="en-US" altLang="en-US" i="1" dirty="0"/>
              <a:t>neurons</a:t>
            </a:r>
            <a:r>
              <a:rPr lang="en-US" altLang="en-US" dirty="0"/>
              <a:t> in VRG control intrinsic rhythmicity</a:t>
            </a:r>
          </a:p>
          <a:p>
            <a:pPr lvl="1"/>
            <a:r>
              <a:rPr lang="en-US" altLang="en-US" dirty="0"/>
              <a:t>Most widely accepted hypothesis: reciprocal inhibition of two sets of interconnected pacemaker neurons in medulla generates rhythm</a:t>
            </a:r>
          </a:p>
          <a:p>
            <a:pPr lvl="2"/>
            <a:r>
              <a:rPr lang="en-US" altLang="en-US" dirty="0"/>
              <a:t>Each neuron set controls the other to ensure rhythm</a:t>
            </a:r>
          </a:p>
        </p:txBody>
      </p:sp>
    </p:spTree>
    <p:extLst>
      <p:ext uri="{BB962C8B-B14F-4D97-AF65-F5344CB8AC3E}">
        <p14:creationId xmlns:p14="http://schemas.microsoft.com/office/powerpoint/2010/main" val="3075203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6110"/>
            <a:ext cx="8229600" cy="1077218"/>
          </a:xfrm>
        </p:spPr>
        <p:txBody>
          <a:bodyPr vert="horz" lIns="0" tIns="0" rIns="0" bIns="0" rtlCol="0" anchor="b">
            <a:spAutoFit/>
          </a:bodyPr>
          <a:lstStyle/>
          <a:p>
            <a:pPr fontAlgn="auto">
              <a:spcAft>
                <a:spcPts val="0"/>
              </a:spcAft>
            </a:pPr>
            <a:r>
              <a:rPr lang="en-US" altLang="en-US" dirty="0">
                <a:latin typeface="Times New Roman"/>
              </a:rPr>
              <a:t>Factors Influencing Breathing Rate and Depth </a:t>
            </a:r>
            <a:r>
              <a:rPr lang="en-US" sz="2800" dirty="0">
                <a:latin typeface="Times New Roman"/>
              </a:rPr>
              <a:t>(1 of 11)</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1692771"/>
          </a:xfrm>
        </p:spPr>
        <p:txBody>
          <a:bodyPr wrap="square">
            <a:spAutoFit/>
          </a:bodyPr>
          <a:lstStyle/>
          <a:p>
            <a:r>
              <a:rPr lang="en-US" altLang="en-US" dirty="0"/>
              <a:t>Depth is determined by how actively respiratory center stimulates respiratory muscles</a:t>
            </a:r>
          </a:p>
          <a:p>
            <a:pPr lvl="1"/>
            <a:r>
              <a:rPr lang="en-US" altLang="en-US" dirty="0"/>
              <a:t>The greater the stimulation, the greater the number of motor units excited, increasing depth of inspiration</a:t>
            </a:r>
          </a:p>
          <a:p>
            <a:r>
              <a:rPr lang="en-US" altLang="en-US" dirty="0"/>
              <a:t>Rate is determined by how long center is active</a:t>
            </a:r>
          </a:p>
          <a:p>
            <a:r>
              <a:rPr lang="en-US" altLang="en-US" dirty="0"/>
              <a:t>Both are modified by changing body demands</a:t>
            </a:r>
          </a:p>
        </p:txBody>
      </p:sp>
    </p:spTree>
    <p:extLst>
      <p:ext uri="{BB962C8B-B14F-4D97-AF65-F5344CB8AC3E}">
        <p14:creationId xmlns:p14="http://schemas.microsoft.com/office/powerpoint/2010/main" val="1021637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6110"/>
            <a:ext cx="8229600" cy="1077218"/>
          </a:xfrm>
        </p:spPr>
        <p:txBody>
          <a:bodyPr vert="horz" lIns="0" tIns="0" rIns="0" bIns="0" rtlCol="0" anchor="b">
            <a:spAutoFit/>
          </a:bodyPr>
          <a:lstStyle/>
          <a:p>
            <a:pPr fontAlgn="auto">
              <a:spcAft>
                <a:spcPts val="0"/>
              </a:spcAft>
            </a:pPr>
            <a:r>
              <a:rPr lang="en-US" altLang="en-US" dirty="0">
                <a:latin typeface="Times New Roman"/>
              </a:rPr>
              <a:t>Factors Influencing Breathing Rate and Depth </a:t>
            </a:r>
            <a:r>
              <a:rPr lang="en-US" sz="2800" dirty="0">
                <a:latin typeface="Times New Roman"/>
              </a:rPr>
              <a:t>(2 of 11)</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1538883"/>
          </a:xfrm>
        </p:spPr>
        <p:txBody>
          <a:bodyPr wrap="square">
            <a:spAutoFit/>
          </a:bodyPr>
          <a:lstStyle/>
          <a:p>
            <a:r>
              <a:rPr lang="en-US" altLang="en-US" dirty="0"/>
              <a:t>Respiratory centers are affected by:</a:t>
            </a:r>
          </a:p>
          <a:p>
            <a:pPr lvl="1"/>
            <a:r>
              <a:rPr lang="en-US" altLang="en-US" b="1" dirty="0"/>
              <a:t>Chemical factors</a:t>
            </a:r>
          </a:p>
          <a:p>
            <a:pPr lvl="1"/>
            <a:r>
              <a:rPr lang="en-US" altLang="en-US" b="1" dirty="0"/>
              <a:t>Influence of higher brain centers</a:t>
            </a:r>
          </a:p>
          <a:p>
            <a:pPr lvl="1"/>
            <a:r>
              <a:rPr lang="en-US" altLang="en-US" b="1" dirty="0"/>
              <a:t>Pulmonary irritant reflexes</a:t>
            </a:r>
          </a:p>
          <a:p>
            <a:pPr lvl="1"/>
            <a:r>
              <a:rPr lang="en-US" altLang="en-US" b="1" dirty="0"/>
              <a:t>Inflation reflex</a:t>
            </a:r>
          </a:p>
        </p:txBody>
      </p:sp>
    </p:spTree>
    <p:extLst>
      <p:ext uri="{BB962C8B-B14F-4D97-AF65-F5344CB8AC3E}">
        <p14:creationId xmlns:p14="http://schemas.microsoft.com/office/powerpoint/2010/main" val="1370898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6110"/>
            <a:ext cx="8229600" cy="1077218"/>
          </a:xfrm>
        </p:spPr>
        <p:txBody>
          <a:bodyPr vert="horz" lIns="0" tIns="0" rIns="0" bIns="0" rtlCol="0" anchor="b">
            <a:spAutoFit/>
          </a:bodyPr>
          <a:lstStyle/>
          <a:p>
            <a:pPr fontAlgn="auto">
              <a:spcAft>
                <a:spcPts val="0"/>
              </a:spcAft>
            </a:pPr>
            <a:r>
              <a:rPr lang="en-US" altLang="en-US" dirty="0">
                <a:latin typeface="Times New Roman"/>
              </a:rPr>
              <a:t>Factors Influencing Breathing Rate and Depth </a:t>
            </a:r>
            <a:r>
              <a:rPr lang="en-US" sz="2800" dirty="0">
                <a:latin typeface="Times New Roman"/>
              </a:rPr>
              <a:t>(3 of 11)</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1862048"/>
          </a:xfrm>
        </p:spPr>
        <p:txBody>
          <a:bodyPr wrap="square">
            <a:spAutoFit/>
          </a:bodyPr>
          <a:lstStyle/>
          <a:p>
            <a:r>
              <a:rPr lang="en-US" altLang="en-US" b="1" dirty="0"/>
              <a:t>Chemical</a:t>
            </a:r>
            <a:r>
              <a:rPr lang="en-US" altLang="en-US" dirty="0"/>
              <a:t> </a:t>
            </a:r>
            <a:r>
              <a:rPr lang="en-US" altLang="en-US" b="1" dirty="0"/>
              <a:t>factors</a:t>
            </a:r>
          </a:p>
          <a:p>
            <a:pPr lvl="1"/>
            <a:r>
              <a:rPr lang="en-US" altLang="en-US" dirty="0"/>
              <a:t>Most important of all factors affecting depth and rate of inspiration</a:t>
            </a:r>
          </a:p>
          <a:p>
            <a:pPr lvl="1"/>
            <a:r>
              <a:rPr lang="en-US" altLang="en-US" dirty="0"/>
              <a:t>Changing levels of </a:t>
            </a:r>
            <a:r>
              <a:rPr lang="en-US" altLang="en-US" b="1" dirty="0">
                <a:latin typeface="Times New Roman" panose="02020603050405020304" pitchFamily="18" charset="0"/>
                <a:cs typeface="Times New Roman" panose="02020603050405020304" pitchFamily="18" charset="0"/>
              </a:rPr>
              <a:t>P</a:t>
            </a:r>
            <a:r>
              <a:rPr lang="en-US" altLang="en-US" b="1" baseline="-25000" dirty="0">
                <a:latin typeface="Times New Roman" panose="02020603050405020304" pitchFamily="18" charset="0"/>
                <a:cs typeface="Times New Roman" panose="02020603050405020304" pitchFamily="18" charset="0"/>
              </a:rPr>
              <a:t>CO</a:t>
            </a:r>
            <a:r>
              <a:rPr lang="en-US" altLang="en-US" b="1" baseline="-45000" dirty="0">
                <a:latin typeface="Times New Roman" panose="02020603050405020304" pitchFamily="18" charset="0"/>
                <a:cs typeface="Times New Roman" panose="02020603050405020304" pitchFamily="18" charset="0"/>
              </a:rPr>
              <a:t>2</a:t>
            </a:r>
            <a:r>
              <a:rPr lang="en-US" altLang="en-US" dirty="0"/>
              <a:t>, </a:t>
            </a:r>
            <a:r>
              <a:rPr lang="en-US" altLang="en-US" b="1" dirty="0">
                <a:latin typeface="Times New Roman" panose="02020603050405020304" pitchFamily="18" charset="0"/>
                <a:cs typeface="Times New Roman" panose="02020603050405020304" pitchFamily="18" charset="0"/>
              </a:rPr>
              <a:t>P</a:t>
            </a:r>
            <a:r>
              <a:rPr lang="en-US" altLang="en-US" b="1" baseline="-25000" dirty="0">
                <a:latin typeface="Times New Roman" panose="02020603050405020304" pitchFamily="18" charset="0"/>
                <a:cs typeface="Times New Roman" panose="02020603050405020304" pitchFamily="18" charset="0"/>
              </a:rPr>
              <a:t>O</a:t>
            </a:r>
            <a:r>
              <a:rPr lang="en-US" altLang="en-US" b="1" baseline="-45000" dirty="0">
                <a:latin typeface="Times New Roman" panose="02020603050405020304" pitchFamily="18" charset="0"/>
                <a:cs typeface="Times New Roman" panose="02020603050405020304" pitchFamily="18" charset="0"/>
              </a:rPr>
              <a:t>2</a:t>
            </a:r>
            <a:r>
              <a:rPr lang="en-US" altLang="en-US" dirty="0"/>
              <a:t>, and </a:t>
            </a:r>
            <a:r>
              <a:rPr lang="en-US" altLang="en-US" b="1" dirty="0">
                <a:latin typeface="Times New Roman" panose="02020603050405020304" pitchFamily="18" charset="0"/>
                <a:cs typeface="Times New Roman" panose="02020603050405020304" pitchFamily="18" charset="0"/>
              </a:rPr>
              <a:t>pH</a:t>
            </a:r>
            <a:r>
              <a:rPr lang="en-US" altLang="en-US" dirty="0"/>
              <a:t> are most important</a:t>
            </a:r>
          </a:p>
          <a:p>
            <a:pPr lvl="1"/>
            <a:r>
              <a:rPr lang="en-US" altLang="en-US" dirty="0"/>
              <a:t>Levels of these chemicals are sensed by:</a:t>
            </a:r>
          </a:p>
          <a:p>
            <a:pPr lvl="2"/>
            <a:r>
              <a:rPr lang="en-US" altLang="en-US" b="1" dirty="0"/>
              <a:t>Central</a:t>
            </a:r>
            <a:r>
              <a:rPr lang="en-US" altLang="en-US" dirty="0"/>
              <a:t> </a:t>
            </a:r>
            <a:r>
              <a:rPr lang="en-US" altLang="en-US" b="1" dirty="0"/>
              <a:t>chemoreceptors</a:t>
            </a:r>
            <a:r>
              <a:rPr lang="en-US" altLang="en-US" dirty="0"/>
              <a:t>: located throughout brain stem</a:t>
            </a:r>
          </a:p>
          <a:p>
            <a:pPr lvl="2"/>
            <a:r>
              <a:rPr lang="en-US" altLang="en-US" b="1" dirty="0"/>
              <a:t>Peripheral</a:t>
            </a:r>
            <a:r>
              <a:rPr lang="en-US" altLang="en-US" dirty="0"/>
              <a:t> </a:t>
            </a:r>
            <a:r>
              <a:rPr lang="en-US" altLang="en-US" b="1" dirty="0"/>
              <a:t>chemoreceptors</a:t>
            </a:r>
            <a:r>
              <a:rPr lang="en-US" altLang="en-US" dirty="0"/>
              <a:t>: found in aortic arch and carotid arteries</a:t>
            </a:r>
          </a:p>
        </p:txBody>
      </p:sp>
    </p:spTree>
    <p:extLst>
      <p:ext uri="{BB962C8B-B14F-4D97-AF65-F5344CB8AC3E}">
        <p14:creationId xmlns:p14="http://schemas.microsoft.com/office/powerpoint/2010/main" val="4066770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6110"/>
            <a:ext cx="8229600" cy="1077218"/>
          </a:xfrm>
        </p:spPr>
        <p:txBody>
          <a:bodyPr vert="horz" lIns="0" tIns="0" rIns="0" bIns="0" rtlCol="0" anchor="b">
            <a:spAutoFit/>
          </a:bodyPr>
          <a:lstStyle/>
          <a:p>
            <a:pPr fontAlgn="auto">
              <a:spcAft>
                <a:spcPts val="0"/>
              </a:spcAft>
            </a:pPr>
            <a:r>
              <a:rPr lang="en-US" altLang="en-US" dirty="0">
                <a:latin typeface="Times New Roman"/>
              </a:rPr>
              <a:t>Factors Influencing Breathing Rate and Depth </a:t>
            </a:r>
            <a:r>
              <a:rPr lang="en-US" sz="2800" dirty="0">
                <a:latin typeface="Times New Roman"/>
              </a:rPr>
              <a:t>(4 of 11)</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2846933"/>
          </a:xfrm>
        </p:spPr>
        <p:txBody>
          <a:bodyPr wrap="square">
            <a:spAutoFit/>
          </a:bodyPr>
          <a:lstStyle/>
          <a:p>
            <a:pPr lvl="1"/>
            <a:r>
              <a:rPr lang="en-US" altLang="en-US" b="1" dirty="0"/>
              <a:t>Influence of </a:t>
            </a:r>
            <a:r>
              <a:rPr lang="en-US" altLang="en-US" b="1" dirty="0">
                <a:latin typeface="Times New Roman" panose="02020603050405020304" pitchFamily="18" charset="0"/>
                <a:cs typeface="Times New Roman" panose="02020603050405020304" pitchFamily="18" charset="0"/>
              </a:rPr>
              <a:t>P</a:t>
            </a:r>
            <a:r>
              <a:rPr lang="en-US" altLang="en-US" b="1" baseline="-25000" dirty="0">
                <a:latin typeface="Times New Roman" panose="02020603050405020304" pitchFamily="18" charset="0"/>
                <a:cs typeface="Times New Roman" panose="02020603050405020304" pitchFamily="18" charset="0"/>
              </a:rPr>
              <a:t>CO</a:t>
            </a:r>
            <a:r>
              <a:rPr lang="en-US" altLang="en-US" b="1" baseline="-45000" dirty="0">
                <a:latin typeface="Times New Roman" panose="02020603050405020304" pitchFamily="18" charset="0"/>
                <a:cs typeface="Times New Roman" panose="02020603050405020304" pitchFamily="18" charset="0"/>
              </a:rPr>
              <a:t>2</a:t>
            </a:r>
            <a:r>
              <a:rPr lang="en-US" altLang="en-US" b="1" dirty="0"/>
              <a:t> </a:t>
            </a:r>
          </a:p>
          <a:p>
            <a:pPr lvl="2"/>
            <a:r>
              <a:rPr lang="en-US" altLang="en-US" dirty="0"/>
              <a:t>Most potent and most closely controlled</a:t>
            </a:r>
          </a:p>
          <a:p>
            <a:pPr lvl="2"/>
            <a:r>
              <a:rPr lang="en-US" altLang="en-US" dirty="0"/>
              <a:t>If blood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CO</a:t>
            </a:r>
            <a:r>
              <a:rPr lang="en-US" altLang="en-US" baseline="-45000" dirty="0">
                <a:latin typeface="Times New Roman" panose="02020603050405020304" pitchFamily="18" charset="0"/>
                <a:cs typeface="Times New Roman" panose="02020603050405020304" pitchFamily="18" charset="0"/>
              </a:rPr>
              <a:t>2</a:t>
            </a:r>
            <a:r>
              <a:rPr lang="en-US" altLang="en-US" dirty="0"/>
              <a:t> levels rise (</a:t>
            </a:r>
            <a:r>
              <a:rPr lang="en-US" altLang="en-US" b="1" dirty="0"/>
              <a:t>hypercapnia</a:t>
            </a:r>
            <a:r>
              <a:rPr lang="en-US" altLang="en-US" dirty="0"/>
              <a:t>),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accumulates in brain and joins with water to become carbonic acid</a:t>
            </a:r>
          </a:p>
          <a:p>
            <a:pPr lvl="3"/>
            <a:r>
              <a:rPr lang="en-US" altLang="en-US" dirty="0"/>
              <a:t>Carbonic acid dissociates, releasing </a:t>
            </a:r>
            <a:r>
              <a:rPr lang="en-US" altLang="en-US" dirty="0">
                <a:latin typeface="Times New Roman" panose="02020603050405020304" pitchFamily="18" charset="0"/>
                <a:cs typeface="Times New Roman" panose="02020603050405020304" pitchFamily="18" charset="0"/>
              </a:rPr>
              <a:t>H</a:t>
            </a:r>
            <a:r>
              <a:rPr lang="en-US" altLang="en-US" baseline="30000" dirty="0">
                <a:latin typeface="Times New Roman" panose="02020603050405020304" pitchFamily="18" charset="0"/>
                <a:cs typeface="Times New Roman" panose="02020603050405020304" pitchFamily="18" charset="0"/>
              </a:rPr>
              <a:t>+</a:t>
            </a:r>
            <a:r>
              <a:rPr lang="en-US" altLang="en-US" dirty="0"/>
              <a:t>, c</a:t>
            </a:r>
            <a:r>
              <a:rPr lang="en-US" altLang="en-US" dirty="0">
                <a:sym typeface="Wingdings" panose="05000000000000000000" pitchFamily="2" charset="2"/>
              </a:rPr>
              <a:t>ausing a drop in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pH</a:t>
            </a:r>
            <a:r>
              <a:rPr lang="en-US" altLang="en-US" dirty="0">
                <a:sym typeface="Wingdings" panose="05000000000000000000" pitchFamily="2" charset="2"/>
              </a:rPr>
              <a:t> (increased acidity)</a:t>
            </a:r>
            <a:endParaRPr lang="en-US" altLang="en-US" dirty="0"/>
          </a:p>
          <a:p>
            <a:pPr lvl="3"/>
            <a:r>
              <a:rPr lang="en-US" altLang="en-US" dirty="0"/>
              <a:t>Increased </a:t>
            </a:r>
            <a:r>
              <a:rPr lang="en-US" altLang="en-US" dirty="0">
                <a:latin typeface="Times New Roman" panose="02020603050405020304" pitchFamily="18" charset="0"/>
                <a:cs typeface="Times New Roman" panose="02020603050405020304" pitchFamily="18" charset="0"/>
              </a:rPr>
              <a:t>H</a:t>
            </a:r>
            <a:r>
              <a:rPr lang="en-US" altLang="en-US" baseline="30000" dirty="0">
                <a:latin typeface="Times New Roman" panose="02020603050405020304" pitchFamily="18" charset="0"/>
                <a:cs typeface="Times New Roman" panose="02020603050405020304" pitchFamily="18" charset="0"/>
              </a:rPr>
              <a:t>+</a:t>
            </a:r>
            <a:r>
              <a:rPr lang="en-US" altLang="en-US" dirty="0"/>
              <a:t> stimulates central chemoreceptors of brain stem, which synapse with respiratory regulatory centers</a:t>
            </a:r>
          </a:p>
          <a:p>
            <a:pPr lvl="3"/>
            <a:r>
              <a:rPr lang="en-US" altLang="en-US" dirty="0"/>
              <a:t>Respiratory centers increase depth and rate of breathing, </a:t>
            </a:r>
            <a:r>
              <a:rPr lang="en-US" altLang="en-US" dirty="0">
                <a:sym typeface="Wingdings" panose="05000000000000000000" pitchFamily="2" charset="2"/>
              </a:rPr>
              <a:t>which act to lower blood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CO</a:t>
            </a:r>
            <a:r>
              <a:rPr lang="en-US" altLang="en-US" baseline="-45000" dirty="0">
                <a:latin typeface="Times New Roman" panose="02020603050405020304" pitchFamily="18" charset="0"/>
                <a:cs typeface="Times New Roman" panose="02020603050405020304" pitchFamily="18" charset="0"/>
              </a:rPr>
              <a:t>2</a:t>
            </a:r>
            <a:r>
              <a:rPr lang="en-US" altLang="en-US" dirty="0"/>
              <a:t>, </a:t>
            </a:r>
            <a:r>
              <a:rPr lang="en-US" altLang="en-US" dirty="0">
                <a:sym typeface="Wingdings" panose="05000000000000000000" pitchFamily="2" charset="2"/>
              </a:rPr>
              <a:t>and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pH</a:t>
            </a:r>
            <a:r>
              <a:rPr lang="en-US" altLang="en-US" dirty="0">
                <a:sym typeface="Wingdings" panose="05000000000000000000" pitchFamily="2" charset="2"/>
              </a:rPr>
              <a:t> rises to normal levels</a:t>
            </a:r>
            <a:endParaRPr lang="en-US" altLang="en-US" dirty="0"/>
          </a:p>
        </p:txBody>
      </p:sp>
    </p:spTree>
    <p:extLst>
      <p:ext uri="{BB962C8B-B14F-4D97-AF65-F5344CB8AC3E}">
        <p14:creationId xmlns:p14="http://schemas.microsoft.com/office/powerpoint/2010/main" val="229571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6110"/>
            <a:ext cx="8229600" cy="1077218"/>
          </a:xfrm>
        </p:spPr>
        <p:txBody>
          <a:bodyPr vert="horz" lIns="0" tIns="0" rIns="0" bIns="0" rtlCol="0" anchor="b">
            <a:spAutoFit/>
          </a:bodyPr>
          <a:lstStyle/>
          <a:p>
            <a:pPr fontAlgn="auto">
              <a:spcAft>
                <a:spcPts val="0"/>
              </a:spcAft>
            </a:pPr>
            <a:r>
              <a:rPr lang="en-US" altLang="en-US" dirty="0">
                <a:latin typeface="Times New Roman"/>
              </a:rPr>
              <a:t>Factors Influencing Breathing Rate and Depth </a:t>
            </a:r>
            <a:r>
              <a:rPr lang="en-US" sz="2800" dirty="0">
                <a:latin typeface="Times New Roman"/>
              </a:rPr>
              <a:t>(5 of 11)</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2600712"/>
          </a:xfrm>
        </p:spPr>
        <p:txBody>
          <a:bodyPr wrap="square">
            <a:spAutoFit/>
          </a:bodyPr>
          <a:lstStyle/>
          <a:p>
            <a:pPr lvl="1"/>
            <a:r>
              <a:rPr lang="en-US" altLang="en-US" b="1" dirty="0"/>
              <a:t>Influence of </a:t>
            </a:r>
            <a:r>
              <a:rPr lang="en-US" altLang="en-US" b="1" dirty="0">
                <a:latin typeface="Times New Roman" panose="02020603050405020304" pitchFamily="18" charset="0"/>
                <a:cs typeface="Times New Roman" panose="02020603050405020304" pitchFamily="18" charset="0"/>
              </a:rPr>
              <a:t>P</a:t>
            </a:r>
            <a:r>
              <a:rPr lang="en-US" altLang="en-US" b="1" baseline="-25000" dirty="0">
                <a:latin typeface="Times New Roman" panose="02020603050405020304" pitchFamily="18" charset="0"/>
                <a:cs typeface="Times New Roman" panose="02020603050405020304" pitchFamily="18" charset="0"/>
              </a:rPr>
              <a:t>CO</a:t>
            </a:r>
            <a:r>
              <a:rPr lang="en-US" altLang="en-US" b="1" baseline="-45000" dirty="0">
                <a:latin typeface="Times New Roman" panose="02020603050405020304" pitchFamily="18" charset="0"/>
                <a:cs typeface="Times New Roman" panose="02020603050405020304" pitchFamily="18" charset="0"/>
              </a:rPr>
              <a:t>2</a:t>
            </a:r>
            <a:r>
              <a:rPr lang="en-US" altLang="en-US" b="1" dirty="0"/>
              <a:t> (cont.)</a:t>
            </a:r>
          </a:p>
          <a:p>
            <a:pPr lvl="2"/>
            <a:r>
              <a:rPr lang="en-US" altLang="en-US" dirty="0"/>
              <a:t>If blood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CO</a:t>
            </a:r>
            <a:r>
              <a:rPr lang="en-US" altLang="en-US" baseline="-45000" dirty="0">
                <a:latin typeface="Times New Roman" panose="02020603050405020304" pitchFamily="18" charset="0"/>
                <a:cs typeface="Times New Roman" panose="02020603050405020304" pitchFamily="18" charset="0"/>
              </a:rPr>
              <a:t>2</a:t>
            </a:r>
            <a:r>
              <a:rPr lang="en-US" altLang="en-US" dirty="0"/>
              <a:t> levels decrease, respiration becomes slow and shallow </a:t>
            </a:r>
          </a:p>
          <a:p>
            <a:pPr lvl="3"/>
            <a:r>
              <a:rPr lang="en-US" altLang="en-US" b="1" dirty="0"/>
              <a:t>Apnea</a:t>
            </a:r>
            <a:r>
              <a:rPr lang="en-US" altLang="en-US" dirty="0"/>
              <a:t>: breathing cessation that may occur when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CO</a:t>
            </a:r>
            <a:r>
              <a:rPr lang="en-US" altLang="en-US" baseline="-45000" dirty="0">
                <a:latin typeface="Times New Roman" panose="02020603050405020304" pitchFamily="18" charset="0"/>
                <a:cs typeface="Times New Roman" panose="02020603050405020304" pitchFamily="18" charset="0"/>
              </a:rPr>
              <a:t>2</a:t>
            </a:r>
            <a:r>
              <a:rPr lang="en-US" altLang="en-US" dirty="0"/>
              <a:t> levels drop abnormally low </a:t>
            </a:r>
          </a:p>
          <a:p>
            <a:pPr lvl="3"/>
            <a:r>
              <a:rPr lang="en-US" altLang="en-US" dirty="0"/>
              <a:t>Swimmers sometimes voluntarily hyperventilate to enable them to hold their breath longer</a:t>
            </a:r>
          </a:p>
          <a:p>
            <a:pPr lvl="4"/>
            <a:r>
              <a:rPr lang="en-US" altLang="en-US" dirty="0"/>
              <a:t>Causes a drop in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CO</a:t>
            </a:r>
            <a:r>
              <a:rPr lang="en-US" altLang="en-US" baseline="-45000" dirty="0">
                <a:latin typeface="Times New Roman" panose="02020603050405020304" pitchFamily="18" charset="0"/>
                <a:cs typeface="Times New Roman" panose="02020603050405020304" pitchFamily="18" charset="0"/>
              </a:rPr>
              <a:t>2</a:t>
            </a:r>
            <a:r>
              <a:rPr lang="en-US" altLang="en-US" dirty="0"/>
              <a:t>, which causes a delay in respiration, as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CO</a:t>
            </a:r>
            <a:r>
              <a:rPr lang="en-US" altLang="en-US" baseline="-45000" dirty="0">
                <a:latin typeface="Times New Roman" panose="02020603050405020304" pitchFamily="18" charset="0"/>
                <a:cs typeface="Times New Roman" panose="02020603050405020304" pitchFamily="18" charset="0"/>
              </a:rPr>
              <a:t>2</a:t>
            </a:r>
            <a:r>
              <a:rPr lang="en-US" altLang="en-US" dirty="0"/>
              <a:t> levels need to build back up</a:t>
            </a:r>
          </a:p>
          <a:p>
            <a:pPr lvl="4"/>
            <a:r>
              <a:rPr lang="en-US" altLang="en-US" dirty="0"/>
              <a:t>Can cause dangerous drops in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O</a:t>
            </a:r>
            <a:r>
              <a:rPr lang="en-US" altLang="en-US" baseline="-45000" dirty="0">
                <a:latin typeface="Times New Roman" panose="02020603050405020304" pitchFamily="18" charset="0"/>
                <a:cs typeface="Times New Roman" panose="02020603050405020304" pitchFamily="18" charset="0"/>
              </a:rPr>
              <a:t>2</a:t>
            </a:r>
            <a:r>
              <a:rPr lang="en-US" altLang="en-US" dirty="0"/>
              <a:t> levels</a:t>
            </a:r>
          </a:p>
        </p:txBody>
      </p:sp>
    </p:spTree>
    <p:extLst>
      <p:ext uri="{BB962C8B-B14F-4D97-AF65-F5344CB8AC3E}">
        <p14:creationId xmlns:p14="http://schemas.microsoft.com/office/powerpoint/2010/main" val="712480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Oxygen Transport </a:t>
            </a:r>
            <a:r>
              <a:rPr lang="en-US" sz="2800" dirty="0">
                <a:latin typeface="Times New Roman"/>
              </a:rPr>
              <a:t>(2 of 8)</a:t>
            </a:r>
          </a:p>
        </p:txBody>
      </p:sp>
      <p:sp>
        <p:nvSpPr>
          <p:cNvPr id="3" name="Content Placeholder 2"/>
          <p:cNvSpPr>
            <a:spLocks noGrp="1"/>
          </p:cNvSpPr>
          <p:nvPr>
            <p:ph sz="quarter" idx="13"/>
          </p:nvPr>
        </p:nvSpPr>
        <p:spPr>
          <a:xfrm>
            <a:off x="457581" y="1643126"/>
            <a:ext cx="8229600" cy="2354491"/>
          </a:xfrm>
        </p:spPr>
        <p:txBody>
          <a:bodyPr wrap="square">
            <a:spAutoFit/>
          </a:bodyPr>
          <a:lstStyle/>
          <a:p>
            <a:r>
              <a:rPr lang="en-US" altLang="en-US" b="1" dirty="0"/>
              <a:t>Association of oxygen and hemoglobin</a:t>
            </a:r>
          </a:p>
          <a:p>
            <a:pPr lvl="1"/>
            <a:r>
              <a:rPr lang="en-US" altLang="en-US" dirty="0"/>
              <a:t>Each Hb molecule is composed of four polypeptide chains, each with a iron-containing </a:t>
            </a:r>
            <a:r>
              <a:rPr lang="en-US" altLang="en-US" dirty="0" err="1"/>
              <a:t>heme</a:t>
            </a:r>
            <a:r>
              <a:rPr lang="en-US" altLang="en-US" dirty="0"/>
              <a:t> group</a:t>
            </a:r>
          </a:p>
          <a:p>
            <a:pPr lvl="2"/>
            <a:r>
              <a:rPr lang="en-US" altLang="en-US" dirty="0"/>
              <a:t>So each Hb can transport four oxygen molecules</a:t>
            </a:r>
          </a:p>
          <a:p>
            <a:pPr lvl="1"/>
            <a:r>
              <a:rPr lang="en-US" altLang="en-US" b="1" dirty="0"/>
              <a:t>Oxyhemoglobin</a:t>
            </a:r>
            <a:r>
              <a:rPr lang="en-US" altLang="en-US" dirty="0"/>
              <a:t> (</a:t>
            </a:r>
            <a:r>
              <a:rPr lang="en-US" altLang="en-US" b="1" dirty="0">
                <a:latin typeface="Times New Roman" panose="02020603050405020304" pitchFamily="18" charset="0"/>
                <a:cs typeface="Times New Roman" panose="02020603050405020304" pitchFamily="18" charset="0"/>
              </a:rPr>
              <a:t>HbO</a:t>
            </a:r>
            <a:r>
              <a:rPr lang="en-US" altLang="en-US" b="1" baseline="-25000" dirty="0">
                <a:latin typeface="Times New Roman" panose="02020603050405020304" pitchFamily="18" charset="0"/>
                <a:cs typeface="Times New Roman" panose="02020603050405020304" pitchFamily="18" charset="0"/>
              </a:rPr>
              <a:t>2</a:t>
            </a:r>
            <a:r>
              <a:rPr lang="en-US" altLang="en-US" dirty="0"/>
              <a:t>): hemoglobin-</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t> combination </a:t>
            </a:r>
          </a:p>
          <a:p>
            <a:pPr lvl="1"/>
            <a:r>
              <a:rPr lang="en-US" altLang="en-US" b="1" dirty="0"/>
              <a:t>Reduced</a:t>
            </a:r>
            <a:r>
              <a:rPr lang="en-US" altLang="en-US" dirty="0"/>
              <a:t> </a:t>
            </a:r>
            <a:r>
              <a:rPr lang="en-US" altLang="en-US" b="1" dirty="0"/>
              <a:t>hemoglobin</a:t>
            </a:r>
            <a:r>
              <a:rPr lang="en-US" altLang="en-US" dirty="0"/>
              <a:t> (</a:t>
            </a:r>
            <a:r>
              <a:rPr lang="en-US" altLang="en-US" b="1" dirty="0"/>
              <a:t>deoxyhemoglobin</a:t>
            </a:r>
            <a:r>
              <a:rPr lang="en-US" altLang="en-US" dirty="0"/>
              <a:t>) (</a:t>
            </a:r>
            <a:r>
              <a:rPr lang="en-US" altLang="en-US" b="1" dirty="0" err="1">
                <a:latin typeface="Times New Roman" panose="02020603050405020304" pitchFamily="18" charset="0"/>
                <a:cs typeface="Times New Roman" panose="02020603050405020304" pitchFamily="18" charset="0"/>
              </a:rPr>
              <a:t>HHb</a:t>
            </a:r>
            <a:r>
              <a:rPr lang="en-US" altLang="en-US" dirty="0"/>
              <a:t>): hemoglobin that has released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a:t>
            </a:r>
          </a:p>
          <a:p>
            <a:pPr lvl="1"/>
            <a:endParaRPr lang="en-US" altLang="en-US" dirty="0">
              <a:latin typeface="Arial"/>
            </a:endParaRPr>
          </a:p>
        </p:txBody>
      </p:sp>
      <p:graphicFrame>
        <p:nvGraphicFramePr>
          <p:cNvPr id="4" name="Object 3" descr="H H b + O subscript 2 has a reversible reaction to H b O subscript 2 + H superscript +"/>
          <p:cNvGraphicFramePr>
            <a:graphicFrameLocks noChangeAspect="1"/>
          </p:cNvGraphicFramePr>
          <p:nvPr>
            <p:extLst>
              <p:ext uri="{D42A27DB-BD31-4B8C-83A1-F6EECF244321}">
                <p14:modId xmlns:p14="http://schemas.microsoft.com/office/powerpoint/2010/main" val="2193568406"/>
              </p:ext>
            </p:extLst>
          </p:nvPr>
        </p:nvGraphicFramePr>
        <p:xfrm>
          <a:off x="3225800" y="3997617"/>
          <a:ext cx="2692400" cy="317500"/>
        </p:xfrm>
        <a:graphic>
          <a:graphicData uri="http://schemas.openxmlformats.org/presentationml/2006/ole">
            <mc:AlternateContent xmlns:mc="http://schemas.openxmlformats.org/markup-compatibility/2006">
              <mc:Choice xmlns:v="urn:schemas-microsoft-com:vml" Requires="v">
                <p:oleObj name="Equation" r:id="rId3" imgW="2692080" imgH="317160" progId="Equation.DSMT4">
                  <p:embed/>
                </p:oleObj>
              </mc:Choice>
              <mc:Fallback>
                <p:oleObj name="Equation" r:id="rId3" imgW="2692080" imgH="317160" progId="Equation.DSMT4">
                  <p:embed/>
                  <p:pic>
                    <p:nvPicPr>
                      <p:cNvPr id="0" name=""/>
                      <p:cNvPicPr/>
                      <p:nvPr/>
                    </p:nvPicPr>
                    <p:blipFill>
                      <a:blip r:embed="rId4"/>
                      <a:stretch>
                        <a:fillRect/>
                      </a:stretch>
                    </p:blipFill>
                    <p:spPr>
                      <a:xfrm>
                        <a:off x="3225800" y="3997617"/>
                        <a:ext cx="2692400" cy="317500"/>
                      </a:xfrm>
                      <a:prstGeom prst="rect">
                        <a:avLst/>
                      </a:prstGeom>
                    </p:spPr>
                  </p:pic>
                </p:oleObj>
              </mc:Fallback>
            </mc:AlternateContent>
          </a:graphicData>
        </a:graphic>
      </p:graphicFrame>
    </p:spTree>
    <p:extLst>
      <p:ext uri="{BB962C8B-B14F-4D97-AF65-F5344CB8AC3E}">
        <p14:creationId xmlns:p14="http://schemas.microsoft.com/office/powerpoint/2010/main" val="2286920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6110"/>
            <a:ext cx="8229600" cy="1077218"/>
          </a:xfrm>
        </p:spPr>
        <p:txBody>
          <a:bodyPr wrap="square">
            <a:spAutoFit/>
          </a:bodyPr>
          <a:lstStyle/>
          <a:p>
            <a:pPr lvl="1" algn="l" rtl="0">
              <a:spcBef>
                <a:spcPct val="0"/>
              </a:spcBef>
            </a:pPr>
            <a:r>
              <a:rPr lang="en-US" sz="3400" b="1" kern="1200" dirty="0">
                <a:solidFill>
                  <a:srgbClr val="007FA3"/>
                </a:solidFill>
                <a:latin typeface="Times New Roman"/>
                <a:ea typeface="+mj-ea"/>
                <a:cs typeface="Times New Roman" panose="02020603050405020304" pitchFamily="18" charset="0"/>
              </a:rPr>
              <a:t>Changes in </a:t>
            </a:r>
            <a:r>
              <a:rPr lang="en-US" sz="3400" b="1" dirty="0">
                <a:solidFill>
                  <a:schemeClr val="bg2"/>
                </a:solidFill>
                <a:latin typeface="Times New Roman"/>
              </a:rPr>
              <a:t>P</a:t>
            </a:r>
            <a:r>
              <a:rPr lang="en-US" sz="3400" b="1" baseline="-25000" dirty="0">
                <a:solidFill>
                  <a:schemeClr val="bg2"/>
                </a:solidFill>
                <a:latin typeface="Times New Roman"/>
              </a:rPr>
              <a:t>CO</a:t>
            </a:r>
            <a:r>
              <a:rPr lang="en-US" sz="3400" b="1" baseline="-40000" dirty="0">
                <a:solidFill>
                  <a:schemeClr val="bg2"/>
                </a:solidFill>
                <a:latin typeface="Times New Roman"/>
              </a:rPr>
              <a:t>2</a:t>
            </a:r>
            <a:r>
              <a:rPr lang="en-US" sz="3400" b="1" kern="1200" dirty="0">
                <a:solidFill>
                  <a:srgbClr val="007FA3"/>
                </a:solidFill>
                <a:latin typeface="Times New Roman"/>
                <a:ea typeface="+mj-ea"/>
                <a:cs typeface="Times New Roman" panose="02020603050405020304" pitchFamily="18" charset="0"/>
              </a:rPr>
              <a:t> Regulate Ventilation by a Negative Feedback Mechanism</a:t>
            </a:r>
          </a:p>
        </p:txBody>
      </p:sp>
      <p:pic>
        <p:nvPicPr>
          <p:cNvPr id="5123" name="Picture 3" descr="This figure is a flowchart describing how an increase in arterial PCO2 triggers responses that return PCO2 and pH to normal.&#10; - Increase in arterial PCO2 can:&#10; - Cause cause an increase in PCO2 in brain leading to a decrease in pH in brain extracellular fluid.&#10; - Trigger peripheral chemoreceptors in carotid and aortic bodies that mediate 30% of the CO2 response &#10; - Either of these responses can, through afferent impulses, trigger:&#10; - Medullary respiratory centers which can, through efferent impulses, trigger:&#10; - Respiratory muscles, which then:&#10; - Increase ventilation so more carbon dioxide is exhaled, resulting in&#10; - Arterial PCO2 and pH returning to normal.&#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68"/>
          <a:stretch/>
        </p:blipFill>
        <p:spPr bwMode="auto">
          <a:xfrm>
            <a:off x="3284358" y="1556333"/>
            <a:ext cx="2575284" cy="423486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0"/>
          </p:nvPr>
        </p:nvSpPr>
        <p:spPr>
          <a:xfrm>
            <a:off x="457581" y="6018206"/>
            <a:ext cx="7772400" cy="297927"/>
          </a:xfrm>
        </p:spPr>
        <p:txBody>
          <a:bodyPr/>
          <a:lstStyle/>
          <a:p>
            <a:r>
              <a:rPr lang="en-US" b="1" dirty="0">
                <a:solidFill>
                  <a:srgbClr val="007FA3"/>
                </a:solidFill>
                <a:latin typeface="Arial"/>
              </a:rPr>
              <a:t>Figure 22.28 </a:t>
            </a:r>
            <a:r>
              <a:rPr lang="en-US" dirty="0">
                <a:latin typeface="Arial"/>
              </a:rPr>
              <a:t>Changes in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CO</a:t>
            </a:r>
            <a:r>
              <a:rPr lang="en-US" altLang="en-US" baseline="-45000" dirty="0">
                <a:latin typeface="Times New Roman" panose="02020603050405020304" pitchFamily="18" charset="0"/>
                <a:cs typeface="Times New Roman" panose="02020603050405020304" pitchFamily="18" charset="0"/>
              </a:rPr>
              <a:t>2</a:t>
            </a:r>
            <a:r>
              <a:rPr lang="en-US" dirty="0">
                <a:latin typeface="Arial"/>
              </a:rPr>
              <a:t> regulate ventilation by a negative feedback mechanism.</a:t>
            </a:r>
          </a:p>
        </p:txBody>
      </p:sp>
    </p:spTree>
    <p:extLst>
      <p:ext uri="{BB962C8B-B14F-4D97-AF65-F5344CB8AC3E}">
        <p14:creationId xmlns:p14="http://schemas.microsoft.com/office/powerpoint/2010/main" val="1872450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altLang="en-US" dirty="0">
                <a:latin typeface="Times New Roman"/>
              </a:rPr>
              <a:t>Clinical – Homeostatic Imbalance 22.15</a:t>
            </a:r>
          </a:p>
        </p:txBody>
      </p:sp>
      <p:sp>
        <p:nvSpPr>
          <p:cNvPr id="4" name="Content Placeholder 3"/>
          <p:cNvSpPr>
            <a:spLocks noGrp="1"/>
          </p:cNvSpPr>
          <p:nvPr>
            <p:ph sz="quarter" idx="13"/>
          </p:nvPr>
        </p:nvSpPr>
        <p:spPr>
          <a:xfrm>
            <a:off x="457581" y="1643126"/>
            <a:ext cx="8229600" cy="2600712"/>
          </a:xfrm>
        </p:spPr>
        <p:txBody>
          <a:bodyPr wrap="square">
            <a:spAutoFit/>
          </a:bodyPr>
          <a:lstStyle/>
          <a:p>
            <a:r>
              <a:rPr lang="en-US" altLang="en-US" b="1" dirty="0"/>
              <a:t>Hyperventilation</a:t>
            </a:r>
            <a:r>
              <a:rPr lang="en-US" altLang="en-US" dirty="0"/>
              <a:t>: increased depth and rate of breathing that exceeds body’s need to remove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p>
          <a:p>
            <a:pPr lvl="1"/>
            <a:r>
              <a:rPr lang="en-US" altLang="en-US" dirty="0">
                <a:sym typeface="Wingdings" panose="05000000000000000000" pitchFamily="2" charset="2"/>
              </a:rPr>
              <a:t>May be caused by anxiety attacks</a:t>
            </a:r>
          </a:p>
          <a:p>
            <a:pPr lvl="1"/>
            <a:r>
              <a:rPr lang="en-US" altLang="en-US" dirty="0">
                <a:sym typeface="Wingdings" panose="05000000000000000000" pitchFamily="2" charset="2"/>
              </a:rPr>
              <a:t>Leads to</a:t>
            </a:r>
            <a:r>
              <a:rPr lang="en-US" altLang="en-US" dirty="0"/>
              <a:t> decreased blood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levels (</a:t>
            </a:r>
            <a:r>
              <a:rPr lang="en-US" altLang="en-US" b="1" dirty="0"/>
              <a:t>hypocapnia</a:t>
            </a:r>
            <a:r>
              <a:rPr lang="en-US" altLang="en-US" dirty="0"/>
              <a:t>)</a:t>
            </a:r>
          </a:p>
          <a:p>
            <a:pPr lvl="2"/>
            <a:r>
              <a:rPr lang="en-US" altLang="en-US" dirty="0">
                <a:sym typeface="Wingdings" panose="05000000000000000000" pitchFamily="2" charset="2"/>
              </a:rPr>
              <a:t>Causes </a:t>
            </a:r>
            <a:r>
              <a:rPr lang="en-US" altLang="en-US" dirty="0"/>
              <a:t>cerebral vasoconstriction and cerebral ischemia, </a:t>
            </a:r>
            <a:r>
              <a:rPr lang="en-US" altLang="en-US" dirty="0">
                <a:sym typeface="Wingdings" panose="05000000000000000000" pitchFamily="2" charset="2"/>
              </a:rPr>
              <a:t>resulting in dizziness, fainting</a:t>
            </a:r>
          </a:p>
          <a:p>
            <a:pPr lvl="2"/>
            <a:r>
              <a:rPr lang="en-US" altLang="en-US" dirty="0">
                <a:sym typeface="Wingdings" panose="05000000000000000000" pitchFamily="2" charset="2"/>
              </a:rPr>
              <a:t>Early symptoms include tingling and involuntary muscle spasms in hands and face</a:t>
            </a:r>
          </a:p>
          <a:p>
            <a:pPr lvl="1"/>
            <a:r>
              <a:rPr lang="en-US" altLang="en-US" dirty="0"/>
              <a:t>Treatment: breathing into paper bag increases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levels being inspired</a:t>
            </a:r>
          </a:p>
        </p:txBody>
      </p:sp>
    </p:spTree>
    <p:extLst>
      <p:ext uri="{BB962C8B-B14F-4D97-AF65-F5344CB8AC3E}">
        <p14:creationId xmlns:p14="http://schemas.microsoft.com/office/powerpoint/2010/main" val="906830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6110"/>
            <a:ext cx="8229600" cy="1077218"/>
          </a:xfrm>
        </p:spPr>
        <p:txBody>
          <a:bodyPr vert="horz" lIns="0" tIns="0" rIns="0" bIns="0" rtlCol="0" anchor="b">
            <a:spAutoFit/>
          </a:bodyPr>
          <a:lstStyle/>
          <a:p>
            <a:pPr fontAlgn="auto">
              <a:spcAft>
                <a:spcPts val="0"/>
              </a:spcAft>
            </a:pPr>
            <a:r>
              <a:rPr lang="en-US" altLang="en-US" dirty="0">
                <a:latin typeface="Times New Roman"/>
              </a:rPr>
              <a:t>Factors Influencing Breathing Rate and Depth </a:t>
            </a:r>
            <a:r>
              <a:rPr lang="en-US" sz="2800" dirty="0">
                <a:latin typeface="Times New Roman"/>
              </a:rPr>
              <a:t>(6 of 11)</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2600712"/>
          </a:xfrm>
        </p:spPr>
        <p:txBody>
          <a:bodyPr wrap="square">
            <a:spAutoFit/>
          </a:bodyPr>
          <a:lstStyle/>
          <a:p>
            <a:r>
              <a:rPr lang="en-US" altLang="en-US" b="1" dirty="0">
                <a:cs typeface="Times New Roman" panose="02020603050405020304" pitchFamily="18" charset="0"/>
              </a:rPr>
              <a:t>Chemical</a:t>
            </a:r>
            <a:r>
              <a:rPr lang="en-US" altLang="en-US" dirty="0">
                <a:cs typeface="Times New Roman" panose="02020603050405020304" pitchFamily="18" charset="0"/>
              </a:rPr>
              <a:t> </a:t>
            </a:r>
            <a:r>
              <a:rPr lang="en-US" altLang="en-US" b="1" dirty="0">
                <a:cs typeface="Times New Roman" panose="02020603050405020304" pitchFamily="18" charset="0"/>
              </a:rPr>
              <a:t>factors</a:t>
            </a:r>
            <a:r>
              <a:rPr lang="en-US" altLang="en-US" dirty="0">
                <a:cs typeface="Times New Roman" panose="02020603050405020304" pitchFamily="18" charset="0"/>
              </a:rPr>
              <a:t> (</a:t>
            </a:r>
            <a:r>
              <a:rPr lang="en-US" altLang="en-US" b="1" dirty="0">
                <a:cs typeface="Times New Roman" panose="02020603050405020304" pitchFamily="18" charset="0"/>
              </a:rPr>
              <a:t>cont</a:t>
            </a:r>
            <a:r>
              <a:rPr lang="en-US" altLang="en-US" dirty="0">
                <a:cs typeface="Times New Roman" panose="02020603050405020304" pitchFamily="18" charset="0"/>
              </a:rPr>
              <a:t>.)</a:t>
            </a:r>
          </a:p>
          <a:p>
            <a:pPr lvl="1"/>
            <a:r>
              <a:rPr lang="en-US" altLang="en-US" b="1" dirty="0">
                <a:cs typeface="Times New Roman" panose="02020603050405020304" pitchFamily="18" charset="0"/>
              </a:rPr>
              <a:t>Influence of </a:t>
            </a:r>
            <a:r>
              <a:rPr lang="en-US" altLang="en-US" b="1" dirty="0">
                <a:latin typeface="Times New Roman" panose="02020603050405020304" pitchFamily="18" charset="0"/>
                <a:cs typeface="Times New Roman" panose="02020603050405020304" pitchFamily="18" charset="0"/>
              </a:rPr>
              <a:t>P</a:t>
            </a:r>
            <a:r>
              <a:rPr lang="en-US" altLang="en-US" b="1" baseline="-25000" dirty="0">
                <a:latin typeface="Times New Roman" panose="02020603050405020304" pitchFamily="18" charset="0"/>
                <a:cs typeface="Times New Roman" panose="02020603050405020304" pitchFamily="18" charset="0"/>
              </a:rPr>
              <a:t>O</a:t>
            </a:r>
            <a:r>
              <a:rPr lang="en-US" altLang="en-US" b="1" baseline="-45000" dirty="0">
                <a:latin typeface="Times New Roman" panose="02020603050405020304" pitchFamily="18" charset="0"/>
                <a:cs typeface="Times New Roman" panose="02020603050405020304" pitchFamily="18" charset="0"/>
              </a:rPr>
              <a:t>2</a:t>
            </a:r>
            <a:r>
              <a:rPr lang="en-US" altLang="en-US" b="1" baseline="-45000" dirty="0">
                <a:cs typeface="Times New Roman" panose="02020603050405020304" pitchFamily="18" charset="0"/>
              </a:rPr>
              <a:t> </a:t>
            </a:r>
          </a:p>
          <a:p>
            <a:pPr lvl="2"/>
            <a:r>
              <a:rPr lang="en-US" altLang="en-US" dirty="0">
                <a:cs typeface="Times New Roman" panose="02020603050405020304" pitchFamily="18" charset="0"/>
              </a:rPr>
              <a:t>Peripheral chemoreceptors in aortic and carotid bodies sense arterial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cs typeface="Times New Roman" panose="02020603050405020304" pitchFamily="18" charset="0"/>
              </a:rPr>
              <a:t> levels</a:t>
            </a:r>
          </a:p>
          <a:p>
            <a:pPr lvl="2"/>
            <a:r>
              <a:rPr lang="en-US" altLang="en-US" dirty="0">
                <a:cs typeface="Times New Roman" panose="02020603050405020304" pitchFamily="18" charset="0"/>
              </a:rPr>
              <a:t>Declining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O</a:t>
            </a:r>
            <a:r>
              <a:rPr lang="en-US" altLang="en-US" baseline="-45000" dirty="0">
                <a:latin typeface="Times New Roman" panose="02020603050405020304" pitchFamily="18" charset="0"/>
                <a:cs typeface="Times New Roman" panose="02020603050405020304" pitchFamily="18" charset="0"/>
              </a:rPr>
              <a:t>2</a:t>
            </a:r>
            <a:r>
              <a:rPr lang="en-US" altLang="en-US" dirty="0">
                <a:cs typeface="Times New Roman" panose="02020603050405020304" pitchFamily="18" charset="0"/>
              </a:rPr>
              <a:t> normally has only slight effect on ventilation because of huge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cs typeface="Times New Roman" panose="02020603050405020304" pitchFamily="18" charset="0"/>
              </a:rPr>
              <a:t> reservoir bound to Hb</a:t>
            </a:r>
          </a:p>
          <a:p>
            <a:pPr lvl="3"/>
            <a:r>
              <a:rPr lang="en-US" altLang="en-US" dirty="0">
                <a:cs typeface="Times New Roman" panose="02020603050405020304" pitchFamily="18" charset="0"/>
              </a:rPr>
              <a:t>Requires substantial drop in arterial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O</a:t>
            </a:r>
            <a:r>
              <a:rPr lang="en-US" altLang="en-US" baseline="-45000" dirty="0">
                <a:latin typeface="Times New Roman" panose="02020603050405020304" pitchFamily="18" charset="0"/>
                <a:cs typeface="Times New Roman" panose="02020603050405020304" pitchFamily="18" charset="0"/>
              </a:rPr>
              <a:t>2</a:t>
            </a:r>
            <a:r>
              <a:rPr lang="en-US" altLang="en-US" dirty="0">
                <a:cs typeface="Times New Roman" panose="02020603050405020304" pitchFamily="18" charset="0"/>
              </a:rPr>
              <a:t> (below 60 mm Hg) to stimulate increased ventilation</a:t>
            </a:r>
          </a:p>
          <a:p>
            <a:pPr lvl="3"/>
            <a:r>
              <a:rPr lang="en-US" altLang="en-US" dirty="0">
                <a:cs typeface="Times New Roman" panose="02020603050405020304" pitchFamily="18" charset="0"/>
              </a:rPr>
              <a:t>When excited, chemoreceptors cause respiratory centers to increase ventilation</a:t>
            </a:r>
          </a:p>
        </p:txBody>
      </p:sp>
    </p:spTree>
    <p:extLst>
      <p:ext uri="{BB962C8B-B14F-4D97-AF65-F5344CB8AC3E}">
        <p14:creationId xmlns:p14="http://schemas.microsoft.com/office/powerpoint/2010/main" val="1804508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81339"/>
            <a:ext cx="8229600" cy="1569660"/>
          </a:xfrm>
        </p:spPr>
        <p:txBody>
          <a:bodyPr wrap="square">
            <a:spAutoFit/>
          </a:bodyPr>
          <a:lstStyle/>
          <a:p>
            <a:pPr lvl="1" algn="l" rtl="0">
              <a:spcBef>
                <a:spcPct val="0"/>
              </a:spcBef>
            </a:pPr>
            <a:r>
              <a:rPr lang="en-US" sz="3400" b="1" kern="1200" dirty="0">
                <a:solidFill>
                  <a:srgbClr val="007FA3"/>
                </a:solidFill>
                <a:latin typeface="Times New Roman"/>
                <a:ea typeface="+mj-ea"/>
                <a:cs typeface="Times New Roman" panose="02020603050405020304" pitchFamily="18" charset="0"/>
              </a:rPr>
              <a:t>Location and Innervation of the Peripheral Chemoreceptors in the Carotid and Aortic Bodies</a:t>
            </a:r>
          </a:p>
        </p:txBody>
      </p:sp>
      <p:pic>
        <p:nvPicPr>
          <p:cNvPr id="6146" name="Picture 2" descr="This schematic diagram summarizes the relationships between the brain and peripheral chemoreceptors.&#10; - Brain:  sensory nerve fiber in cranial nerve IX (the pharyngeal branch of the glossopharyngeal nerve) and cranial nerve X extend downward from the brain. The nerves innervate:&#10; - External carotid artery and internal carotid artery, which merge to become the common carotid artery. The carotid bodies are located where the external and internal carotid arteries merge.&#10; - Sensory nerve fiber in cranial nerve X extends to the aortic bodies in the aortic arch, just above the heart.&#10; - Peripheral chemoreceptors are located in the aortic bodies and the carotid bodies.&#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90"/>
          <a:stretch/>
        </p:blipFill>
        <p:spPr bwMode="auto">
          <a:xfrm>
            <a:off x="3380757" y="1718352"/>
            <a:ext cx="2372283" cy="405629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0"/>
          </p:nvPr>
        </p:nvSpPr>
        <p:spPr>
          <a:xfrm>
            <a:off x="457580" y="5883645"/>
            <a:ext cx="8229219" cy="440956"/>
          </a:xfrm>
        </p:spPr>
        <p:txBody>
          <a:bodyPr/>
          <a:lstStyle/>
          <a:p>
            <a:r>
              <a:rPr lang="en-US" b="1" dirty="0">
                <a:solidFill>
                  <a:srgbClr val="007FA3"/>
                </a:solidFill>
                <a:latin typeface="Arial"/>
              </a:rPr>
              <a:t>Figure 22.29 </a:t>
            </a:r>
            <a:r>
              <a:rPr lang="en-US" dirty="0"/>
              <a:t>Location and innervation of the peripheral chemoreceptors in the carotid and aortic bodies.</a:t>
            </a:r>
            <a:endParaRPr lang="en-US" dirty="0">
              <a:latin typeface="Arial"/>
            </a:endParaRPr>
          </a:p>
        </p:txBody>
      </p:sp>
    </p:spTree>
    <p:extLst>
      <p:ext uri="{BB962C8B-B14F-4D97-AF65-F5344CB8AC3E}">
        <p14:creationId xmlns:p14="http://schemas.microsoft.com/office/powerpoint/2010/main" val="3346173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6110"/>
            <a:ext cx="8229600" cy="1077218"/>
          </a:xfrm>
        </p:spPr>
        <p:txBody>
          <a:bodyPr vert="horz" lIns="0" tIns="0" rIns="0" bIns="0" rtlCol="0" anchor="b">
            <a:spAutoFit/>
          </a:bodyPr>
          <a:lstStyle/>
          <a:p>
            <a:pPr fontAlgn="auto">
              <a:spcAft>
                <a:spcPts val="0"/>
              </a:spcAft>
            </a:pPr>
            <a:r>
              <a:rPr lang="en-US" altLang="en-US" dirty="0">
                <a:latin typeface="Times New Roman"/>
              </a:rPr>
              <a:t>Factors Influencing Breathing Rate and Depth </a:t>
            </a:r>
            <a:r>
              <a:rPr lang="en-US" sz="2800" dirty="0">
                <a:latin typeface="Times New Roman"/>
              </a:rPr>
              <a:t>(7 of 11)</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2277547"/>
          </a:xfrm>
        </p:spPr>
        <p:txBody>
          <a:bodyPr wrap="square">
            <a:spAutoFit/>
          </a:bodyPr>
          <a:lstStyle/>
          <a:p>
            <a:pPr lvl="1"/>
            <a:r>
              <a:rPr lang="en-US" altLang="en-US" b="1" dirty="0"/>
              <a:t>Influence of arterial </a:t>
            </a:r>
            <a:r>
              <a:rPr lang="en-US" altLang="en-US" b="1" dirty="0">
                <a:latin typeface="Times New Roman" panose="02020603050405020304" pitchFamily="18" charset="0"/>
                <a:cs typeface="Times New Roman" panose="02020603050405020304" pitchFamily="18" charset="0"/>
              </a:rPr>
              <a:t>pH</a:t>
            </a:r>
          </a:p>
          <a:p>
            <a:pPr lvl="2"/>
            <a:r>
              <a:rPr lang="en-US" altLang="en-US" dirty="0">
                <a:latin typeface="Times New Roman" panose="02020603050405020304" pitchFamily="18" charset="0"/>
                <a:cs typeface="Times New Roman" panose="02020603050405020304" pitchFamily="18" charset="0"/>
              </a:rPr>
              <a:t>pH</a:t>
            </a:r>
            <a:r>
              <a:rPr lang="en-US" altLang="en-US" dirty="0"/>
              <a:t> can modify respiratory rate and rhythm even if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and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t> levels are normal</a:t>
            </a:r>
          </a:p>
          <a:p>
            <a:pPr lvl="2"/>
            <a:r>
              <a:rPr lang="en-US" altLang="en-US" dirty="0"/>
              <a:t>Mediated by peripheral chemoreceptors</a:t>
            </a:r>
          </a:p>
          <a:p>
            <a:pPr lvl="2"/>
            <a:r>
              <a:rPr lang="en-US" altLang="en-US" dirty="0"/>
              <a:t>Decreased </a:t>
            </a:r>
            <a:r>
              <a:rPr lang="en-US" altLang="en-US" dirty="0">
                <a:latin typeface="Times New Roman" panose="02020603050405020304" pitchFamily="18" charset="0"/>
                <a:cs typeface="Times New Roman" panose="02020603050405020304" pitchFamily="18" charset="0"/>
              </a:rPr>
              <a:t>pH</a:t>
            </a:r>
            <a:r>
              <a:rPr lang="en-US" altLang="en-US" dirty="0"/>
              <a:t> may reflect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retention, accumulation of lactic acid, or excess ketone bodies</a:t>
            </a:r>
          </a:p>
          <a:p>
            <a:pPr lvl="2"/>
            <a:r>
              <a:rPr lang="en-US" altLang="en-US" dirty="0"/>
              <a:t>Respiratory system controls attempt to raise </a:t>
            </a:r>
            <a:r>
              <a:rPr lang="en-US" altLang="en-US" dirty="0">
                <a:latin typeface="Times New Roman" panose="02020603050405020304" pitchFamily="18" charset="0"/>
                <a:cs typeface="Times New Roman" panose="02020603050405020304" pitchFamily="18" charset="0"/>
              </a:rPr>
              <a:t>pH</a:t>
            </a:r>
            <a:r>
              <a:rPr lang="en-US" altLang="en-US" dirty="0"/>
              <a:t> by increasing respiratory rate and depth</a:t>
            </a:r>
          </a:p>
        </p:txBody>
      </p:sp>
    </p:spTree>
    <p:extLst>
      <p:ext uri="{BB962C8B-B14F-4D97-AF65-F5344CB8AC3E}">
        <p14:creationId xmlns:p14="http://schemas.microsoft.com/office/powerpoint/2010/main" val="4096843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6110"/>
            <a:ext cx="8229600" cy="1077218"/>
          </a:xfrm>
        </p:spPr>
        <p:txBody>
          <a:bodyPr vert="horz" lIns="0" tIns="0" rIns="0" bIns="0" rtlCol="0" anchor="b">
            <a:spAutoFit/>
          </a:bodyPr>
          <a:lstStyle/>
          <a:p>
            <a:pPr fontAlgn="auto">
              <a:spcAft>
                <a:spcPts val="0"/>
              </a:spcAft>
            </a:pPr>
            <a:r>
              <a:rPr lang="en-US" altLang="en-US" dirty="0">
                <a:latin typeface="Times New Roman"/>
              </a:rPr>
              <a:t>Factors Influencing Breathing Rate and Depth </a:t>
            </a:r>
            <a:r>
              <a:rPr lang="en-US" sz="2800" dirty="0">
                <a:latin typeface="Times New Roman"/>
              </a:rPr>
              <a:t>(8 of 11)</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2277547"/>
          </a:xfrm>
        </p:spPr>
        <p:txBody>
          <a:bodyPr wrap="square">
            <a:spAutoFit/>
          </a:bodyPr>
          <a:lstStyle/>
          <a:p>
            <a:pPr lvl="1"/>
            <a:r>
              <a:rPr lang="en-US" altLang="en-US" b="1" dirty="0"/>
              <a:t>Summary of chemical factors</a:t>
            </a:r>
          </a:p>
          <a:p>
            <a:pPr lvl="2"/>
            <a:r>
              <a:rPr lang="en-US" altLang="en-US" dirty="0"/>
              <a:t>Rising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levels are most powerful respiratory stimulant</a:t>
            </a:r>
          </a:p>
          <a:p>
            <a:pPr lvl="2"/>
            <a:r>
              <a:rPr lang="en-US" altLang="en-US" dirty="0"/>
              <a:t>Normally, blood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O</a:t>
            </a:r>
            <a:r>
              <a:rPr lang="en-US" altLang="en-US" baseline="-45000" dirty="0">
                <a:latin typeface="Times New Roman" panose="02020603050405020304" pitchFamily="18" charset="0"/>
                <a:cs typeface="Times New Roman" panose="02020603050405020304" pitchFamily="18" charset="0"/>
              </a:rPr>
              <a:t>2</a:t>
            </a:r>
            <a:r>
              <a:rPr lang="en-US" altLang="en-US" dirty="0"/>
              <a:t> affects breathing only indirectly by influencing peripheral chemoreceptor sensitivity to changes in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CO</a:t>
            </a:r>
            <a:r>
              <a:rPr lang="en-US" altLang="en-US" baseline="-45000" dirty="0">
                <a:latin typeface="Times New Roman" panose="02020603050405020304" pitchFamily="18" charset="0"/>
                <a:cs typeface="Times New Roman" panose="02020603050405020304" pitchFamily="18" charset="0"/>
              </a:rPr>
              <a:t>2</a:t>
            </a:r>
            <a:endParaRPr lang="en-US" altLang="en-US" dirty="0">
              <a:latin typeface="Times New Roman" panose="02020603050405020304" pitchFamily="18" charset="0"/>
              <a:cs typeface="Times New Roman" panose="02020603050405020304" pitchFamily="18" charset="0"/>
            </a:endParaRPr>
          </a:p>
          <a:p>
            <a:pPr lvl="2"/>
            <a:r>
              <a:rPr lang="en-US" altLang="en-US" dirty="0"/>
              <a:t>When arterial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O</a:t>
            </a:r>
            <a:r>
              <a:rPr lang="en-US" altLang="en-US" baseline="-45000" dirty="0">
                <a:latin typeface="Times New Roman" panose="02020603050405020304" pitchFamily="18" charset="0"/>
                <a:cs typeface="Times New Roman" panose="02020603050405020304" pitchFamily="18" charset="0"/>
              </a:rPr>
              <a:t>2</a:t>
            </a:r>
            <a:r>
              <a:rPr lang="en-US" altLang="en-US" dirty="0"/>
              <a:t> falls below 60 mm Hg, it becomes major stimulus for respiration (via peripheral chemoreceptors)</a:t>
            </a:r>
          </a:p>
          <a:p>
            <a:pPr lvl="2"/>
            <a:r>
              <a:rPr lang="en-US" altLang="en-US" dirty="0"/>
              <a:t>Changes in arterial </a:t>
            </a:r>
            <a:r>
              <a:rPr lang="en-US" altLang="en-US" dirty="0">
                <a:latin typeface="Times New Roman" panose="02020603050405020304" pitchFamily="18" charset="0"/>
                <a:cs typeface="Times New Roman" panose="02020603050405020304" pitchFamily="18" charset="0"/>
              </a:rPr>
              <a:t>pH</a:t>
            </a:r>
            <a:r>
              <a:rPr lang="en-US" altLang="en-US" dirty="0"/>
              <a:t> resulting from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retention or metabolic factors act indirectly through peripheral chemoreceptors</a:t>
            </a:r>
          </a:p>
        </p:txBody>
      </p:sp>
    </p:spTree>
    <p:extLst>
      <p:ext uri="{BB962C8B-B14F-4D97-AF65-F5344CB8AC3E}">
        <p14:creationId xmlns:p14="http://schemas.microsoft.com/office/powerpoint/2010/main" val="3660286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6110"/>
            <a:ext cx="8229600" cy="1077218"/>
          </a:xfrm>
        </p:spPr>
        <p:txBody>
          <a:bodyPr vert="horz" lIns="0" tIns="0" rIns="0" bIns="0" rtlCol="0" anchor="b">
            <a:spAutoFit/>
          </a:bodyPr>
          <a:lstStyle/>
          <a:p>
            <a:pPr fontAlgn="auto">
              <a:spcAft>
                <a:spcPts val="0"/>
              </a:spcAft>
            </a:pPr>
            <a:r>
              <a:rPr lang="en-US" altLang="en-US" dirty="0">
                <a:latin typeface="Times New Roman"/>
              </a:rPr>
              <a:t>Factors Influencing Breathing Rate and Depth </a:t>
            </a:r>
            <a:r>
              <a:rPr lang="en-US" sz="2800" dirty="0">
                <a:latin typeface="Times New Roman"/>
              </a:rPr>
              <a:t>(9 of 11)</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2600712"/>
          </a:xfrm>
        </p:spPr>
        <p:txBody>
          <a:bodyPr wrap="square">
            <a:spAutoFit/>
          </a:bodyPr>
          <a:lstStyle/>
          <a:p>
            <a:r>
              <a:rPr lang="en-US" altLang="en-US" b="1" dirty="0"/>
              <a:t>Influence of higher brain centers</a:t>
            </a:r>
          </a:p>
          <a:p>
            <a:pPr lvl="1"/>
            <a:r>
              <a:rPr lang="en-US" altLang="en-US" b="1" dirty="0"/>
              <a:t>Hypothalamic</a:t>
            </a:r>
            <a:r>
              <a:rPr lang="en-US" altLang="en-US" dirty="0"/>
              <a:t> </a:t>
            </a:r>
            <a:r>
              <a:rPr lang="en-US" altLang="en-US" b="1" dirty="0"/>
              <a:t>controls</a:t>
            </a:r>
            <a:r>
              <a:rPr lang="en-US" altLang="en-US" dirty="0"/>
              <a:t>: act through limbic system to modify rate and depth of respiration </a:t>
            </a:r>
          </a:p>
          <a:p>
            <a:pPr lvl="2"/>
            <a:r>
              <a:rPr lang="en-US" altLang="en-US" dirty="0"/>
              <a:t>Example: breath holding that occurs in anger or gasping with pain</a:t>
            </a:r>
          </a:p>
          <a:p>
            <a:pPr lvl="2"/>
            <a:r>
              <a:rPr lang="en-US" altLang="en-US" dirty="0"/>
              <a:t>Change in body temperature changes rate</a:t>
            </a:r>
          </a:p>
          <a:p>
            <a:pPr lvl="1"/>
            <a:r>
              <a:rPr lang="en-US" altLang="en-US" b="1" dirty="0"/>
              <a:t>Cortical</a:t>
            </a:r>
            <a:r>
              <a:rPr lang="en-US" altLang="en-US" dirty="0"/>
              <a:t> </a:t>
            </a:r>
            <a:r>
              <a:rPr lang="en-US" altLang="en-US" b="1" dirty="0"/>
              <a:t>controls</a:t>
            </a:r>
            <a:r>
              <a:rPr lang="en-US" altLang="en-US" dirty="0"/>
              <a:t>: direct signals from cerebral motor cortex that bypass medullary controls</a:t>
            </a:r>
          </a:p>
          <a:p>
            <a:pPr lvl="2"/>
            <a:r>
              <a:rPr lang="en-US" altLang="en-US" dirty="0"/>
              <a:t>Example: voluntary breath holding at least until brain stem reinstates breathing when blood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becomes critical</a:t>
            </a:r>
          </a:p>
        </p:txBody>
      </p:sp>
    </p:spTree>
    <p:extLst>
      <p:ext uri="{BB962C8B-B14F-4D97-AF65-F5344CB8AC3E}">
        <p14:creationId xmlns:p14="http://schemas.microsoft.com/office/powerpoint/2010/main" val="60682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6110"/>
            <a:ext cx="8229600" cy="1077218"/>
          </a:xfrm>
        </p:spPr>
        <p:txBody>
          <a:bodyPr vert="horz" lIns="0" tIns="0" rIns="0" bIns="0" rtlCol="0" anchor="b">
            <a:spAutoFit/>
          </a:bodyPr>
          <a:lstStyle/>
          <a:p>
            <a:pPr fontAlgn="auto">
              <a:spcAft>
                <a:spcPts val="0"/>
              </a:spcAft>
            </a:pPr>
            <a:r>
              <a:rPr lang="en-US" altLang="en-US" dirty="0">
                <a:latin typeface="Times New Roman"/>
              </a:rPr>
              <a:t>Factors Influencing Breathing Rate and Depth </a:t>
            </a:r>
            <a:r>
              <a:rPr lang="en-US" sz="2800" dirty="0">
                <a:latin typeface="Times New Roman"/>
              </a:rPr>
              <a:t>(10 of 11)</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1785104"/>
          </a:xfrm>
        </p:spPr>
        <p:txBody>
          <a:bodyPr wrap="square">
            <a:spAutoFit/>
          </a:bodyPr>
          <a:lstStyle/>
          <a:p>
            <a:r>
              <a:rPr lang="en-US" altLang="en-US" b="1" dirty="0"/>
              <a:t>Pulmonary irritant reflexes</a:t>
            </a:r>
          </a:p>
          <a:p>
            <a:pPr lvl="1"/>
            <a:r>
              <a:rPr lang="en-US" altLang="en-US" dirty="0"/>
              <a:t>Receptors in bronchioles respond to irritants such as dust, accumulated mucus, or noxious fumes</a:t>
            </a:r>
          </a:p>
          <a:p>
            <a:pPr lvl="2"/>
            <a:r>
              <a:rPr lang="en-US" altLang="en-US" dirty="0"/>
              <a:t>Receptors communicate with respiratory centers via vagal nerve afferents</a:t>
            </a:r>
          </a:p>
          <a:p>
            <a:pPr lvl="1"/>
            <a:r>
              <a:rPr lang="en-US" altLang="en-US" dirty="0"/>
              <a:t>Promote reflexive constriction of air passages</a:t>
            </a:r>
          </a:p>
          <a:p>
            <a:pPr lvl="1"/>
            <a:r>
              <a:rPr lang="en-US" altLang="en-US" dirty="0"/>
              <a:t>Same irritant </a:t>
            </a:r>
            <a:r>
              <a:rPr lang="en-US" altLang="en-US" dirty="0">
                <a:sym typeface="Wingdings" panose="05000000000000000000" pitchFamily="2" charset="2"/>
              </a:rPr>
              <a:t>triggers a </a:t>
            </a:r>
            <a:r>
              <a:rPr lang="en-US" altLang="en-US" dirty="0"/>
              <a:t>cough in trachea or bronchi or a sneeze in nasal cavity</a:t>
            </a:r>
          </a:p>
        </p:txBody>
      </p:sp>
    </p:spTree>
    <p:extLst>
      <p:ext uri="{BB962C8B-B14F-4D97-AF65-F5344CB8AC3E}">
        <p14:creationId xmlns:p14="http://schemas.microsoft.com/office/powerpoint/2010/main" val="1714808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6110"/>
            <a:ext cx="8229600" cy="1077218"/>
          </a:xfrm>
        </p:spPr>
        <p:txBody>
          <a:bodyPr vert="horz" lIns="0" tIns="0" rIns="0" bIns="0" rtlCol="0" anchor="b">
            <a:spAutoFit/>
          </a:bodyPr>
          <a:lstStyle/>
          <a:p>
            <a:pPr fontAlgn="auto">
              <a:spcAft>
                <a:spcPts val="0"/>
              </a:spcAft>
            </a:pPr>
            <a:r>
              <a:rPr lang="en-US" altLang="en-US" dirty="0">
                <a:latin typeface="Times New Roman"/>
              </a:rPr>
              <a:t>Factors Influencing Breathing Rate and Depth </a:t>
            </a:r>
            <a:r>
              <a:rPr lang="en-US" sz="2800" dirty="0">
                <a:latin typeface="Times New Roman"/>
              </a:rPr>
              <a:t>(11 of 11)</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2031325"/>
          </a:xfrm>
        </p:spPr>
        <p:txBody>
          <a:bodyPr wrap="square">
            <a:spAutoFit/>
          </a:bodyPr>
          <a:lstStyle/>
          <a:p>
            <a:r>
              <a:rPr lang="en-US" altLang="en-US" b="1" dirty="0"/>
              <a:t>Inflation reflex </a:t>
            </a:r>
          </a:p>
          <a:p>
            <a:pPr lvl="1"/>
            <a:r>
              <a:rPr lang="en-US" altLang="en-US" b="1" dirty="0" err="1"/>
              <a:t>Hering</a:t>
            </a:r>
            <a:r>
              <a:rPr lang="en-US" altLang="en-US" b="1" dirty="0"/>
              <a:t>-Breuer</a:t>
            </a:r>
            <a:r>
              <a:rPr lang="en-US" altLang="en-US" dirty="0"/>
              <a:t> </a:t>
            </a:r>
            <a:r>
              <a:rPr lang="en-US" altLang="en-US" b="1" dirty="0"/>
              <a:t>reflex</a:t>
            </a:r>
            <a:r>
              <a:rPr lang="en-US" altLang="en-US" dirty="0"/>
              <a:t> (</a:t>
            </a:r>
            <a:r>
              <a:rPr lang="en-US" altLang="en-US" b="1" dirty="0"/>
              <a:t>inflation</a:t>
            </a:r>
            <a:r>
              <a:rPr lang="en-US" altLang="en-US" dirty="0"/>
              <a:t> </a:t>
            </a:r>
            <a:r>
              <a:rPr lang="en-US" altLang="en-US" b="1" dirty="0"/>
              <a:t>reflex</a:t>
            </a:r>
            <a:r>
              <a:rPr lang="en-US" altLang="en-US" dirty="0"/>
              <a:t>)</a:t>
            </a:r>
          </a:p>
          <a:p>
            <a:pPr lvl="2"/>
            <a:r>
              <a:rPr lang="en-US" altLang="en-US" dirty="0"/>
              <a:t>Stretch receptors in pleurae and airways are stimulated by lung inflation </a:t>
            </a:r>
          </a:p>
          <a:p>
            <a:pPr lvl="3"/>
            <a:r>
              <a:rPr lang="en-US" altLang="en-US" dirty="0"/>
              <a:t>Send inhibitory signals to medullary respiratory centers to end inhalation and allow expiration</a:t>
            </a:r>
          </a:p>
          <a:p>
            <a:pPr lvl="3"/>
            <a:r>
              <a:rPr lang="en-US" altLang="en-US" dirty="0"/>
              <a:t>May act as protective response more than as a normal regulatory mechanism</a:t>
            </a:r>
          </a:p>
        </p:txBody>
      </p:sp>
    </p:spTree>
    <p:extLst>
      <p:ext uri="{BB962C8B-B14F-4D97-AF65-F5344CB8AC3E}">
        <p14:creationId xmlns:p14="http://schemas.microsoft.com/office/powerpoint/2010/main" val="1094611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382001" cy="1046440"/>
          </a:xfrm>
        </p:spPr>
        <p:txBody>
          <a:bodyPr wrap="square">
            <a:spAutoFit/>
          </a:bodyPr>
          <a:lstStyle/>
          <a:p>
            <a:r>
              <a:rPr lang="en-US" dirty="0">
                <a:latin typeface="Times New Roman"/>
              </a:rPr>
              <a:t>Neural and Chemical Influences on Brain Stem Respiratory Centers</a:t>
            </a:r>
          </a:p>
        </p:txBody>
      </p:sp>
      <p:pic>
        <p:nvPicPr>
          <p:cNvPr id="10242" name="Picture 2" descr="This schematic diagram summarizes the relationships between higher brain centers, respiratory centers, and various receptors throughout the body. All of them act by influencing the respiratory centers in the medulla and pons.&#10; - Higher brain centers:  cerebral cortex exerts voluntary control over breathing, with both excitatory and inhibitory influences on the respiratory centers. &#10; - Other receptors (e.g. pain) and emotional stimuli can act through the hypothalamus to exert excitatory or inhibitory effects. &#10; - Peripheral chemoreceptors in the aortic arch have excitatory effects on the respiratory centers by detecting decreasing O2, increasing carbon dioxide, or increasing H+. &#10; - Central chemoreceptors detect increases in CO2 via increases in H+.&#10; - Stretch receptors in the lungs exert inhibitory effects. &#10; - Receptors in muscles and joints have excitatory effects, and irritant receptors in the lungs and trachea have inhibitory effects.&#10; - Stretch receptors in lungs have an inhibitory effect on respiratory centers.&#10; - Irritant receptors in lung can have an inhibitory or excitatory effect on respiratory centers.&#10;"/>
          <p:cNvPicPr>
            <a:picLocks noChangeAspect="1" noChangeArrowheads="1"/>
          </p:cNvPicPr>
          <p:nvPr/>
        </p:nvPicPr>
        <p:blipFill rotWithShape="1">
          <a:blip r:embed="rId3">
            <a:extLst>
              <a:ext uri="{28A0092B-C50C-407E-A947-70E740481C1C}">
                <a14:useLocalDpi xmlns:a14="http://schemas.microsoft.com/office/drawing/2010/main" val="0"/>
              </a:ext>
            </a:extLst>
          </a:blip>
          <a:srcRect b="3207"/>
          <a:stretch/>
        </p:blipFill>
        <p:spPr bwMode="auto">
          <a:xfrm>
            <a:off x="2091199" y="1524001"/>
            <a:ext cx="4927735" cy="41148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5"/>
          <p:cNvSpPr>
            <a:spLocks noGrp="1"/>
          </p:cNvSpPr>
          <p:nvPr>
            <p:ph sz="quarter" idx="10"/>
          </p:nvPr>
        </p:nvSpPr>
        <p:spPr>
          <a:xfrm>
            <a:off x="457581" y="5960588"/>
            <a:ext cx="7772400" cy="338554"/>
          </a:xfrm>
        </p:spPr>
        <p:txBody>
          <a:bodyPr>
            <a:spAutoFit/>
          </a:bodyPr>
          <a:lstStyle/>
          <a:p>
            <a:pPr algn="l"/>
            <a:r>
              <a:rPr lang="en-US" sz="1600" b="1" dirty="0">
                <a:solidFill>
                  <a:srgbClr val="007FA3"/>
                </a:solidFill>
                <a:latin typeface="Arial"/>
              </a:rPr>
              <a:t>Figure 22.27 </a:t>
            </a:r>
            <a:r>
              <a:rPr lang="en-US" sz="1600" dirty="0">
                <a:solidFill>
                  <a:schemeClr val="tx1">
                    <a:lumMod val="95000"/>
                    <a:lumOff val="5000"/>
                  </a:schemeClr>
                </a:solidFill>
              </a:rPr>
              <a:t>Neural and chemical influences on brain stem respiratory centers.</a:t>
            </a:r>
            <a:endParaRPr lang="en-US" sz="1600" dirty="0">
              <a:solidFill>
                <a:schemeClr val="tx1">
                  <a:lumMod val="95000"/>
                  <a:lumOff val="5000"/>
                </a:schemeClr>
              </a:solidFill>
              <a:latin typeface="Arial"/>
            </a:endParaRPr>
          </a:p>
        </p:txBody>
      </p:sp>
    </p:spTree>
    <p:extLst>
      <p:ext uri="{BB962C8B-B14F-4D97-AF65-F5344CB8AC3E}">
        <p14:creationId xmlns:p14="http://schemas.microsoft.com/office/powerpoint/2010/main" val="208731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Oxygen Transport </a:t>
            </a:r>
            <a:r>
              <a:rPr lang="en-US" sz="2800" dirty="0">
                <a:latin typeface="Times New Roman"/>
              </a:rPr>
              <a:t>(3 of 8)</a:t>
            </a:r>
          </a:p>
        </p:txBody>
      </p:sp>
      <p:sp>
        <p:nvSpPr>
          <p:cNvPr id="3" name="Content Placeholder 2"/>
          <p:cNvSpPr>
            <a:spLocks noGrp="1"/>
          </p:cNvSpPr>
          <p:nvPr>
            <p:ph sz="quarter" idx="13"/>
          </p:nvPr>
        </p:nvSpPr>
        <p:spPr>
          <a:xfrm>
            <a:off x="457581" y="1643126"/>
            <a:ext cx="8229600" cy="1862048"/>
          </a:xfrm>
        </p:spPr>
        <p:txBody>
          <a:bodyPr vert="horz" wrap="square" lIns="0" tIns="0" rIns="0" bIns="0" rtlCol="0">
            <a:spAutoFit/>
          </a:bodyPr>
          <a:lstStyle/>
          <a:p>
            <a:r>
              <a:rPr lang="en-US" altLang="en-US" b="1" dirty="0"/>
              <a:t>Association of oxygen and hemoglobin (cont.)</a:t>
            </a:r>
          </a:p>
          <a:p>
            <a:pPr lvl="1"/>
            <a:r>
              <a:rPr lang="en-US" altLang="en-US" dirty="0"/>
              <a:t>Loading and unloading of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t> is facilitated by a change in shape of Hb </a:t>
            </a:r>
          </a:p>
          <a:p>
            <a:pPr lvl="2"/>
            <a:r>
              <a:rPr lang="en-US" altLang="en-US" dirty="0"/>
              <a:t>As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t> binds, Hb changes shape, increasing its affinity for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t> increases</a:t>
            </a:r>
          </a:p>
          <a:p>
            <a:pPr lvl="2"/>
            <a:r>
              <a:rPr lang="en-US" altLang="en-US" dirty="0"/>
              <a:t>As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t> is released, Hb shape change causes a decrease in affinity for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t> </a:t>
            </a:r>
          </a:p>
          <a:p>
            <a:pPr lvl="1"/>
            <a:r>
              <a:rPr lang="en-US" altLang="en-US" i="1" dirty="0"/>
              <a:t>Fully</a:t>
            </a:r>
            <a:r>
              <a:rPr lang="en-US" altLang="en-US" dirty="0"/>
              <a:t> </a:t>
            </a:r>
            <a:r>
              <a:rPr lang="en-US" altLang="en-US" i="1" dirty="0"/>
              <a:t>saturated</a:t>
            </a:r>
            <a:r>
              <a:rPr lang="en-US" altLang="en-US" dirty="0"/>
              <a:t> (100%): all four </a:t>
            </a:r>
            <a:r>
              <a:rPr lang="en-US" altLang="en-US" dirty="0" err="1"/>
              <a:t>heme</a:t>
            </a:r>
            <a:r>
              <a:rPr lang="en-US" altLang="en-US" dirty="0"/>
              <a:t> groups carry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p>
          <a:p>
            <a:pPr lvl="1"/>
            <a:r>
              <a:rPr lang="en-US" altLang="en-US" i="1" dirty="0"/>
              <a:t>Partially</a:t>
            </a:r>
            <a:r>
              <a:rPr lang="en-US" altLang="en-US" dirty="0"/>
              <a:t> </a:t>
            </a:r>
            <a:r>
              <a:rPr lang="en-US" altLang="en-US" i="1" dirty="0"/>
              <a:t>saturated</a:t>
            </a:r>
            <a:r>
              <a:rPr lang="en-US" altLang="en-US" dirty="0"/>
              <a:t>: when only one to three </a:t>
            </a:r>
            <a:r>
              <a:rPr lang="en-US" altLang="en-US" dirty="0" err="1"/>
              <a:t>hemes</a:t>
            </a:r>
            <a:r>
              <a:rPr lang="en-US" altLang="en-US" dirty="0"/>
              <a:t> carry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55989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514600"/>
            <a:ext cx="8229600" cy="677108"/>
          </a:xfrm>
        </p:spPr>
        <p:txBody>
          <a:bodyPr wrap="square">
            <a:spAutoFit/>
          </a:bodyPr>
          <a:lstStyle/>
          <a:p>
            <a:r>
              <a:rPr lang="en-US" sz="4400" dirty="0"/>
              <a:t>22.9  Respiratory Adjustments</a:t>
            </a:r>
            <a:endParaRPr lang="en-US" sz="4400" dirty="0">
              <a:latin typeface="Times New Roman"/>
            </a:endParaRPr>
          </a:p>
        </p:txBody>
      </p:sp>
    </p:spTree>
    <p:extLst>
      <p:ext uri="{BB962C8B-B14F-4D97-AF65-F5344CB8AC3E}">
        <p14:creationId xmlns:p14="http://schemas.microsoft.com/office/powerpoint/2010/main" val="1696358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Exercise </a:t>
            </a:r>
            <a:r>
              <a:rPr lang="en-US" sz="2800" dirty="0">
                <a:latin typeface="Times New Roman"/>
              </a:rPr>
              <a:t>(1 of 3)</a:t>
            </a:r>
            <a:endParaRPr lang="en-US" altLang="en-US" sz="2800" b="0" dirty="0">
              <a:latin typeface="Times New Roman"/>
            </a:endParaRPr>
          </a:p>
        </p:txBody>
      </p:sp>
      <p:sp>
        <p:nvSpPr>
          <p:cNvPr id="4" name="Content Placeholder 3"/>
          <p:cNvSpPr>
            <a:spLocks noGrp="1"/>
          </p:cNvSpPr>
          <p:nvPr>
            <p:ph sz="quarter" idx="13"/>
          </p:nvPr>
        </p:nvSpPr>
        <p:spPr>
          <a:xfrm>
            <a:off x="457581" y="1643126"/>
            <a:ext cx="8229600" cy="2377574"/>
          </a:xfrm>
        </p:spPr>
        <p:txBody>
          <a:bodyPr wrap="square">
            <a:spAutoFit/>
          </a:bodyPr>
          <a:lstStyle/>
          <a:p>
            <a:r>
              <a:rPr lang="en-IN" altLang="en-US" dirty="0"/>
              <a:t>During exercise, adjustments geared to both intensity and duration must be made</a:t>
            </a:r>
          </a:p>
          <a:p>
            <a:r>
              <a:rPr lang="en-IN" altLang="en-US" b="1" dirty="0" err="1"/>
              <a:t>Hyperpnea</a:t>
            </a:r>
            <a:r>
              <a:rPr lang="en-IN" altLang="en-US" dirty="0"/>
              <a:t>: increased ventilation in response to metabolic needs</a:t>
            </a:r>
          </a:p>
          <a:p>
            <a:pPr lvl="1"/>
            <a:r>
              <a:rPr lang="en-IN" altLang="en-US" dirty="0"/>
              <a:t>Ventilation can increase 10 to 20 fold</a:t>
            </a:r>
          </a:p>
          <a:p>
            <a:r>
              <a:rPr lang="en-IN" altLang="en-US" dirty="0"/>
              <a:t>Ventilation increases abruptly, increases gradually, then reaches steady state; when exercise stops, there is a small, abrupt decline in ventilation, followed by a gradual decrease</a:t>
            </a:r>
          </a:p>
          <a:p>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CO</a:t>
            </a:r>
            <a:r>
              <a:rPr lang="en-US" altLang="en-US" baseline="-45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P</a:t>
            </a:r>
            <a:r>
              <a:rPr lang="en-US" altLang="en-US" baseline="-25000" dirty="0">
                <a:latin typeface="Times New Roman" panose="02020603050405020304" pitchFamily="18" charset="0"/>
                <a:cs typeface="Times New Roman" panose="02020603050405020304" pitchFamily="18" charset="0"/>
              </a:rPr>
              <a:t>O</a:t>
            </a:r>
            <a:r>
              <a:rPr lang="en-US" altLang="en-US" baseline="-45000" dirty="0">
                <a:latin typeface="Times New Roman" panose="02020603050405020304" pitchFamily="18" charset="0"/>
                <a:cs typeface="Times New Roman" panose="02020603050405020304" pitchFamily="18" charset="0"/>
              </a:rPr>
              <a:t>2</a:t>
            </a:r>
            <a:r>
              <a:rPr lang="en-US" altLang="en-US" dirty="0"/>
              <a:t>, and </a:t>
            </a:r>
            <a:r>
              <a:rPr lang="en-US" altLang="en-US" dirty="0">
                <a:latin typeface="Times New Roman" panose="02020603050405020304" pitchFamily="18" charset="0"/>
                <a:cs typeface="Times New Roman" panose="02020603050405020304" pitchFamily="18" charset="0"/>
              </a:rPr>
              <a:t>pH</a:t>
            </a:r>
            <a:r>
              <a:rPr lang="en-US" altLang="en-US" dirty="0"/>
              <a:t> </a:t>
            </a:r>
            <a:r>
              <a:rPr lang="en-IN" altLang="en-US" dirty="0"/>
              <a:t>remain surprisingly constant during exercise</a:t>
            </a:r>
          </a:p>
        </p:txBody>
      </p:sp>
    </p:spTree>
    <p:extLst>
      <p:ext uri="{BB962C8B-B14F-4D97-AF65-F5344CB8AC3E}">
        <p14:creationId xmlns:p14="http://schemas.microsoft.com/office/powerpoint/2010/main" val="1719142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Exercise </a:t>
            </a:r>
            <a:r>
              <a:rPr lang="en-US" sz="2800" dirty="0">
                <a:latin typeface="Times New Roman"/>
              </a:rPr>
              <a:t>(2 of 3)</a:t>
            </a:r>
            <a:endParaRPr lang="en-US" altLang="en-US" sz="2800" b="0" dirty="0">
              <a:latin typeface="Times New Roman"/>
            </a:endParaRPr>
          </a:p>
        </p:txBody>
      </p:sp>
      <p:sp>
        <p:nvSpPr>
          <p:cNvPr id="4" name="Content Placeholder 3"/>
          <p:cNvSpPr>
            <a:spLocks noGrp="1"/>
          </p:cNvSpPr>
          <p:nvPr>
            <p:ph sz="quarter" idx="13"/>
          </p:nvPr>
        </p:nvSpPr>
        <p:spPr>
          <a:xfrm>
            <a:off x="457581" y="1643126"/>
            <a:ext cx="8229600" cy="2277547"/>
          </a:xfrm>
        </p:spPr>
        <p:txBody>
          <a:bodyPr wrap="square">
            <a:spAutoFit/>
          </a:bodyPr>
          <a:lstStyle/>
          <a:p>
            <a:r>
              <a:rPr lang="en-US" altLang="en-US" dirty="0"/>
              <a:t>Abrupt increase in ventilation that occurs as exercise begins involves three neural factors:</a:t>
            </a:r>
          </a:p>
          <a:p>
            <a:pPr lvl="1"/>
            <a:r>
              <a:rPr lang="en-US" altLang="en-US" dirty="0"/>
              <a:t>Psychological stimuli: anticipation of exercise</a:t>
            </a:r>
          </a:p>
          <a:p>
            <a:pPr lvl="1"/>
            <a:r>
              <a:rPr lang="en-US" altLang="en-US" dirty="0"/>
              <a:t>Simultaneous cortical motor activation of skeletal muscles and respiratory centers</a:t>
            </a:r>
          </a:p>
          <a:p>
            <a:pPr lvl="1"/>
            <a:r>
              <a:rPr lang="en-US" altLang="en-US" dirty="0"/>
              <a:t>Excitatory impulses to respiratory centers from proprioceptors in moving muscles, tendons, joints</a:t>
            </a:r>
          </a:p>
          <a:p>
            <a:pPr lvl="1"/>
            <a:r>
              <a:rPr lang="en-US" altLang="en-US" dirty="0"/>
              <a:t>Gradual increase and plateau of respiration reflect is caused by increased rate of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delivery to the lungs</a:t>
            </a:r>
          </a:p>
        </p:txBody>
      </p:sp>
    </p:spTree>
    <p:extLst>
      <p:ext uri="{BB962C8B-B14F-4D97-AF65-F5344CB8AC3E}">
        <p14:creationId xmlns:p14="http://schemas.microsoft.com/office/powerpoint/2010/main" val="32979507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Exercise </a:t>
            </a:r>
            <a:r>
              <a:rPr lang="en-US" sz="2800" dirty="0">
                <a:latin typeface="Times New Roman"/>
              </a:rPr>
              <a:t>(3 of 3)</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1823576"/>
          </a:xfrm>
        </p:spPr>
        <p:txBody>
          <a:bodyPr wrap="square">
            <a:spAutoFit/>
          </a:bodyPr>
          <a:lstStyle/>
          <a:p>
            <a:r>
              <a:rPr lang="en-US" altLang="en-US" dirty="0"/>
              <a:t>Ventilation declines suddenly as exercise ends is because the three neural factors are shut off</a:t>
            </a:r>
          </a:p>
          <a:p>
            <a:pPr lvl="1"/>
            <a:r>
              <a:rPr lang="en-US" altLang="en-US" dirty="0"/>
              <a:t>Gradual decline to baseline is due to decline in </a:t>
            </a:r>
            <a:r>
              <a:rPr lang="en-US" altLang="en-US" dirty="0">
                <a:latin typeface="Times New Roman" panose="02020603050405020304" pitchFamily="18" charset="0"/>
                <a:cs typeface="Times New Roman" panose="02020603050405020304" pitchFamily="18" charset="0"/>
              </a:rPr>
              <a:t>CO</a:t>
            </a:r>
            <a:r>
              <a:rPr lang="en-US" altLang="en-US" baseline="-25000" dirty="0">
                <a:latin typeface="Times New Roman" panose="02020603050405020304" pitchFamily="18" charset="0"/>
                <a:cs typeface="Times New Roman" panose="02020603050405020304" pitchFamily="18" charset="0"/>
              </a:rPr>
              <a:t>2</a:t>
            </a:r>
            <a:r>
              <a:rPr lang="en-US" altLang="en-US" dirty="0"/>
              <a:t> flow after exercise ends</a:t>
            </a:r>
          </a:p>
          <a:p>
            <a:r>
              <a:rPr lang="en-US" altLang="en-US" dirty="0"/>
              <a:t>Exercise </a:t>
            </a:r>
            <a:r>
              <a:rPr lang="en-US" altLang="en-US" dirty="0">
                <a:sym typeface="Wingdings" panose="05000000000000000000" pitchFamily="2" charset="2"/>
              </a:rPr>
              <a:t>leads to a</a:t>
            </a:r>
            <a:r>
              <a:rPr lang="en-US" altLang="en-US" dirty="0"/>
              <a:t>naerobic respiration </a:t>
            </a:r>
            <a:r>
              <a:rPr lang="en-US" altLang="en-US" dirty="0">
                <a:sym typeface="Wingdings" panose="05000000000000000000" pitchFamily="2" charset="2"/>
              </a:rPr>
              <a:t>and the formation of lactic acid</a:t>
            </a:r>
          </a:p>
          <a:p>
            <a:pPr lvl="1"/>
            <a:r>
              <a:rPr lang="en-US" altLang="en-US" dirty="0">
                <a:sym typeface="Wingdings" panose="05000000000000000000" pitchFamily="2" charset="2"/>
              </a:rPr>
              <a:t>Lack of oxygen in muscles is not from poor respiratory function, but rather from insufficient cardiac output or skeletal muscle inability to increase oxygen uptake</a:t>
            </a:r>
            <a:endParaRPr lang="en-US" altLang="en-US" dirty="0"/>
          </a:p>
        </p:txBody>
      </p:sp>
    </p:spTree>
    <p:extLst>
      <p:ext uri="{BB962C8B-B14F-4D97-AF65-F5344CB8AC3E}">
        <p14:creationId xmlns:p14="http://schemas.microsoft.com/office/powerpoint/2010/main" val="488514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High Altitude </a:t>
            </a:r>
            <a:r>
              <a:rPr lang="en-US" sz="2800" dirty="0">
                <a:latin typeface="Times New Roman"/>
              </a:rPr>
              <a:t>(1 of 3)</a:t>
            </a:r>
            <a:endParaRPr lang="en-US" altLang="en-US" sz="2800" b="0" dirty="0">
              <a:latin typeface="Times New Roman"/>
            </a:endParaRPr>
          </a:p>
        </p:txBody>
      </p:sp>
      <p:sp>
        <p:nvSpPr>
          <p:cNvPr id="4" name="Content Placeholder 3"/>
          <p:cNvSpPr>
            <a:spLocks noGrp="1"/>
          </p:cNvSpPr>
          <p:nvPr>
            <p:ph sz="quarter" idx="13"/>
          </p:nvPr>
        </p:nvSpPr>
        <p:spPr>
          <a:xfrm>
            <a:off x="457581" y="1643126"/>
            <a:ext cx="8229600" cy="1461939"/>
          </a:xfrm>
        </p:spPr>
        <p:txBody>
          <a:bodyPr wrap="square">
            <a:spAutoFit/>
          </a:bodyPr>
          <a:lstStyle/>
          <a:p>
            <a:r>
              <a:rPr lang="en-US" altLang="en-US" dirty="0"/>
              <a:t>Quick travel to altitudes above 2400 meters (8000 feet) may </a:t>
            </a:r>
            <a:r>
              <a:rPr lang="en-US" altLang="en-US" dirty="0">
                <a:sym typeface="Wingdings" panose="05000000000000000000" pitchFamily="2" charset="2"/>
              </a:rPr>
              <a:t>trigger </a:t>
            </a:r>
            <a:r>
              <a:rPr lang="en-US" altLang="en-US" dirty="0"/>
              <a:t>symptoms of acute mountain sickness (AMS)</a:t>
            </a:r>
          </a:p>
          <a:p>
            <a:pPr lvl="1"/>
            <a:r>
              <a:rPr lang="en-US" altLang="en-US" dirty="0"/>
              <a:t>Atmospheric pressure and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O</a:t>
            </a:r>
            <a:r>
              <a:rPr lang="en-US" altLang="en-US" baseline="-45000" dirty="0">
                <a:latin typeface="Times New Roman" panose="02020603050405020304" pitchFamily="18" charset="0"/>
                <a:cs typeface="Times New Roman" panose="02020603050405020304" pitchFamily="18" charset="0"/>
              </a:rPr>
              <a:t>2</a:t>
            </a:r>
            <a:r>
              <a:rPr lang="en-US" altLang="en-US" dirty="0"/>
              <a:t> levels are lower at high elevations</a:t>
            </a:r>
          </a:p>
          <a:p>
            <a:pPr lvl="1"/>
            <a:r>
              <a:rPr lang="en-US" altLang="en-US" dirty="0"/>
              <a:t>Symptoms: headaches, shortness of breath, nausea, and dizziness</a:t>
            </a:r>
          </a:p>
          <a:p>
            <a:pPr lvl="1"/>
            <a:r>
              <a:rPr lang="en-US" altLang="en-US" dirty="0"/>
              <a:t>In severe cases, lethal cerebral and pulmonary edema may occur</a:t>
            </a:r>
          </a:p>
        </p:txBody>
      </p:sp>
    </p:spTree>
    <p:extLst>
      <p:ext uri="{BB962C8B-B14F-4D97-AF65-F5344CB8AC3E}">
        <p14:creationId xmlns:p14="http://schemas.microsoft.com/office/powerpoint/2010/main" val="42810261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High Altitude </a:t>
            </a:r>
            <a:r>
              <a:rPr lang="en-US" sz="2800" dirty="0">
                <a:latin typeface="Times New Roman"/>
              </a:rPr>
              <a:t>(2 of 3)</a:t>
            </a:r>
            <a:endParaRPr lang="en-US" altLang="en-US" sz="2800" b="0" dirty="0">
              <a:latin typeface="Times New Roman"/>
            </a:endParaRPr>
          </a:p>
        </p:txBody>
      </p:sp>
      <p:sp>
        <p:nvSpPr>
          <p:cNvPr id="4" name="Content Placeholder 3"/>
          <p:cNvSpPr>
            <a:spLocks noGrp="1"/>
          </p:cNvSpPr>
          <p:nvPr>
            <p:ph sz="quarter" idx="13"/>
          </p:nvPr>
        </p:nvSpPr>
        <p:spPr>
          <a:xfrm>
            <a:off x="457581" y="1643126"/>
            <a:ext cx="8229600" cy="1708160"/>
          </a:xfrm>
        </p:spPr>
        <p:txBody>
          <a:bodyPr wrap="square">
            <a:spAutoFit/>
          </a:bodyPr>
          <a:lstStyle/>
          <a:p>
            <a:r>
              <a:rPr lang="en-US" altLang="en-US" b="1" dirty="0">
                <a:cs typeface="Times New Roman" panose="02020603050405020304" pitchFamily="18" charset="0"/>
              </a:rPr>
              <a:t>Acclimatization</a:t>
            </a:r>
            <a:r>
              <a:rPr lang="en-US" altLang="en-US" dirty="0">
                <a:cs typeface="Times New Roman" panose="02020603050405020304" pitchFamily="18" charset="0"/>
              </a:rPr>
              <a:t>: respiratory and hematopoietic adjustments are made with long-term moves to high altitude </a:t>
            </a:r>
          </a:p>
          <a:p>
            <a:pPr lvl="1"/>
            <a:r>
              <a:rPr lang="en-US" altLang="en-US" dirty="0">
                <a:cs typeface="Times New Roman" panose="02020603050405020304" pitchFamily="18" charset="0"/>
              </a:rPr>
              <a:t>Chemoreceptors become more responsive to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CO</a:t>
            </a:r>
            <a:r>
              <a:rPr lang="en-US" altLang="en-US" baseline="-45000" dirty="0">
                <a:latin typeface="Times New Roman" panose="02020603050405020304" pitchFamily="18" charset="0"/>
                <a:cs typeface="Times New Roman" panose="02020603050405020304" pitchFamily="18" charset="0"/>
              </a:rPr>
              <a:t>2</a:t>
            </a:r>
            <a:r>
              <a:rPr lang="en-US" altLang="en-US" dirty="0">
                <a:cs typeface="Times New Roman" panose="02020603050405020304" pitchFamily="18" charset="0"/>
              </a:rPr>
              <a:t> when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O</a:t>
            </a:r>
            <a:r>
              <a:rPr lang="en-US" altLang="en-US" baseline="-45000" dirty="0">
                <a:latin typeface="Times New Roman" panose="02020603050405020304" pitchFamily="18" charset="0"/>
                <a:cs typeface="Times New Roman" panose="02020603050405020304" pitchFamily="18" charset="0"/>
              </a:rPr>
              <a:t>2</a:t>
            </a:r>
            <a:r>
              <a:rPr lang="en-US" altLang="en-US" dirty="0">
                <a:cs typeface="Times New Roman" panose="02020603050405020304" pitchFamily="18" charset="0"/>
              </a:rPr>
              <a:t> declines</a:t>
            </a:r>
          </a:p>
          <a:p>
            <a:pPr lvl="1"/>
            <a:r>
              <a:rPr lang="en-US" altLang="en-US" dirty="0">
                <a:cs typeface="Times New Roman" panose="02020603050405020304" pitchFamily="18" charset="0"/>
              </a:rPr>
              <a:t>Substantial decline in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O</a:t>
            </a:r>
            <a:r>
              <a:rPr lang="en-US" altLang="en-US" baseline="-45000" dirty="0">
                <a:latin typeface="Times New Roman" panose="02020603050405020304" pitchFamily="18" charset="0"/>
                <a:cs typeface="Times New Roman" panose="02020603050405020304" pitchFamily="18" charset="0"/>
              </a:rPr>
              <a:t>2</a:t>
            </a:r>
            <a:r>
              <a:rPr lang="en-US" altLang="en-US" dirty="0">
                <a:cs typeface="Times New Roman" panose="02020603050405020304" pitchFamily="18" charset="0"/>
              </a:rPr>
              <a:t> directly stimulates peripheral chemoreceptors </a:t>
            </a:r>
          </a:p>
          <a:p>
            <a:pPr lvl="1"/>
            <a:r>
              <a:rPr lang="en-US" altLang="en-US" dirty="0">
                <a:cs typeface="Times New Roman" panose="02020603050405020304" pitchFamily="18" charset="0"/>
              </a:rPr>
              <a:t>Results in increases in minute ventilation that  stabilize in few days to 2–3 L/min higher than at sea level</a:t>
            </a:r>
          </a:p>
        </p:txBody>
      </p:sp>
    </p:spTree>
    <p:extLst>
      <p:ext uri="{BB962C8B-B14F-4D97-AF65-F5344CB8AC3E}">
        <p14:creationId xmlns:p14="http://schemas.microsoft.com/office/powerpoint/2010/main" val="5589751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High Altitude </a:t>
            </a:r>
            <a:r>
              <a:rPr lang="en-US" sz="2800" dirty="0">
                <a:latin typeface="Times New Roman"/>
              </a:rPr>
              <a:t>(3 of 3)</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1446550"/>
          </a:xfrm>
        </p:spPr>
        <p:txBody>
          <a:bodyPr wrap="square">
            <a:spAutoFit/>
          </a:bodyPr>
          <a:lstStyle/>
          <a:p>
            <a:r>
              <a:rPr lang="en-US" altLang="en-US" dirty="0"/>
              <a:t>High altitude conditions always result in lower-than-normal Hb saturation levels</a:t>
            </a:r>
          </a:p>
          <a:p>
            <a:pPr lvl="1"/>
            <a:r>
              <a:rPr lang="en-US" altLang="en-US" dirty="0"/>
              <a:t>Due to availability of less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endParaRPr lang="en-US" altLang="en-US" dirty="0">
              <a:latin typeface="Times New Roman" panose="02020603050405020304" pitchFamily="18" charset="0"/>
              <a:cs typeface="Times New Roman" panose="02020603050405020304" pitchFamily="18" charset="0"/>
            </a:endParaRPr>
          </a:p>
          <a:p>
            <a:r>
              <a:rPr lang="en-US" altLang="en-US" dirty="0"/>
              <a:t>Decline in blood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t> stimulates kidneys to accelerate production of EPO</a:t>
            </a:r>
          </a:p>
          <a:p>
            <a:r>
              <a:rPr lang="en-US" altLang="en-US" dirty="0"/>
              <a:t>RBC numbers increase slowly to provide long-term compensation</a:t>
            </a:r>
          </a:p>
        </p:txBody>
      </p:sp>
    </p:spTree>
    <p:extLst>
      <p:ext uri="{BB962C8B-B14F-4D97-AF65-F5344CB8AC3E}">
        <p14:creationId xmlns:p14="http://schemas.microsoft.com/office/powerpoint/2010/main" val="2178572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743209"/>
            <a:ext cx="8229600" cy="677108"/>
          </a:xfrm>
        </p:spPr>
        <p:txBody>
          <a:bodyPr wrap="square">
            <a:spAutoFit/>
          </a:bodyPr>
          <a:lstStyle/>
          <a:p>
            <a:r>
              <a:rPr lang="en-US" sz="4400" dirty="0">
                <a:latin typeface="Times New Roman"/>
              </a:rPr>
              <a:t>22.10  Lung Diseases</a:t>
            </a:r>
          </a:p>
        </p:txBody>
      </p:sp>
    </p:spTree>
    <p:extLst>
      <p:ext uri="{BB962C8B-B14F-4D97-AF65-F5344CB8AC3E}">
        <p14:creationId xmlns:p14="http://schemas.microsoft.com/office/powerpoint/2010/main" val="19412293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6110"/>
            <a:ext cx="8229600" cy="1077218"/>
          </a:xfrm>
        </p:spPr>
        <p:txBody>
          <a:bodyPr vert="horz" lIns="0" tIns="0" rIns="0" bIns="0" rtlCol="0" anchor="b">
            <a:spAutoFit/>
          </a:bodyPr>
          <a:lstStyle/>
          <a:p>
            <a:r>
              <a:rPr lang="en-US" dirty="0">
                <a:latin typeface="Times New Roman"/>
              </a:rPr>
              <a:t>Chronic Obstructive Pulmonary Disease (COPD) </a:t>
            </a:r>
            <a:r>
              <a:rPr lang="en-US" sz="2800" dirty="0">
                <a:latin typeface="Times New Roman"/>
              </a:rPr>
              <a:t>(1 of 5)</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684803"/>
          </a:xfrm>
        </p:spPr>
        <p:txBody>
          <a:bodyPr wrap="square">
            <a:spAutoFit/>
          </a:bodyPr>
          <a:lstStyle/>
          <a:p>
            <a:r>
              <a:rPr lang="en-US" altLang="en-US" dirty="0"/>
              <a:t>Exemplified by chronic </a:t>
            </a:r>
            <a:r>
              <a:rPr lang="en-US" altLang="en-US" b="1" dirty="0"/>
              <a:t>emphysema</a:t>
            </a:r>
            <a:r>
              <a:rPr lang="en-US" altLang="en-US" dirty="0"/>
              <a:t> and chronic </a:t>
            </a:r>
            <a:r>
              <a:rPr lang="en-US" altLang="en-US" b="1" dirty="0"/>
              <a:t>bronchitis</a:t>
            </a:r>
          </a:p>
          <a:p>
            <a:r>
              <a:rPr lang="en-US" altLang="en-US" dirty="0"/>
              <a:t>Key feature is irreversible decrease in ability to force air out of lungs</a:t>
            </a:r>
          </a:p>
        </p:txBody>
      </p:sp>
    </p:spTree>
    <p:extLst>
      <p:ext uri="{BB962C8B-B14F-4D97-AF65-F5344CB8AC3E}">
        <p14:creationId xmlns:p14="http://schemas.microsoft.com/office/powerpoint/2010/main" val="5630452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6110"/>
            <a:ext cx="8229600" cy="1077218"/>
          </a:xfrm>
        </p:spPr>
        <p:txBody>
          <a:bodyPr vert="horz" lIns="0" tIns="0" rIns="0" bIns="0" rtlCol="0" anchor="b">
            <a:spAutoFit/>
          </a:bodyPr>
          <a:lstStyle/>
          <a:p>
            <a:r>
              <a:rPr lang="en-US" dirty="0">
                <a:latin typeface="Times New Roman"/>
              </a:rPr>
              <a:t>Chronic Obstructive Pulmonary Disease (COPD) </a:t>
            </a:r>
            <a:r>
              <a:rPr lang="en-US" sz="2800" dirty="0">
                <a:latin typeface="Times New Roman"/>
              </a:rPr>
              <a:t>(2 of 5)</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1785104"/>
          </a:xfrm>
        </p:spPr>
        <p:txBody>
          <a:bodyPr wrap="square">
            <a:spAutoFit/>
          </a:bodyPr>
          <a:lstStyle/>
          <a:p>
            <a:r>
              <a:rPr lang="en-US" altLang="en-US" dirty="0"/>
              <a:t>Other common features:</a:t>
            </a:r>
          </a:p>
          <a:p>
            <a:pPr lvl="1"/>
            <a:r>
              <a:rPr lang="en-US" altLang="en-US" dirty="0"/>
              <a:t>History of smoking in 80% of patients </a:t>
            </a:r>
          </a:p>
          <a:p>
            <a:pPr lvl="1"/>
            <a:r>
              <a:rPr lang="en-US" altLang="en-US" b="1" dirty="0"/>
              <a:t>Dyspnea</a:t>
            </a:r>
            <a:r>
              <a:rPr lang="en-US" altLang="en-US" dirty="0"/>
              <a:t>: labored breathing (“air hunger”)</a:t>
            </a:r>
          </a:p>
          <a:p>
            <a:pPr lvl="1"/>
            <a:r>
              <a:rPr lang="en-US" altLang="en-US" dirty="0"/>
              <a:t>Coughing and frequent pulmonary infections</a:t>
            </a:r>
          </a:p>
          <a:p>
            <a:pPr lvl="1"/>
            <a:r>
              <a:rPr lang="en-US" altLang="en-US" dirty="0"/>
              <a:t>Most patients develop </a:t>
            </a:r>
            <a:r>
              <a:rPr lang="en-US" altLang="en-US" b="1" dirty="0"/>
              <a:t>hypoventilation</a:t>
            </a:r>
            <a:r>
              <a:rPr lang="en-US" altLang="en-US" dirty="0"/>
              <a:t> accompanied by respiratory acidosis, hypoxemia</a:t>
            </a:r>
          </a:p>
        </p:txBody>
      </p:sp>
    </p:spTree>
    <p:extLst>
      <p:ext uri="{BB962C8B-B14F-4D97-AF65-F5344CB8AC3E}">
        <p14:creationId xmlns:p14="http://schemas.microsoft.com/office/powerpoint/2010/main" val="423344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Oxygen Transport </a:t>
            </a:r>
            <a:r>
              <a:rPr lang="en-US" sz="2800" dirty="0">
                <a:latin typeface="Times New Roman"/>
              </a:rPr>
              <a:t>(4 of 8)</a:t>
            </a:r>
          </a:p>
        </p:txBody>
      </p:sp>
      <p:sp>
        <p:nvSpPr>
          <p:cNvPr id="3" name="Content Placeholder 2"/>
          <p:cNvSpPr>
            <a:spLocks noGrp="1"/>
          </p:cNvSpPr>
          <p:nvPr>
            <p:ph sz="quarter" idx="13"/>
          </p:nvPr>
        </p:nvSpPr>
        <p:spPr>
          <a:xfrm>
            <a:off x="457581" y="1643126"/>
            <a:ext cx="8229600" cy="3077766"/>
          </a:xfrm>
        </p:spPr>
        <p:txBody>
          <a:bodyPr vert="horz" wrap="square" lIns="0" tIns="0" rIns="0" bIns="0" rtlCol="0">
            <a:spAutoFit/>
          </a:bodyPr>
          <a:lstStyle/>
          <a:p>
            <a:r>
              <a:rPr lang="en-US" altLang="en-US" b="1" dirty="0"/>
              <a:t>Association of oxygen and hemoglobin (cont.)</a:t>
            </a:r>
          </a:p>
          <a:p>
            <a:pPr lvl="1"/>
            <a:r>
              <a:rPr lang="en-US" altLang="en-US" dirty="0"/>
              <a:t>Rate of loading and unloading of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t> is regulated to ensure adequate oxygen delivery to cells</a:t>
            </a:r>
          </a:p>
          <a:p>
            <a:pPr lvl="1"/>
            <a:r>
              <a:rPr lang="en-US" altLang="en-US" dirty="0"/>
              <a:t>Factors that influence hemoglobin saturation:</a:t>
            </a:r>
          </a:p>
          <a:p>
            <a:pPr lvl="2"/>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O</a:t>
            </a:r>
            <a:r>
              <a:rPr lang="en-US" altLang="en-US" baseline="-45000" dirty="0">
                <a:latin typeface="Times New Roman" panose="02020603050405020304" pitchFamily="18" charset="0"/>
                <a:cs typeface="Times New Roman" panose="02020603050405020304" pitchFamily="18" charset="0"/>
              </a:rPr>
              <a:t>2</a:t>
            </a:r>
          </a:p>
          <a:p>
            <a:pPr lvl="2"/>
            <a:r>
              <a:rPr lang="en-US" altLang="en-US" dirty="0"/>
              <a:t>Other factors such as:</a:t>
            </a:r>
          </a:p>
          <a:p>
            <a:pPr lvl="3"/>
            <a:r>
              <a:rPr lang="en-US" altLang="en-US" dirty="0"/>
              <a:t>Temperature</a:t>
            </a:r>
          </a:p>
          <a:p>
            <a:pPr lvl="3"/>
            <a:r>
              <a:rPr lang="en-US" altLang="en-US" dirty="0"/>
              <a:t>Blood </a:t>
            </a:r>
            <a:r>
              <a:rPr lang="en-US" altLang="en-US" dirty="0">
                <a:latin typeface="Times New Roman" panose="02020603050405020304" pitchFamily="18" charset="0"/>
                <a:cs typeface="Times New Roman" panose="02020603050405020304" pitchFamily="18" charset="0"/>
              </a:rPr>
              <a:t>pH</a:t>
            </a:r>
          </a:p>
          <a:p>
            <a:pPr lvl="3"/>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CO</a:t>
            </a:r>
            <a:r>
              <a:rPr lang="en-US" altLang="en-US" baseline="-45000" dirty="0">
                <a:latin typeface="Times New Roman" panose="02020603050405020304" pitchFamily="18" charset="0"/>
                <a:cs typeface="Times New Roman" panose="02020603050405020304" pitchFamily="18" charset="0"/>
              </a:rPr>
              <a:t>2</a:t>
            </a:r>
          </a:p>
          <a:p>
            <a:pPr lvl="3"/>
            <a:r>
              <a:rPr lang="en-US" altLang="en-US" dirty="0"/>
              <a:t>Concentration of BPG</a:t>
            </a:r>
          </a:p>
        </p:txBody>
      </p:sp>
    </p:spTree>
    <p:extLst>
      <p:ext uri="{BB962C8B-B14F-4D97-AF65-F5344CB8AC3E}">
        <p14:creationId xmlns:p14="http://schemas.microsoft.com/office/powerpoint/2010/main" val="27669683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6110"/>
            <a:ext cx="8229600" cy="1077218"/>
          </a:xfrm>
        </p:spPr>
        <p:txBody>
          <a:bodyPr vert="horz" lIns="0" tIns="0" rIns="0" bIns="0" rtlCol="0" anchor="b">
            <a:spAutoFit/>
          </a:bodyPr>
          <a:lstStyle/>
          <a:p>
            <a:r>
              <a:rPr lang="en-US" dirty="0">
                <a:latin typeface="Times New Roman"/>
              </a:rPr>
              <a:t>Chronic Obstructive Pulmonary Disease (COPD) </a:t>
            </a:r>
            <a:r>
              <a:rPr lang="en-US" sz="2800" dirty="0">
                <a:latin typeface="Times New Roman"/>
              </a:rPr>
              <a:t>(3 of 5)</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2174954"/>
          </a:xfrm>
        </p:spPr>
        <p:txBody>
          <a:bodyPr wrap="square">
            <a:spAutoFit/>
          </a:bodyPr>
          <a:lstStyle/>
          <a:p>
            <a:pPr>
              <a:spcBef>
                <a:spcPts val="400"/>
              </a:spcBef>
            </a:pPr>
            <a:r>
              <a:rPr lang="en-US" altLang="en-US" b="1" dirty="0"/>
              <a:t>Emphysema:  </a:t>
            </a:r>
            <a:r>
              <a:rPr lang="en-US" altLang="en-US" dirty="0"/>
              <a:t>Permanent enlargement of alveoli and destruction of alveolar walls result in decreased lung elasticity, with </a:t>
            </a:r>
            <a:r>
              <a:rPr lang="en-US" altLang="en-US" dirty="0">
                <a:sym typeface="Wingdings" panose="05000000000000000000" pitchFamily="2" charset="2"/>
              </a:rPr>
              <a:t>three consequences:</a:t>
            </a:r>
          </a:p>
          <a:p>
            <a:pPr lvl="2">
              <a:spcBef>
                <a:spcPts val="400"/>
              </a:spcBef>
            </a:pPr>
            <a:r>
              <a:rPr lang="en-US" altLang="en-US" dirty="0">
                <a:sym typeface="Wingdings" panose="05000000000000000000" pitchFamily="2" charset="2"/>
              </a:rPr>
              <a:t>Accessory muscles are necessary for breathing, leading to exhaustion from using 10–15% more energy to breathe than normal</a:t>
            </a:r>
          </a:p>
          <a:p>
            <a:pPr lvl="2">
              <a:spcBef>
                <a:spcPts val="400"/>
              </a:spcBef>
            </a:pPr>
            <a:r>
              <a:rPr lang="en-US" altLang="en-US" dirty="0"/>
              <a:t>Trapped air causes hyperinflation, </a:t>
            </a:r>
            <a:r>
              <a:rPr lang="en-US" altLang="en-US" dirty="0">
                <a:sym typeface="Wingdings" panose="05000000000000000000" pitchFamily="2" charset="2"/>
              </a:rPr>
              <a:t>which flattens diaphragm and causes expanded barrel chest, both of which reduces ventilation efficiency</a:t>
            </a:r>
          </a:p>
          <a:p>
            <a:pPr lvl="2">
              <a:spcBef>
                <a:spcPts val="400"/>
              </a:spcBef>
            </a:pPr>
            <a:r>
              <a:rPr lang="en-US" altLang="en-US" dirty="0">
                <a:sym typeface="Wingdings" panose="05000000000000000000" pitchFamily="2" charset="2"/>
              </a:rPr>
              <a:t>Damaged pulmonary capillaries lead to enlarged right ventricle</a:t>
            </a:r>
          </a:p>
          <a:p>
            <a:pPr lvl="1">
              <a:spcBef>
                <a:spcPts val="400"/>
              </a:spcBef>
            </a:pPr>
            <a:r>
              <a:rPr lang="en-US" altLang="en-US" dirty="0"/>
              <a:t>Hereditary factors for disease include alpha-1 antitrypsin deficiency</a:t>
            </a:r>
            <a:endParaRPr lang="en-US" altLang="en-US" dirty="0">
              <a:sym typeface="Wingdings" panose="05000000000000000000" pitchFamily="2" charset="2"/>
            </a:endParaRPr>
          </a:p>
        </p:txBody>
      </p:sp>
    </p:spTree>
    <p:extLst>
      <p:ext uri="{BB962C8B-B14F-4D97-AF65-F5344CB8AC3E}">
        <p14:creationId xmlns:p14="http://schemas.microsoft.com/office/powerpoint/2010/main" val="6506461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6110"/>
            <a:ext cx="8229600" cy="1077218"/>
          </a:xfrm>
        </p:spPr>
        <p:txBody>
          <a:bodyPr vert="horz" lIns="0" tIns="0" rIns="0" bIns="0" rtlCol="0" anchor="b">
            <a:spAutoFit/>
          </a:bodyPr>
          <a:lstStyle/>
          <a:p>
            <a:r>
              <a:rPr lang="en-US" dirty="0">
                <a:latin typeface="Times New Roman"/>
              </a:rPr>
              <a:t>Chronic Obstructive Pulmonary Disease (COPD) </a:t>
            </a:r>
            <a:r>
              <a:rPr lang="en-US" sz="2800" dirty="0">
                <a:latin typeface="Times New Roman"/>
              </a:rPr>
              <a:t>(4 of 5)</a:t>
            </a:r>
            <a:endParaRPr lang="en-US" altLang="en-US" sz="2800" b="0" dirty="0">
              <a:latin typeface="Times New Roman"/>
            </a:endParaRPr>
          </a:p>
        </p:txBody>
      </p:sp>
      <p:sp>
        <p:nvSpPr>
          <p:cNvPr id="4" name="Content Placeholder 3"/>
          <p:cNvSpPr>
            <a:spLocks noGrp="1"/>
          </p:cNvSpPr>
          <p:nvPr>
            <p:ph sz="quarter" idx="13"/>
          </p:nvPr>
        </p:nvSpPr>
        <p:spPr>
          <a:xfrm>
            <a:off x="457581" y="1643126"/>
            <a:ext cx="8229600" cy="1862048"/>
          </a:xfrm>
        </p:spPr>
        <p:txBody>
          <a:bodyPr wrap="square">
            <a:spAutoFit/>
          </a:bodyPr>
          <a:lstStyle/>
          <a:p>
            <a:r>
              <a:rPr lang="en-US" altLang="en-US" b="1" dirty="0"/>
              <a:t>Chronic</a:t>
            </a:r>
            <a:r>
              <a:rPr lang="en-US" altLang="en-US" dirty="0"/>
              <a:t> </a:t>
            </a:r>
            <a:r>
              <a:rPr lang="en-US" altLang="en-US" b="1" dirty="0"/>
              <a:t>bronchitis</a:t>
            </a:r>
          </a:p>
          <a:p>
            <a:pPr lvl="1"/>
            <a:r>
              <a:rPr lang="en-US" altLang="en-US" dirty="0"/>
              <a:t>Inhaled irritants </a:t>
            </a:r>
            <a:r>
              <a:rPr lang="en-US" altLang="en-US" dirty="0">
                <a:sym typeface="Wingdings" panose="05000000000000000000" pitchFamily="2" charset="2"/>
              </a:rPr>
              <a:t>cause chronic excessive mucus </a:t>
            </a:r>
          </a:p>
          <a:p>
            <a:pPr lvl="1"/>
            <a:r>
              <a:rPr lang="en-US" altLang="en-US" dirty="0">
                <a:sym typeface="Wingdings" panose="05000000000000000000" pitchFamily="2" charset="2"/>
              </a:rPr>
              <a:t>Mucosae of lower respiratory passageways become inflamed and </a:t>
            </a:r>
            <a:r>
              <a:rPr lang="en-US" altLang="en-US" dirty="0" err="1">
                <a:sym typeface="Wingdings" panose="05000000000000000000" pitchFamily="2" charset="2"/>
              </a:rPr>
              <a:t>fibrosed</a:t>
            </a:r>
            <a:endParaRPr lang="en-US" altLang="en-US" dirty="0">
              <a:sym typeface="Wingdings" panose="05000000000000000000" pitchFamily="2" charset="2"/>
            </a:endParaRPr>
          </a:p>
          <a:p>
            <a:pPr lvl="1"/>
            <a:r>
              <a:rPr lang="en-US" altLang="en-US" dirty="0">
                <a:sym typeface="Wingdings" panose="05000000000000000000" pitchFamily="2" charset="2"/>
              </a:rPr>
              <a:t>Results in obstructed airways that impair lung ventilation and gas exchange</a:t>
            </a:r>
          </a:p>
          <a:p>
            <a:pPr lvl="1"/>
            <a:r>
              <a:rPr lang="en-US" altLang="en-US" dirty="0">
                <a:sym typeface="Wingdings" panose="05000000000000000000" pitchFamily="2" charset="2"/>
              </a:rPr>
              <a:t>Symptoms include frequent pulmonary infections</a:t>
            </a:r>
          </a:p>
          <a:p>
            <a:pPr lvl="1"/>
            <a:r>
              <a:rPr lang="en-US" altLang="en-US" dirty="0">
                <a:sym typeface="Wingdings" panose="05000000000000000000" pitchFamily="2" charset="2"/>
              </a:rPr>
              <a:t>Risk factors include smoking and environmental pollutants</a:t>
            </a:r>
            <a:endParaRPr lang="en-US" altLang="en-US" dirty="0"/>
          </a:p>
        </p:txBody>
      </p:sp>
    </p:spTree>
    <p:extLst>
      <p:ext uri="{BB962C8B-B14F-4D97-AF65-F5344CB8AC3E}">
        <p14:creationId xmlns:p14="http://schemas.microsoft.com/office/powerpoint/2010/main" val="38299129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6110"/>
            <a:ext cx="8229600" cy="1077218"/>
          </a:xfrm>
        </p:spPr>
        <p:txBody>
          <a:bodyPr vert="horz" lIns="0" tIns="0" rIns="0" bIns="0" rtlCol="0" anchor="b">
            <a:spAutoFit/>
          </a:bodyPr>
          <a:lstStyle/>
          <a:p>
            <a:r>
              <a:rPr lang="en-US" dirty="0">
                <a:latin typeface="Times New Roman"/>
              </a:rPr>
              <a:t>Chronic Obstructive Pulmonary Disease (COPD) </a:t>
            </a:r>
            <a:r>
              <a:rPr lang="en-US" sz="2800" dirty="0">
                <a:latin typeface="Times New Roman"/>
              </a:rPr>
              <a:t>(5 of 5)</a:t>
            </a:r>
            <a:endParaRPr lang="en-US" altLang="en-US" sz="2800" b="0" dirty="0">
              <a:latin typeface="Times New Roman"/>
            </a:endParaRPr>
          </a:p>
        </p:txBody>
      </p:sp>
      <p:sp>
        <p:nvSpPr>
          <p:cNvPr id="4" name="Content Placeholder 3"/>
          <p:cNvSpPr>
            <a:spLocks noGrp="1"/>
          </p:cNvSpPr>
          <p:nvPr>
            <p:ph sz="quarter" idx="13"/>
          </p:nvPr>
        </p:nvSpPr>
        <p:spPr>
          <a:xfrm>
            <a:off x="457581" y="1643126"/>
            <a:ext cx="8229600" cy="2523768"/>
          </a:xfrm>
        </p:spPr>
        <p:txBody>
          <a:bodyPr wrap="square">
            <a:spAutoFit/>
          </a:bodyPr>
          <a:lstStyle/>
          <a:p>
            <a:r>
              <a:rPr lang="en-US" altLang="en-US" b="1" dirty="0"/>
              <a:t>COPD symptoms and treatment</a:t>
            </a:r>
          </a:p>
          <a:p>
            <a:pPr lvl="1"/>
            <a:r>
              <a:rPr lang="en-US" altLang="en-US" dirty="0"/>
              <a:t>Strength of patient’</a:t>
            </a:r>
            <a:r>
              <a:rPr lang="en-US" altLang="ja-JP" dirty="0"/>
              <a:t>s innate respiratory drive </a:t>
            </a:r>
            <a:r>
              <a:rPr lang="en-US" altLang="ja-JP" dirty="0">
                <a:sym typeface="Wingdings" panose="05000000000000000000" pitchFamily="2" charset="2"/>
              </a:rPr>
              <a:t>is reason behind different symptoms seen</a:t>
            </a:r>
            <a:endParaRPr lang="en-US" altLang="ja-JP" dirty="0"/>
          </a:p>
          <a:p>
            <a:pPr lvl="2"/>
            <a:r>
              <a:rPr lang="en-US" altLang="en-US" dirty="0"/>
              <a:t>“Pink puffers”: patient usually thin because they burn large amount of energy breathing; near-normal blood gases are maintained, so skin color is normal</a:t>
            </a:r>
          </a:p>
          <a:p>
            <a:pPr lvl="2"/>
            <a:r>
              <a:rPr lang="en-US" altLang="en-US" dirty="0"/>
              <a:t>“Blue bloaters”: patient usually stocky; cyanosis is due to hypoxia, so skin color takes on bluish hue</a:t>
            </a:r>
          </a:p>
          <a:p>
            <a:pPr lvl="1"/>
            <a:r>
              <a:rPr lang="en-US" altLang="en-US" dirty="0"/>
              <a:t>Treatment: bronchodilators, corticosteroids, oxygen, sometimes </a:t>
            </a:r>
            <a:r>
              <a:rPr lang="en-US" altLang="en-US" i="1" dirty="0"/>
              <a:t>lung</a:t>
            </a:r>
            <a:r>
              <a:rPr lang="en-US" altLang="en-US" dirty="0"/>
              <a:t> </a:t>
            </a:r>
            <a:r>
              <a:rPr lang="en-US" altLang="en-US" i="1" dirty="0"/>
              <a:t>volume</a:t>
            </a:r>
            <a:r>
              <a:rPr lang="en-US" altLang="en-US" dirty="0"/>
              <a:t> </a:t>
            </a:r>
            <a:r>
              <a:rPr lang="en-US" altLang="en-US" i="1" dirty="0"/>
              <a:t>reduction</a:t>
            </a:r>
            <a:r>
              <a:rPr lang="en-US" altLang="en-US" dirty="0"/>
              <a:t> </a:t>
            </a:r>
            <a:r>
              <a:rPr lang="en-US" altLang="en-US" i="1" dirty="0"/>
              <a:t>surgery</a:t>
            </a:r>
            <a:r>
              <a:rPr lang="en-US" altLang="en-US" dirty="0"/>
              <a:t>; oxygen must be administered carefully</a:t>
            </a:r>
          </a:p>
        </p:txBody>
      </p:sp>
    </p:spTree>
    <p:extLst>
      <p:ext uri="{BB962C8B-B14F-4D97-AF65-F5344CB8AC3E}">
        <p14:creationId xmlns:p14="http://schemas.microsoft.com/office/powerpoint/2010/main" val="25422018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wrap="square">
            <a:spAutoFit/>
          </a:bodyPr>
          <a:lstStyle/>
          <a:p>
            <a:pPr lvl="1" algn="l" rtl="0">
              <a:spcBef>
                <a:spcPct val="0"/>
              </a:spcBef>
            </a:pPr>
            <a:r>
              <a:rPr lang="en-US" sz="3400" b="1" kern="1200" dirty="0">
                <a:solidFill>
                  <a:srgbClr val="007FA3"/>
                </a:solidFill>
                <a:latin typeface="Times New Roman"/>
                <a:ea typeface="+mn-ea"/>
                <a:cs typeface="Times New Roman" panose="02020603050405020304" pitchFamily="18" charset="0"/>
              </a:rPr>
              <a:t>The</a:t>
            </a:r>
            <a:r>
              <a:rPr lang="en-US" sz="3400" b="1" dirty="0">
                <a:latin typeface="Times New Roman"/>
                <a:cs typeface="Times New Roman" panose="02020603050405020304" pitchFamily="18" charset="0"/>
              </a:rPr>
              <a:t> </a:t>
            </a:r>
            <a:r>
              <a:rPr lang="en-US" sz="3400" b="1" kern="1200" dirty="0">
                <a:solidFill>
                  <a:srgbClr val="007FA3"/>
                </a:solidFill>
                <a:latin typeface="Times New Roman"/>
                <a:ea typeface="+mn-ea"/>
                <a:cs typeface="Times New Roman" panose="02020603050405020304" pitchFamily="18" charset="0"/>
              </a:rPr>
              <a:t>Pathogenesis of COPD</a:t>
            </a:r>
          </a:p>
        </p:txBody>
      </p:sp>
      <p:pic>
        <p:nvPicPr>
          <p:cNvPr id="11266" name="Picture 2" descr="This figure is a flowchart that illustrates two paths by which COPD can develop.  &#10; - Exposure to tobacco smoke or air pollution can trigger:&#10; - Bronchial irritation and inflammation which leads to:&#10; - Breakdown of elastin in connective tissue of lungs which leads to:&#10; - Emphysema:  destruction of alveolar walls, loss of lung elasticity which leads to:&#10; - Airway obstruction or air trapping, dyspnea, and frequent infections, which leads to:&#10; - Hypoventilation, hypoxemia, respiratory acidosis&#10; - Continual bronchial irritation and inflammation which leads to:&#10; -  Chronic bronchitis:  excess mucus production and chronic productive cough, which leads to:&#10; - Airway obstruction or air trapping, dyspnea, and frequent infections, which leads to:&#10; - Hypoventilation, hypoxemia, respiratory acidosis&#10; -  α-1 antitrypsin deficiency can lead to:&#10; - Breakdown of elastin in connective tissue of lungs which leads to:&#10; - Emphysema:  destruction of alveolar walls, loss of lung elasticity which leads to:&#10; - Airway obstruction or air trapping, dyspnea, and frequent infections, which leads to:Hypoventilation, hypoxemia, respiratory acidosis&#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95"/>
          <a:stretch/>
        </p:blipFill>
        <p:spPr bwMode="auto">
          <a:xfrm>
            <a:off x="2246811" y="1583267"/>
            <a:ext cx="3661310" cy="405553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p:cNvSpPr>
            <a:spLocks noGrp="1"/>
          </p:cNvSpPr>
          <p:nvPr>
            <p:ph sz="quarter" idx="10"/>
          </p:nvPr>
        </p:nvSpPr>
        <p:spPr>
          <a:xfrm>
            <a:off x="457581" y="5925979"/>
            <a:ext cx="7772400" cy="246221"/>
          </a:xfrm>
        </p:spPr>
        <p:txBody>
          <a:bodyPr/>
          <a:lstStyle/>
          <a:p>
            <a:r>
              <a:rPr lang="en-US" b="1" dirty="0">
                <a:solidFill>
                  <a:srgbClr val="007FA3"/>
                </a:solidFill>
                <a:latin typeface="Arial"/>
              </a:rPr>
              <a:t>Figure 22.30 </a:t>
            </a:r>
            <a:r>
              <a:rPr lang="en-US" dirty="0"/>
              <a:t>The pathogenesis of COPD.</a:t>
            </a:r>
            <a:endParaRPr lang="en-US" dirty="0">
              <a:latin typeface="Arial"/>
            </a:endParaRPr>
          </a:p>
        </p:txBody>
      </p:sp>
    </p:spTree>
    <p:extLst>
      <p:ext uri="{BB962C8B-B14F-4D97-AF65-F5344CB8AC3E}">
        <p14:creationId xmlns:p14="http://schemas.microsoft.com/office/powerpoint/2010/main" val="8121619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Asthma</a:t>
            </a:r>
          </a:p>
        </p:txBody>
      </p:sp>
      <p:sp>
        <p:nvSpPr>
          <p:cNvPr id="4" name="Content Placeholder 3"/>
          <p:cNvSpPr>
            <a:spLocks noGrp="1"/>
          </p:cNvSpPr>
          <p:nvPr>
            <p:ph sz="quarter" idx="13"/>
          </p:nvPr>
        </p:nvSpPr>
        <p:spPr>
          <a:xfrm>
            <a:off x="457581" y="1643126"/>
            <a:ext cx="8229600" cy="2492990"/>
          </a:xfrm>
        </p:spPr>
        <p:txBody>
          <a:bodyPr wrap="square">
            <a:spAutoFit/>
          </a:bodyPr>
          <a:lstStyle/>
          <a:p>
            <a:r>
              <a:rPr lang="en-US" altLang="en-US" dirty="0"/>
              <a:t>Sometimes classified as COPD, but episodes are acute, not chronic, with symptom-free periods</a:t>
            </a:r>
          </a:p>
          <a:p>
            <a:r>
              <a:rPr lang="en-US" altLang="en-US" dirty="0"/>
              <a:t>Characterized by coughing, dyspnea, wheezing, and chest tightness</a:t>
            </a:r>
          </a:p>
          <a:p>
            <a:r>
              <a:rPr lang="en-US" altLang="en-US" dirty="0"/>
              <a:t>Active inflammation of airways precedes bronchospasms</a:t>
            </a:r>
          </a:p>
          <a:p>
            <a:r>
              <a:rPr lang="en-US" altLang="en-US" dirty="0"/>
              <a:t>Airway inflammation is an immune response caused by release of interleukins, production of </a:t>
            </a:r>
            <a:r>
              <a:rPr lang="en-US" altLang="en-US" dirty="0" err="1"/>
              <a:t>IgE</a:t>
            </a:r>
            <a:r>
              <a:rPr lang="en-US" altLang="en-US" dirty="0"/>
              <a:t>, and recruitment of inflammatory cells</a:t>
            </a:r>
          </a:p>
          <a:p>
            <a:r>
              <a:rPr lang="en-US" altLang="en-US" dirty="0"/>
              <a:t>Airways thickened with inflammatory exudate magnify effect of bronchospasms </a:t>
            </a:r>
          </a:p>
        </p:txBody>
      </p:sp>
    </p:spTree>
    <p:extLst>
      <p:ext uri="{BB962C8B-B14F-4D97-AF65-F5344CB8AC3E}">
        <p14:creationId xmlns:p14="http://schemas.microsoft.com/office/powerpoint/2010/main" val="41721583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Tuberculosis (TB)</a:t>
            </a:r>
          </a:p>
        </p:txBody>
      </p:sp>
      <p:sp>
        <p:nvSpPr>
          <p:cNvPr id="4" name="Content Placeholder 3"/>
          <p:cNvSpPr>
            <a:spLocks noGrp="1"/>
          </p:cNvSpPr>
          <p:nvPr>
            <p:ph sz="quarter" idx="13"/>
          </p:nvPr>
        </p:nvSpPr>
        <p:spPr>
          <a:xfrm>
            <a:off x="457581" y="1643126"/>
            <a:ext cx="8229600" cy="1446550"/>
          </a:xfrm>
        </p:spPr>
        <p:txBody>
          <a:bodyPr wrap="square">
            <a:spAutoFit/>
          </a:bodyPr>
          <a:lstStyle/>
          <a:p>
            <a:r>
              <a:rPr lang="en-US" altLang="en-US" dirty="0"/>
              <a:t>Infectious disease caused by bacterium </a:t>
            </a:r>
            <a:r>
              <a:rPr lang="en-US" altLang="en-US" i="1" dirty="0"/>
              <a:t>Mycobacterium</a:t>
            </a:r>
            <a:r>
              <a:rPr lang="en-US" altLang="en-US" dirty="0"/>
              <a:t> </a:t>
            </a:r>
            <a:r>
              <a:rPr lang="en-US" altLang="en-US" i="1" dirty="0"/>
              <a:t>tuberculosis</a:t>
            </a:r>
            <a:r>
              <a:rPr lang="en-US" altLang="en-US" dirty="0"/>
              <a:t> </a:t>
            </a:r>
          </a:p>
          <a:p>
            <a:r>
              <a:rPr lang="en-US" altLang="en-US" dirty="0"/>
              <a:t>Symptoms: fever, night sweats, weight loss, racking cough, coughing up blood</a:t>
            </a:r>
          </a:p>
          <a:p>
            <a:r>
              <a:rPr lang="en-US" altLang="en-US" dirty="0"/>
              <a:t>Treatment: 12-month course of antibiotics</a:t>
            </a:r>
          </a:p>
          <a:p>
            <a:pPr lvl="1"/>
            <a:r>
              <a:rPr lang="en-US" altLang="en-US" dirty="0"/>
              <a:t>Antibiotic-resistant strains have been seen, including multidrug-resistant strains</a:t>
            </a:r>
          </a:p>
        </p:txBody>
      </p:sp>
    </p:spTree>
    <p:extLst>
      <p:ext uri="{BB962C8B-B14F-4D97-AF65-F5344CB8AC3E}">
        <p14:creationId xmlns:p14="http://schemas.microsoft.com/office/powerpoint/2010/main" val="30850967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Lung Cancer </a:t>
            </a:r>
            <a:r>
              <a:rPr lang="en-US" sz="2800" dirty="0">
                <a:latin typeface="Times New Roman"/>
              </a:rPr>
              <a:t>(1 of 3)</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684803"/>
          </a:xfrm>
        </p:spPr>
        <p:txBody>
          <a:bodyPr wrap="square">
            <a:spAutoFit/>
          </a:bodyPr>
          <a:lstStyle/>
          <a:p>
            <a:r>
              <a:rPr lang="en-US" altLang="en-US" dirty="0"/>
              <a:t>Leading cause of cancer deaths in North America</a:t>
            </a:r>
          </a:p>
          <a:p>
            <a:r>
              <a:rPr lang="en-US" altLang="en-US" dirty="0"/>
              <a:t>90% of all cases are result of smoking</a:t>
            </a:r>
          </a:p>
        </p:txBody>
      </p:sp>
    </p:spTree>
    <p:extLst>
      <p:ext uri="{BB962C8B-B14F-4D97-AF65-F5344CB8AC3E}">
        <p14:creationId xmlns:p14="http://schemas.microsoft.com/office/powerpoint/2010/main" val="4053601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Lung Cancer </a:t>
            </a:r>
            <a:r>
              <a:rPr lang="en-US" sz="2800" dirty="0">
                <a:latin typeface="Times New Roman"/>
              </a:rPr>
              <a:t>(2 of 3)</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1708160"/>
          </a:xfrm>
        </p:spPr>
        <p:txBody>
          <a:bodyPr wrap="square">
            <a:spAutoFit/>
          </a:bodyPr>
          <a:lstStyle/>
          <a:p>
            <a:r>
              <a:rPr lang="en-US" altLang="en-US" dirty="0"/>
              <a:t>Three most common types:</a:t>
            </a:r>
          </a:p>
          <a:p>
            <a:pPr lvl="1"/>
            <a:r>
              <a:rPr lang="en-US" altLang="en-US" b="1" dirty="0"/>
              <a:t>Adenocarcinoma</a:t>
            </a:r>
            <a:r>
              <a:rPr lang="en-US" altLang="en-US" dirty="0"/>
              <a:t> (~40% of cases) originates in peripheral lung areas; develops from bronchial glands and alveolar cells</a:t>
            </a:r>
          </a:p>
          <a:p>
            <a:pPr lvl="1"/>
            <a:r>
              <a:rPr lang="en-US" altLang="en-US" b="1" dirty="0"/>
              <a:t>Squamous</a:t>
            </a:r>
            <a:r>
              <a:rPr lang="en-US" altLang="en-US" dirty="0"/>
              <a:t> </a:t>
            </a:r>
            <a:r>
              <a:rPr lang="en-US" altLang="en-US" b="1" dirty="0"/>
              <a:t>cell</a:t>
            </a:r>
            <a:r>
              <a:rPr lang="en-US" altLang="en-US" dirty="0"/>
              <a:t> </a:t>
            </a:r>
            <a:r>
              <a:rPr lang="en-US" altLang="en-US" b="1" dirty="0"/>
              <a:t>carcinoma</a:t>
            </a:r>
            <a:r>
              <a:rPr lang="en-US" altLang="en-US" dirty="0"/>
              <a:t> (~20 of cases) arises in bronchial epithelium</a:t>
            </a:r>
          </a:p>
          <a:p>
            <a:pPr lvl="1"/>
            <a:r>
              <a:rPr lang="en-US" altLang="en-US" b="1" dirty="0"/>
              <a:t>Small</a:t>
            </a:r>
            <a:r>
              <a:rPr lang="en-US" altLang="en-US" dirty="0"/>
              <a:t> </a:t>
            </a:r>
            <a:r>
              <a:rPr lang="en-US" altLang="en-US" b="1" dirty="0"/>
              <a:t>cell</a:t>
            </a:r>
            <a:r>
              <a:rPr lang="en-US" altLang="en-US" dirty="0"/>
              <a:t> </a:t>
            </a:r>
            <a:r>
              <a:rPr lang="en-US" altLang="en-US" b="1" dirty="0"/>
              <a:t>carcinoma</a:t>
            </a:r>
            <a:r>
              <a:rPr lang="en-US" altLang="en-US" dirty="0"/>
              <a:t> (~15% of cases) contains lymphocyte-like cells that originate in primary bronchi and subsequently metastasize</a:t>
            </a:r>
          </a:p>
        </p:txBody>
      </p:sp>
    </p:spTree>
    <p:extLst>
      <p:ext uri="{BB962C8B-B14F-4D97-AF65-F5344CB8AC3E}">
        <p14:creationId xmlns:p14="http://schemas.microsoft.com/office/powerpoint/2010/main" val="23101270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Lung Cancer </a:t>
            </a:r>
            <a:r>
              <a:rPr lang="en-US" sz="2800" dirty="0">
                <a:latin typeface="Times New Roman"/>
              </a:rPr>
              <a:t>(3 of 3)</a:t>
            </a:r>
            <a:endParaRPr lang="en-US" altLang="en-US" sz="2800" b="0" dirty="0">
              <a:latin typeface="Times New Roman"/>
            </a:endParaRPr>
          </a:p>
        </p:txBody>
      </p:sp>
      <p:sp>
        <p:nvSpPr>
          <p:cNvPr id="4" name="Content Placeholder 3"/>
          <p:cNvSpPr>
            <a:spLocks noGrp="1"/>
          </p:cNvSpPr>
          <p:nvPr>
            <p:ph sz="quarter" idx="13"/>
          </p:nvPr>
        </p:nvSpPr>
        <p:spPr>
          <a:xfrm>
            <a:off x="457581" y="1643126"/>
            <a:ext cx="8229600" cy="1538883"/>
          </a:xfrm>
        </p:spPr>
        <p:txBody>
          <a:bodyPr wrap="square">
            <a:spAutoFit/>
          </a:bodyPr>
          <a:lstStyle/>
          <a:p>
            <a:r>
              <a:rPr lang="en-US" altLang="en-US" dirty="0"/>
              <a:t>Treatment for lung cancer</a:t>
            </a:r>
          </a:p>
          <a:p>
            <a:pPr lvl="1"/>
            <a:r>
              <a:rPr lang="en-US" altLang="en-US" dirty="0"/>
              <a:t>Early detection is key to survival</a:t>
            </a:r>
          </a:p>
          <a:p>
            <a:pPr lvl="1"/>
            <a:r>
              <a:rPr lang="en-US" altLang="en-US" dirty="0"/>
              <a:t>If metastasis has not occurred: </a:t>
            </a:r>
            <a:r>
              <a:rPr lang="en-US" altLang="en-US" dirty="0">
                <a:sym typeface="Wingdings" panose="05000000000000000000" pitchFamily="2" charset="2"/>
              </a:rPr>
              <a:t>surgery to remove diseased lung tissue</a:t>
            </a:r>
          </a:p>
          <a:p>
            <a:pPr lvl="1"/>
            <a:r>
              <a:rPr lang="en-US" altLang="en-US" dirty="0">
                <a:sym typeface="Wingdings" panose="05000000000000000000" pitchFamily="2" charset="2"/>
              </a:rPr>
              <a:t>If metastasis has occurred: radiation and chemotherapy</a:t>
            </a:r>
          </a:p>
          <a:p>
            <a:pPr lvl="1"/>
            <a:r>
              <a:rPr lang="en-US" altLang="en-US" dirty="0">
                <a:sym typeface="Wingdings" panose="05000000000000000000" pitchFamily="2" charset="2"/>
              </a:rPr>
              <a:t>Several new therapies are on horizon</a:t>
            </a:r>
            <a:endParaRPr lang="en-US" altLang="en-US" dirty="0"/>
          </a:p>
        </p:txBody>
      </p:sp>
    </p:spTree>
    <p:extLst>
      <p:ext uri="{BB962C8B-B14F-4D97-AF65-F5344CB8AC3E}">
        <p14:creationId xmlns:p14="http://schemas.microsoft.com/office/powerpoint/2010/main" val="12445259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Sleep Apnea </a:t>
            </a:r>
            <a:r>
              <a:rPr lang="en-US" sz="2800" dirty="0">
                <a:latin typeface="Times New Roman"/>
              </a:rPr>
              <a:t>(1 of 2)</a:t>
            </a:r>
            <a:endParaRPr lang="en-US" altLang="en-US" sz="2800" b="0" dirty="0">
              <a:latin typeface="Times New Roman"/>
            </a:endParaRPr>
          </a:p>
        </p:txBody>
      </p:sp>
      <p:sp>
        <p:nvSpPr>
          <p:cNvPr id="4" name="Content Placeholder 3"/>
          <p:cNvSpPr>
            <a:spLocks noGrp="1"/>
          </p:cNvSpPr>
          <p:nvPr>
            <p:ph sz="quarter" idx="13"/>
          </p:nvPr>
        </p:nvSpPr>
        <p:spPr>
          <a:xfrm>
            <a:off x="457581" y="1643126"/>
            <a:ext cx="8229600" cy="2277547"/>
          </a:xfrm>
        </p:spPr>
        <p:txBody>
          <a:bodyPr wrap="square">
            <a:spAutoFit/>
          </a:bodyPr>
          <a:lstStyle/>
          <a:p>
            <a:r>
              <a:rPr lang="en-US" altLang="en-US" b="1" dirty="0"/>
              <a:t>Sleep apnea </a:t>
            </a:r>
            <a:r>
              <a:rPr lang="en-US" altLang="en-US" dirty="0"/>
              <a:t>- common disorder characterized by temporary cessation of breathing during sleep</a:t>
            </a:r>
          </a:p>
          <a:p>
            <a:pPr lvl="1"/>
            <a:r>
              <a:rPr lang="en-US" altLang="en-US" dirty="0"/>
              <a:t>Person usually not aware of problem</a:t>
            </a:r>
          </a:p>
          <a:p>
            <a:pPr lvl="1"/>
            <a:r>
              <a:rPr lang="en-US" altLang="en-US" dirty="0"/>
              <a:t>Leads to excessive daytime sleepiness due to  waking up several times each night (can be up to 30 per hour)</a:t>
            </a:r>
          </a:p>
          <a:p>
            <a:pPr lvl="1"/>
            <a:r>
              <a:rPr lang="en-US" altLang="en-US" b="1" dirty="0"/>
              <a:t>Obstructive sleep apnea </a:t>
            </a:r>
            <a:r>
              <a:rPr lang="en-US" altLang="en-US" dirty="0"/>
              <a:t>– most common type caused by collapse of upper airway</a:t>
            </a:r>
          </a:p>
          <a:p>
            <a:pPr lvl="2"/>
            <a:r>
              <a:rPr lang="en-US" altLang="en-US" dirty="0"/>
              <a:t>Pharynx muscles relax during sleep and sag causing obstruction</a:t>
            </a:r>
          </a:p>
        </p:txBody>
      </p:sp>
    </p:spTree>
    <p:extLst>
      <p:ext uri="{BB962C8B-B14F-4D97-AF65-F5344CB8AC3E}">
        <p14:creationId xmlns:p14="http://schemas.microsoft.com/office/powerpoint/2010/main" val="171169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Oxygen Transport </a:t>
            </a:r>
            <a:r>
              <a:rPr lang="en-US" sz="2800" dirty="0">
                <a:latin typeface="Times New Roman"/>
              </a:rPr>
              <a:t>(5 of 8)</a:t>
            </a:r>
            <a:endParaRPr lang="en-US" sz="2800" b="0" dirty="0">
              <a:latin typeface="Times New Roman"/>
            </a:endParaRPr>
          </a:p>
        </p:txBody>
      </p:sp>
      <p:sp>
        <p:nvSpPr>
          <p:cNvPr id="3" name="Content Placeholder 2"/>
          <p:cNvSpPr>
            <a:spLocks noGrp="1"/>
          </p:cNvSpPr>
          <p:nvPr>
            <p:ph sz="quarter" idx="13"/>
          </p:nvPr>
        </p:nvSpPr>
        <p:spPr>
          <a:xfrm>
            <a:off x="457581" y="1643126"/>
            <a:ext cx="8229600" cy="1538883"/>
          </a:xfrm>
        </p:spPr>
        <p:txBody>
          <a:bodyPr vert="horz" wrap="square" lIns="0" tIns="0" rIns="0" bIns="0" rtlCol="0">
            <a:spAutoFit/>
          </a:bodyPr>
          <a:lstStyle/>
          <a:p>
            <a:pPr lvl="1"/>
            <a:r>
              <a:rPr lang="en-US" altLang="en-US" b="1" dirty="0"/>
              <a:t>Influence of </a:t>
            </a:r>
            <a:r>
              <a:rPr lang="en-US" altLang="en-US" b="1" dirty="0">
                <a:latin typeface="Times New Roman" panose="02020603050405020304" pitchFamily="18" charset="0"/>
                <a:cs typeface="Times New Roman" panose="02020603050405020304" pitchFamily="18" charset="0"/>
              </a:rPr>
              <a:t>P</a:t>
            </a:r>
            <a:r>
              <a:rPr lang="en-US" altLang="en-US" b="1" baseline="-25000" dirty="0">
                <a:latin typeface="Times New Roman" panose="02020603050405020304" pitchFamily="18" charset="0"/>
                <a:cs typeface="Times New Roman" panose="02020603050405020304" pitchFamily="18" charset="0"/>
              </a:rPr>
              <a:t>O</a:t>
            </a:r>
            <a:r>
              <a:rPr lang="en-US" altLang="en-US" b="1" baseline="-45000" dirty="0">
                <a:latin typeface="Times New Roman" panose="02020603050405020304" pitchFamily="18" charset="0"/>
                <a:cs typeface="Times New Roman" panose="02020603050405020304" pitchFamily="18" charset="0"/>
              </a:rPr>
              <a:t>2</a:t>
            </a:r>
            <a:r>
              <a:rPr lang="en-US" altLang="en-US" b="1" dirty="0"/>
              <a:t> on hemoglobin saturation</a:t>
            </a:r>
          </a:p>
          <a:p>
            <a:pPr lvl="2"/>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O</a:t>
            </a:r>
            <a:r>
              <a:rPr lang="en-US" altLang="en-US" baseline="-45000" dirty="0">
                <a:latin typeface="Times New Roman" panose="02020603050405020304" pitchFamily="18" charset="0"/>
                <a:cs typeface="Times New Roman" panose="02020603050405020304" pitchFamily="18" charset="0"/>
              </a:rPr>
              <a:t>2</a:t>
            </a:r>
            <a:r>
              <a:rPr lang="en-US" altLang="en-US" dirty="0"/>
              <a:t> </a:t>
            </a:r>
            <a:r>
              <a:rPr lang="en-US" dirty="0"/>
              <a:t>heavily influences binding and release of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t> with hemoglobin</a:t>
            </a:r>
            <a:endParaRPr lang="en-US" altLang="en-US" dirty="0"/>
          </a:p>
          <a:p>
            <a:pPr lvl="2"/>
            <a:r>
              <a:rPr lang="en-US" altLang="en-US" dirty="0"/>
              <a:t>Percent of Hb saturation can be plotted against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O</a:t>
            </a:r>
            <a:r>
              <a:rPr lang="en-US" altLang="en-US" baseline="-45000" dirty="0">
                <a:latin typeface="Times New Roman" panose="02020603050405020304" pitchFamily="18" charset="0"/>
                <a:cs typeface="Times New Roman" panose="02020603050405020304" pitchFamily="18" charset="0"/>
              </a:rPr>
              <a:t>2</a:t>
            </a:r>
            <a:r>
              <a:rPr lang="en-US" altLang="en-US" dirty="0"/>
              <a:t> concentrations</a:t>
            </a:r>
          </a:p>
          <a:p>
            <a:pPr lvl="3"/>
            <a:r>
              <a:rPr lang="en-US" altLang="en-US" dirty="0"/>
              <a:t>Resulting graph is not linear, but an S-shaped curve </a:t>
            </a:r>
          </a:p>
          <a:p>
            <a:pPr lvl="3"/>
            <a:r>
              <a:rPr lang="en-US" altLang="en-US" dirty="0"/>
              <a:t>Referred to as an </a:t>
            </a:r>
            <a:r>
              <a:rPr lang="en-US" altLang="en-US" i="1" dirty="0"/>
              <a:t>oxygen-hemoglobin</a:t>
            </a:r>
            <a:r>
              <a:rPr lang="en-US" altLang="en-US" dirty="0"/>
              <a:t> dissociation curve</a:t>
            </a:r>
          </a:p>
        </p:txBody>
      </p:sp>
    </p:spTree>
    <p:extLst>
      <p:ext uri="{BB962C8B-B14F-4D97-AF65-F5344CB8AC3E}">
        <p14:creationId xmlns:p14="http://schemas.microsoft.com/office/powerpoint/2010/main" val="39284652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Sleep Apnea </a:t>
            </a:r>
            <a:r>
              <a:rPr lang="en-US" sz="2800" dirty="0">
                <a:latin typeface="Times New Roman"/>
              </a:rPr>
              <a:t>(2 of 2)</a:t>
            </a:r>
            <a:endParaRPr lang="en-US" altLang="en-US" sz="2800" b="0" dirty="0">
              <a:latin typeface="Times New Roman"/>
            </a:endParaRPr>
          </a:p>
        </p:txBody>
      </p:sp>
      <p:sp>
        <p:nvSpPr>
          <p:cNvPr id="4" name="Content Placeholder 3"/>
          <p:cNvSpPr>
            <a:spLocks noGrp="1"/>
          </p:cNvSpPr>
          <p:nvPr>
            <p:ph sz="quarter" idx="13"/>
          </p:nvPr>
        </p:nvSpPr>
        <p:spPr>
          <a:xfrm>
            <a:off x="457581" y="1643126"/>
            <a:ext cx="8229600" cy="2339102"/>
          </a:xfrm>
        </p:spPr>
        <p:txBody>
          <a:bodyPr wrap="square">
            <a:spAutoFit/>
          </a:bodyPr>
          <a:lstStyle/>
          <a:p>
            <a:r>
              <a:rPr lang="en-US" altLang="en-US" b="1" dirty="0"/>
              <a:t>Central sleep apnea </a:t>
            </a:r>
            <a:r>
              <a:rPr lang="en-US" altLang="en-US" dirty="0"/>
              <a:t>– caused by reduced drive from respiratory centers of brain stem</a:t>
            </a:r>
          </a:p>
          <a:p>
            <a:r>
              <a:rPr lang="en-US" altLang="en-US" dirty="0"/>
              <a:t>Consequences of disrupted sleep:</a:t>
            </a:r>
          </a:p>
          <a:p>
            <a:pPr lvl="1"/>
            <a:r>
              <a:rPr lang="en-US" altLang="en-US" dirty="0"/>
              <a:t>Susceptibility to accidents</a:t>
            </a:r>
          </a:p>
          <a:p>
            <a:pPr lvl="1"/>
            <a:r>
              <a:rPr lang="en-US" altLang="en-US" dirty="0"/>
              <a:t>Increase in chronic illnesses such as hypertension, heart disease, stroke, diabetes</a:t>
            </a:r>
          </a:p>
          <a:p>
            <a:r>
              <a:rPr lang="en-US" altLang="en-US" dirty="0"/>
              <a:t>Obstructive sleep apnea can be treated by using CPAP (continuous positive airway pressure) device</a:t>
            </a:r>
          </a:p>
          <a:p>
            <a:pPr lvl="1"/>
            <a:r>
              <a:rPr lang="en-US" altLang="en-US" dirty="0"/>
              <a:t>Pressure from CPAP holds airway open, preventing collapse</a:t>
            </a:r>
          </a:p>
        </p:txBody>
      </p:sp>
    </p:spTree>
    <p:extLst>
      <p:ext uri="{BB962C8B-B14F-4D97-AF65-F5344CB8AC3E}">
        <p14:creationId xmlns:p14="http://schemas.microsoft.com/office/powerpoint/2010/main" val="1711697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6110"/>
            <a:ext cx="8229600" cy="1077218"/>
          </a:xfrm>
        </p:spPr>
        <p:txBody>
          <a:bodyPr vert="horz" lIns="0" tIns="0" rIns="0" bIns="0" rtlCol="0" anchor="b">
            <a:spAutoFit/>
          </a:bodyPr>
          <a:lstStyle/>
          <a:p>
            <a:r>
              <a:rPr lang="en-US" dirty="0">
                <a:latin typeface="Times New Roman"/>
                <a:ea typeface="ＭＳ Ｐゴシック" pitchFamily="34" charset="-128"/>
              </a:rPr>
              <a:t>Developmental Aspects of</a:t>
            </a:r>
            <a:r>
              <a:rPr lang="en-US" dirty="0">
                <a:solidFill>
                  <a:schemeClr val="bg1"/>
                </a:solidFill>
                <a:latin typeface="Times New Roman"/>
                <a:ea typeface="ＭＳ Ｐゴシック" pitchFamily="34" charset="-128"/>
              </a:rPr>
              <a:t> </a:t>
            </a:r>
            <a:r>
              <a:rPr lang="en-US" dirty="0">
                <a:latin typeface="Times New Roman"/>
                <a:ea typeface="ＭＳ Ｐゴシック" pitchFamily="34" charset="-128"/>
              </a:rPr>
              <a:t>Respiratory System </a:t>
            </a:r>
            <a:r>
              <a:rPr lang="en-US" sz="2800" dirty="0">
                <a:latin typeface="Times New Roman"/>
              </a:rPr>
              <a:t>(1 of 2)</a:t>
            </a:r>
            <a:endParaRPr lang="en-US" altLang="en-US" sz="2800" dirty="0">
              <a:latin typeface="Times New Roman"/>
              <a:ea typeface="ＭＳ Ｐゴシック" pitchFamily="34" charset="-128"/>
            </a:endParaRPr>
          </a:p>
        </p:txBody>
      </p:sp>
      <p:sp>
        <p:nvSpPr>
          <p:cNvPr id="4" name="Content Placeholder 3"/>
          <p:cNvSpPr>
            <a:spLocks noGrp="1"/>
          </p:cNvSpPr>
          <p:nvPr>
            <p:ph sz="quarter" idx="13"/>
          </p:nvPr>
        </p:nvSpPr>
        <p:spPr>
          <a:xfrm>
            <a:off x="457581" y="1643126"/>
            <a:ext cx="8229600" cy="2354491"/>
          </a:xfrm>
        </p:spPr>
        <p:txBody>
          <a:bodyPr wrap="square">
            <a:spAutoFit/>
          </a:bodyPr>
          <a:lstStyle/>
          <a:p>
            <a:pPr>
              <a:spcBef>
                <a:spcPts val="500"/>
              </a:spcBef>
            </a:pPr>
            <a:r>
              <a:rPr lang="en-US" altLang="en-US" dirty="0"/>
              <a:t>Upper respiratory structures develop first</a:t>
            </a:r>
          </a:p>
          <a:p>
            <a:pPr>
              <a:spcBef>
                <a:spcPts val="500"/>
              </a:spcBef>
            </a:pPr>
            <a:r>
              <a:rPr lang="en-US" altLang="en-US" b="1" dirty="0"/>
              <a:t>Olfactory</a:t>
            </a:r>
            <a:r>
              <a:rPr lang="en-US" altLang="en-US" dirty="0"/>
              <a:t> </a:t>
            </a:r>
            <a:r>
              <a:rPr lang="en-US" altLang="en-US" b="1" dirty="0"/>
              <a:t>placodes</a:t>
            </a:r>
            <a:r>
              <a:rPr lang="en-US" altLang="en-US" dirty="0"/>
              <a:t> invaginate into </a:t>
            </a:r>
            <a:r>
              <a:rPr lang="en-US" altLang="en-US" b="1" dirty="0"/>
              <a:t>olfactory</a:t>
            </a:r>
            <a:r>
              <a:rPr lang="en-US" altLang="en-US" dirty="0"/>
              <a:t> </a:t>
            </a:r>
            <a:r>
              <a:rPr lang="en-US" altLang="en-US" b="1" dirty="0"/>
              <a:t>pits</a:t>
            </a:r>
            <a:r>
              <a:rPr lang="en-US" altLang="en-US" dirty="0"/>
              <a:t> (</a:t>
            </a:r>
            <a:r>
              <a:rPr lang="en-US" altLang="en-US" dirty="0">
                <a:sym typeface="Wingdings" panose="05000000000000000000" pitchFamily="2" charset="2"/>
              </a:rPr>
              <a:t>form nasal cavities)</a:t>
            </a:r>
            <a:r>
              <a:rPr lang="en-US" altLang="en-US" dirty="0"/>
              <a:t> present by week 4</a:t>
            </a:r>
          </a:p>
          <a:p>
            <a:pPr>
              <a:spcBef>
                <a:spcPts val="500"/>
              </a:spcBef>
            </a:pPr>
            <a:r>
              <a:rPr lang="en-US" altLang="en-US" b="1" dirty="0"/>
              <a:t>Laryngotracheal</a:t>
            </a:r>
            <a:r>
              <a:rPr lang="en-US" altLang="en-US" dirty="0"/>
              <a:t> </a:t>
            </a:r>
            <a:r>
              <a:rPr lang="en-US" altLang="en-US" b="1" dirty="0"/>
              <a:t>bud</a:t>
            </a:r>
            <a:r>
              <a:rPr lang="en-US" altLang="en-US" dirty="0"/>
              <a:t> is present by week 5</a:t>
            </a:r>
          </a:p>
          <a:p>
            <a:pPr>
              <a:spcBef>
                <a:spcPts val="500"/>
              </a:spcBef>
            </a:pPr>
            <a:r>
              <a:rPr lang="en-US" altLang="en-US" dirty="0"/>
              <a:t>Mucosae of bronchi and lung alveoli are present by eighth week</a:t>
            </a:r>
          </a:p>
          <a:p>
            <a:pPr>
              <a:spcBef>
                <a:spcPts val="500"/>
              </a:spcBef>
            </a:pPr>
            <a:r>
              <a:rPr lang="en-US" altLang="en-US" dirty="0"/>
              <a:t>By week 28, premature baby can breathe on its own</a:t>
            </a:r>
          </a:p>
          <a:p>
            <a:pPr>
              <a:spcBef>
                <a:spcPts val="500"/>
              </a:spcBef>
            </a:pPr>
            <a:r>
              <a:rPr lang="en-US" altLang="en-US" dirty="0"/>
              <a:t>During fetal life, lungs are filled with fluid, and blood bypasses the lungs</a:t>
            </a:r>
          </a:p>
          <a:p>
            <a:pPr>
              <a:spcBef>
                <a:spcPts val="500"/>
              </a:spcBef>
            </a:pPr>
            <a:r>
              <a:rPr lang="en-US" altLang="en-US" dirty="0"/>
              <a:t>Gas exchange takes place via placenta</a:t>
            </a:r>
          </a:p>
        </p:txBody>
      </p:sp>
    </p:spTree>
    <p:extLst>
      <p:ext uri="{BB962C8B-B14F-4D97-AF65-F5344CB8AC3E}">
        <p14:creationId xmlns:p14="http://schemas.microsoft.com/office/powerpoint/2010/main" val="1711697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9600" cy="1046440"/>
          </a:xfrm>
        </p:spPr>
        <p:txBody>
          <a:bodyPr wrap="square">
            <a:spAutoFit/>
          </a:bodyPr>
          <a:lstStyle/>
          <a:p>
            <a:pPr lvl="1" algn="l" rtl="0">
              <a:spcBef>
                <a:spcPct val="0"/>
              </a:spcBef>
            </a:pPr>
            <a:r>
              <a:rPr lang="en-US" sz="3400" b="1" kern="1200" dirty="0">
                <a:solidFill>
                  <a:srgbClr val="007FA3"/>
                </a:solidFill>
                <a:latin typeface="Times New Roman"/>
                <a:ea typeface="ＭＳ Ｐゴシック" pitchFamily="34" charset="-128"/>
                <a:cs typeface="Times New Roman" panose="02020603050405020304" pitchFamily="18" charset="0"/>
              </a:rPr>
              <a:t>Embryonic Development of the Respiratory System</a:t>
            </a:r>
          </a:p>
        </p:txBody>
      </p:sp>
      <p:pic>
        <p:nvPicPr>
          <p:cNvPr id="12290" name="Picture 2" descr="This figure compares the embryonic development of the respiratory system at (a) 4 weeks of development and (b) 5 weeks of development.&#10; - Part (a) shows an anterior superficial view of an embryo's head at 4 weeks. The olfactory placodes are visible as two thickened plates of ectoderm on the anterior aspect. Between the placodes is the frontonasal elevation. Beneath the placodes is a horizontal slit called the stomodeum, which will become the mouth. &#10; - Part (b) shows a lateral view of the lower respiratory passageway mucosae at 5 weeks. The olfactory placodes and the future mouth are visible. The placodes are extending posteriorly to join with the developing pharynx. A prominent feature by 5 weeks is the laryngotracheal bud, which protrudes from the foregut endoderm. The laryngotracheal bud consists of the trachea and the bronchial buds. For orientation, the drawing also shows the developing eye, esophagus, and liver.&#10;"/>
          <p:cNvPicPr>
            <a:picLocks noChangeAspect="1" noChangeArrowheads="1"/>
          </p:cNvPicPr>
          <p:nvPr/>
        </p:nvPicPr>
        <p:blipFill rotWithShape="1">
          <a:blip r:embed="rId3">
            <a:extLst>
              <a:ext uri="{28A0092B-C50C-407E-A947-70E740481C1C}">
                <a14:useLocalDpi xmlns:a14="http://schemas.microsoft.com/office/drawing/2010/main" val="0"/>
              </a:ext>
            </a:extLst>
          </a:blip>
          <a:srcRect b="3391"/>
          <a:stretch/>
        </p:blipFill>
        <p:spPr bwMode="auto">
          <a:xfrm>
            <a:off x="600128" y="1792289"/>
            <a:ext cx="7938981" cy="30845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5"/>
          <p:cNvSpPr>
            <a:spLocks noGrp="1"/>
          </p:cNvSpPr>
          <p:nvPr>
            <p:ph sz="quarter" idx="10"/>
          </p:nvPr>
        </p:nvSpPr>
        <p:spPr>
          <a:xfrm>
            <a:off x="457581" y="5925979"/>
            <a:ext cx="7772400" cy="246221"/>
          </a:xfrm>
        </p:spPr>
        <p:txBody>
          <a:bodyPr/>
          <a:lstStyle/>
          <a:p>
            <a:r>
              <a:rPr lang="en-US" b="1" dirty="0">
                <a:solidFill>
                  <a:srgbClr val="007FA3"/>
                </a:solidFill>
                <a:latin typeface="Arial"/>
              </a:rPr>
              <a:t>Figure 22.31 </a:t>
            </a:r>
            <a:r>
              <a:rPr lang="en-US" dirty="0"/>
              <a:t>Embryonic development of the respiratory system.</a:t>
            </a:r>
            <a:endParaRPr lang="en-US" dirty="0">
              <a:latin typeface="Arial"/>
            </a:endParaRPr>
          </a:p>
        </p:txBody>
      </p:sp>
    </p:spTree>
    <p:extLst>
      <p:ext uri="{BB962C8B-B14F-4D97-AF65-F5344CB8AC3E}">
        <p14:creationId xmlns:p14="http://schemas.microsoft.com/office/powerpoint/2010/main" val="17912307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6110"/>
            <a:ext cx="8229600" cy="1077218"/>
          </a:xfrm>
        </p:spPr>
        <p:txBody>
          <a:bodyPr vert="horz" lIns="0" tIns="0" rIns="0" bIns="0" rtlCol="0" anchor="b">
            <a:spAutoFit/>
          </a:bodyPr>
          <a:lstStyle/>
          <a:p>
            <a:r>
              <a:rPr lang="en-US" dirty="0">
                <a:latin typeface="Times New Roman"/>
                <a:ea typeface="ＭＳ Ｐゴシック" pitchFamily="34" charset="-128"/>
              </a:rPr>
              <a:t>Developmental Aspects of</a:t>
            </a:r>
            <a:r>
              <a:rPr lang="en-US" dirty="0">
                <a:solidFill>
                  <a:schemeClr val="bg1"/>
                </a:solidFill>
                <a:latin typeface="Times New Roman"/>
                <a:ea typeface="ＭＳ Ｐゴシック" pitchFamily="34" charset="-128"/>
              </a:rPr>
              <a:t> </a:t>
            </a:r>
            <a:r>
              <a:rPr lang="en-US" dirty="0">
                <a:latin typeface="Times New Roman"/>
                <a:ea typeface="ＭＳ Ｐゴシック" pitchFamily="34" charset="-128"/>
              </a:rPr>
              <a:t>Respiratory System </a:t>
            </a:r>
            <a:r>
              <a:rPr lang="en-US" sz="2800" dirty="0">
                <a:latin typeface="Times New Roman"/>
              </a:rPr>
              <a:t>(2 of 2)</a:t>
            </a:r>
            <a:endParaRPr lang="en-US" altLang="en-US" sz="2800" dirty="0">
              <a:latin typeface="Times New Roman"/>
              <a:ea typeface="ＭＳ Ｐゴシック" pitchFamily="34" charset="-128"/>
            </a:endParaRPr>
          </a:p>
        </p:txBody>
      </p:sp>
      <p:sp>
        <p:nvSpPr>
          <p:cNvPr id="4" name="Content Placeholder 3"/>
          <p:cNvSpPr>
            <a:spLocks noGrp="1"/>
          </p:cNvSpPr>
          <p:nvPr>
            <p:ph sz="quarter" idx="13"/>
          </p:nvPr>
        </p:nvSpPr>
        <p:spPr>
          <a:xfrm>
            <a:off x="457581" y="1643126"/>
            <a:ext cx="8229600" cy="2246769"/>
          </a:xfrm>
        </p:spPr>
        <p:txBody>
          <a:bodyPr wrap="square">
            <a:spAutoFit/>
          </a:bodyPr>
          <a:lstStyle/>
          <a:p>
            <a:r>
              <a:rPr lang="en-US" altLang="en-US" dirty="0"/>
              <a:t>At birth, respiratory centers are activated, alveoli inflate, and lungs begin to function</a:t>
            </a:r>
          </a:p>
          <a:p>
            <a:r>
              <a:rPr lang="en-US" altLang="en-US" dirty="0"/>
              <a:t>Takes 2 weeks after birth before lungs are fully inflated</a:t>
            </a:r>
          </a:p>
          <a:p>
            <a:r>
              <a:rPr lang="en-US" altLang="en-US" dirty="0"/>
              <a:t>Respiratory rate is highest in newborns (40–80 breaths/min) and slows until adulthood (12–16 breaths/min)</a:t>
            </a:r>
          </a:p>
          <a:p>
            <a:r>
              <a:rPr lang="en-US" altLang="en-US" dirty="0"/>
              <a:t>Lungs continue to mature, and more alveoli are formed until young adulthood</a:t>
            </a:r>
          </a:p>
          <a:p>
            <a:r>
              <a:rPr lang="en-US" altLang="en-US" dirty="0"/>
              <a:t>Respiratory efficiency decreases in old age</a:t>
            </a:r>
          </a:p>
        </p:txBody>
      </p:sp>
    </p:spTree>
    <p:extLst>
      <p:ext uri="{BB962C8B-B14F-4D97-AF65-F5344CB8AC3E}">
        <p14:creationId xmlns:p14="http://schemas.microsoft.com/office/powerpoint/2010/main" val="1711697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9600" cy="954107"/>
          </a:xfrm>
        </p:spPr>
        <p:txBody>
          <a:bodyPr vert="horz" lIns="0" tIns="0" rIns="0" bIns="0" rtlCol="0" anchor="b">
            <a:spAutoFit/>
          </a:bodyPr>
          <a:lstStyle/>
          <a:p>
            <a:r>
              <a:rPr lang="en-US" altLang="en-US" dirty="0">
                <a:latin typeface="Times New Roman"/>
                <a:ea typeface="ＭＳ Ｐゴシック" pitchFamily="34" charset="-128"/>
              </a:rPr>
              <a:t>Clinical – Homeostatic Imbalance 22.16 </a:t>
            </a:r>
            <a:br>
              <a:rPr lang="en-US" altLang="en-US" dirty="0">
                <a:latin typeface="Times New Roman"/>
                <a:ea typeface="ＭＳ Ｐゴシック" pitchFamily="34" charset="-128"/>
              </a:rPr>
            </a:br>
            <a:r>
              <a:rPr lang="en-US" sz="2800" dirty="0">
                <a:latin typeface="Times New Roman"/>
              </a:rPr>
              <a:t>(1 of 2)</a:t>
            </a:r>
            <a:endParaRPr lang="en-US" altLang="en-US" sz="2800" dirty="0">
              <a:latin typeface="Times New Roman"/>
              <a:ea typeface="ＭＳ Ｐゴシック" pitchFamily="34" charset="-128"/>
            </a:endParaRPr>
          </a:p>
        </p:txBody>
      </p:sp>
      <p:sp>
        <p:nvSpPr>
          <p:cNvPr id="4" name="Content Placeholder 3"/>
          <p:cNvSpPr>
            <a:spLocks noGrp="1"/>
          </p:cNvSpPr>
          <p:nvPr>
            <p:ph sz="quarter" idx="13"/>
          </p:nvPr>
        </p:nvSpPr>
        <p:spPr>
          <a:xfrm>
            <a:off x="457581" y="1643126"/>
            <a:ext cx="8229600" cy="1461939"/>
          </a:xfrm>
        </p:spPr>
        <p:txBody>
          <a:bodyPr wrap="square">
            <a:spAutoFit/>
          </a:bodyPr>
          <a:lstStyle/>
          <a:p>
            <a:r>
              <a:rPr lang="en-US" altLang="en-US" b="1" dirty="0"/>
              <a:t>Cystic</a:t>
            </a:r>
            <a:r>
              <a:rPr lang="en-US" altLang="en-US" dirty="0"/>
              <a:t> </a:t>
            </a:r>
            <a:r>
              <a:rPr lang="en-US" altLang="en-US" b="1" dirty="0"/>
              <a:t>fibrosis</a:t>
            </a:r>
          </a:p>
          <a:p>
            <a:pPr lvl="1"/>
            <a:r>
              <a:rPr lang="en-US" altLang="en-US" dirty="0"/>
              <a:t>Most common lethal genetic disease in North America</a:t>
            </a:r>
          </a:p>
          <a:p>
            <a:pPr lvl="1"/>
            <a:r>
              <a:rPr lang="en-US" altLang="en-US" dirty="0"/>
              <a:t>Abnormal, viscous mucus clogs passageways, </a:t>
            </a:r>
            <a:r>
              <a:rPr lang="en-US" altLang="en-US" dirty="0">
                <a:sym typeface="Wingdings" panose="05000000000000000000" pitchFamily="2" charset="2"/>
              </a:rPr>
              <a:t>which can lead to bacterial infections</a:t>
            </a:r>
          </a:p>
          <a:p>
            <a:pPr lvl="2"/>
            <a:r>
              <a:rPr lang="en-US" altLang="en-US" dirty="0">
                <a:sym typeface="Wingdings" panose="05000000000000000000" pitchFamily="2" charset="2"/>
              </a:rPr>
              <a:t>Affects lungs, pancreatic ducts, and reproductive ducts</a:t>
            </a:r>
            <a:endParaRPr lang="en-US" altLang="en-US" dirty="0"/>
          </a:p>
        </p:txBody>
      </p:sp>
    </p:spTree>
    <p:extLst>
      <p:ext uri="{BB962C8B-B14F-4D97-AF65-F5344CB8AC3E}">
        <p14:creationId xmlns:p14="http://schemas.microsoft.com/office/powerpoint/2010/main" val="1711697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9600" cy="954107"/>
          </a:xfrm>
        </p:spPr>
        <p:txBody>
          <a:bodyPr vert="horz" lIns="0" tIns="0" rIns="0" bIns="0" rtlCol="0" anchor="b">
            <a:spAutoFit/>
          </a:bodyPr>
          <a:lstStyle/>
          <a:p>
            <a:r>
              <a:rPr lang="en-US" altLang="en-US" dirty="0">
                <a:latin typeface="Times New Roman"/>
                <a:ea typeface="ＭＳ Ｐゴシック" pitchFamily="34" charset="-128"/>
              </a:rPr>
              <a:t>Clinical – Homeostatic Imbalance 22.16 </a:t>
            </a:r>
            <a:br>
              <a:rPr lang="en-US" altLang="en-US" dirty="0">
                <a:latin typeface="Times New Roman"/>
                <a:ea typeface="ＭＳ Ｐゴシック" pitchFamily="34" charset="-128"/>
              </a:rPr>
            </a:br>
            <a:r>
              <a:rPr lang="en-US" sz="2800" dirty="0">
                <a:latin typeface="Times New Roman"/>
              </a:rPr>
              <a:t>(2 of 3) </a:t>
            </a:r>
            <a:endParaRPr lang="en-US" altLang="en-US" sz="2800" dirty="0">
              <a:latin typeface="Times New Roman"/>
              <a:ea typeface="ＭＳ Ｐゴシック" pitchFamily="34" charset="-128"/>
            </a:endParaRPr>
          </a:p>
        </p:txBody>
      </p:sp>
      <p:sp>
        <p:nvSpPr>
          <p:cNvPr id="4" name="Content Placeholder 3"/>
          <p:cNvSpPr>
            <a:spLocks noGrp="1"/>
          </p:cNvSpPr>
          <p:nvPr>
            <p:ph sz="quarter" idx="13"/>
          </p:nvPr>
        </p:nvSpPr>
        <p:spPr>
          <a:xfrm>
            <a:off x="457581" y="1643126"/>
            <a:ext cx="8229600" cy="1384995"/>
          </a:xfrm>
        </p:spPr>
        <p:txBody>
          <a:bodyPr wrap="square">
            <a:spAutoFit/>
          </a:bodyPr>
          <a:lstStyle/>
          <a:p>
            <a:r>
              <a:rPr lang="en-US" altLang="en-US" b="1" dirty="0"/>
              <a:t>Cystic</a:t>
            </a:r>
            <a:r>
              <a:rPr lang="en-US" altLang="en-US" dirty="0"/>
              <a:t> </a:t>
            </a:r>
            <a:r>
              <a:rPr lang="en-US" altLang="en-US" b="1" dirty="0"/>
              <a:t>fibrosis (cont.)</a:t>
            </a:r>
          </a:p>
          <a:p>
            <a:pPr lvl="1"/>
            <a:r>
              <a:rPr lang="en-US" altLang="en-US" dirty="0">
                <a:sym typeface="Wingdings" panose="05000000000000000000" pitchFamily="2" charset="2"/>
              </a:rPr>
              <a:t>Caused by an abnormal gene for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Cl</a:t>
            </a:r>
            <a:r>
              <a:rPr lang="en-US" altLang="en-US" baseline="300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dirty="0">
                <a:sym typeface="Wingdings" panose="05000000000000000000" pitchFamily="2" charset="2"/>
              </a:rPr>
              <a:t> membrane channel protein, </a:t>
            </a:r>
            <a:r>
              <a:rPr lang="en-US" altLang="en-US" i="1" dirty="0">
                <a:sym typeface="Wingdings" panose="05000000000000000000" pitchFamily="2" charset="2"/>
              </a:rPr>
              <a:t>cystic</a:t>
            </a:r>
            <a:r>
              <a:rPr lang="en-US" altLang="en-US" dirty="0">
                <a:sym typeface="Wingdings" panose="05000000000000000000" pitchFamily="2" charset="2"/>
              </a:rPr>
              <a:t> </a:t>
            </a:r>
            <a:r>
              <a:rPr lang="en-US" altLang="en-US" i="1" dirty="0">
                <a:sym typeface="Wingdings" panose="05000000000000000000" pitchFamily="2" charset="2"/>
              </a:rPr>
              <a:t>fibrosis</a:t>
            </a:r>
            <a:r>
              <a:rPr lang="en-US" altLang="en-US" dirty="0">
                <a:sym typeface="Wingdings" panose="05000000000000000000" pitchFamily="2" charset="2"/>
              </a:rPr>
              <a:t> </a:t>
            </a:r>
            <a:r>
              <a:rPr lang="en-US" altLang="en-US" i="1" dirty="0">
                <a:sym typeface="Wingdings" panose="05000000000000000000" pitchFamily="2" charset="2"/>
              </a:rPr>
              <a:t>transmembrane</a:t>
            </a:r>
            <a:r>
              <a:rPr lang="en-US" altLang="en-US" dirty="0">
                <a:sym typeface="Wingdings" panose="05000000000000000000" pitchFamily="2" charset="2"/>
              </a:rPr>
              <a:t> </a:t>
            </a:r>
            <a:r>
              <a:rPr lang="en-US" altLang="en-US" i="1" dirty="0">
                <a:sym typeface="Wingdings" panose="05000000000000000000" pitchFamily="2" charset="2"/>
              </a:rPr>
              <a:t>conductance</a:t>
            </a:r>
            <a:r>
              <a:rPr lang="en-US" altLang="en-US" dirty="0">
                <a:sym typeface="Wingdings" panose="05000000000000000000" pitchFamily="2" charset="2"/>
              </a:rPr>
              <a:t> </a:t>
            </a:r>
            <a:r>
              <a:rPr lang="en-US" altLang="en-US" i="1" dirty="0">
                <a:sym typeface="Wingdings" panose="05000000000000000000" pitchFamily="2" charset="2"/>
              </a:rPr>
              <a:t>regulator</a:t>
            </a:r>
            <a:r>
              <a:rPr lang="en-US" altLang="en-US" dirty="0">
                <a:sym typeface="Wingdings" panose="05000000000000000000" pitchFamily="2" charset="2"/>
              </a:rPr>
              <a:t> (</a:t>
            </a:r>
            <a:r>
              <a:rPr lang="en-US" altLang="en-US" i="1" dirty="0">
                <a:sym typeface="Wingdings" panose="05000000000000000000" pitchFamily="2" charset="2"/>
              </a:rPr>
              <a:t>CFTR</a:t>
            </a:r>
            <a:r>
              <a:rPr lang="en-US" altLang="en-US" dirty="0">
                <a:sym typeface="Wingdings" panose="05000000000000000000" pitchFamily="2" charset="2"/>
              </a:rPr>
              <a:t>) </a:t>
            </a:r>
          </a:p>
          <a:p>
            <a:pPr lvl="2"/>
            <a:r>
              <a:rPr lang="en-US" altLang="en-US" dirty="0">
                <a:sym typeface="Wingdings" panose="05000000000000000000" pitchFamily="2" charset="2"/>
              </a:rPr>
              <a:t>Abnormal CFTR protein gets stuck in endoplasmic reticulum (ER), so never reaches cell membrane to carry out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Cl</a:t>
            </a:r>
            <a:r>
              <a:rPr lang="en-US" altLang="en-US" baseline="300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dirty="0">
                <a:sym typeface="Wingdings" panose="05000000000000000000" pitchFamily="2" charset="2"/>
              </a:rPr>
              <a:t> transport function</a:t>
            </a:r>
            <a:endParaRPr lang="en-US" altLang="en-US" dirty="0"/>
          </a:p>
        </p:txBody>
      </p:sp>
    </p:spTree>
    <p:extLst>
      <p:ext uri="{BB962C8B-B14F-4D97-AF65-F5344CB8AC3E}">
        <p14:creationId xmlns:p14="http://schemas.microsoft.com/office/powerpoint/2010/main" val="1711697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9600" cy="954107"/>
          </a:xfrm>
        </p:spPr>
        <p:txBody>
          <a:bodyPr vert="horz" lIns="0" tIns="0" rIns="0" bIns="0" rtlCol="0" anchor="b">
            <a:spAutoFit/>
          </a:bodyPr>
          <a:lstStyle/>
          <a:p>
            <a:r>
              <a:rPr lang="en-US" altLang="en-US" dirty="0">
                <a:latin typeface="Times New Roman"/>
                <a:ea typeface="ＭＳ Ｐゴシック" pitchFamily="34" charset="-128"/>
              </a:rPr>
              <a:t>Clinical – Homeostatic Imbalance 22.16 </a:t>
            </a:r>
            <a:br>
              <a:rPr lang="en-US" altLang="en-US" dirty="0">
                <a:latin typeface="Times New Roman"/>
                <a:ea typeface="ＭＳ Ｐゴシック" pitchFamily="34" charset="-128"/>
              </a:rPr>
            </a:br>
            <a:r>
              <a:rPr lang="en-US" sz="2800" dirty="0">
                <a:latin typeface="Times New Roman"/>
              </a:rPr>
              <a:t>(3 of 3) </a:t>
            </a:r>
            <a:endParaRPr lang="en-US" altLang="en-US" sz="2800" b="0" dirty="0">
              <a:latin typeface="Times New Roman"/>
            </a:endParaRPr>
          </a:p>
        </p:txBody>
      </p:sp>
      <p:sp>
        <p:nvSpPr>
          <p:cNvPr id="4" name="Content Placeholder 3"/>
          <p:cNvSpPr>
            <a:spLocks noGrp="1"/>
          </p:cNvSpPr>
          <p:nvPr>
            <p:ph sz="quarter" idx="13"/>
          </p:nvPr>
        </p:nvSpPr>
        <p:spPr>
          <a:xfrm>
            <a:off x="457581" y="1643126"/>
            <a:ext cx="8229600" cy="2185214"/>
          </a:xfrm>
        </p:spPr>
        <p:txBody>
          <a:bodyPr wrap="square">
            <a:spAutoFit/>
          </a:bodyPr>
          <a:lstStyle/>
          <a:p>
            <a:r>
              <a:rPr lang="en-US" altLang="en-US" dirty="0"/>
              <a:t>Treatments for cystic fibrosis</a:t>
            </a:r>
          </a:p>
          <a:p>
            <a:pPr lvl="1"/>
            <a:r>
              <a:rPr lang="en-US" altLang="en-US" dirty="0"/>
              <a:t>Mucus-dissolving drugs, manipulation to loosen mucus and antibiotics</a:t>
            </a:r>
          </a:p>
          <a:p>
            <a:pPr lvl="1"/>
            <a:r>
              <a:rPr lang="en-US" altLang="en-US" dirty="0">
                <a:sym typeface="Wingdings" panose="05000000000000000000" pitchFamily="2" charset="2"/>
              </a:rPr>
              <a:t>Inhalation hypertonic saline to thin mucus</a:t>
            </a:r>
            <a:endParaRPr lang="en-US" altLang="en-US" dirty="0"/>
          </a:p>
          <a:p>
            <a:pPr lvl="1"/>
            <a:r>
              <a:rPr lang="en-US" altLang="en-US" dirty="0"/>
              <a:t>Ongoing research involves:</a:t>
            </a:r>
          </a:p>
          <a:p>
            <a:pPr lvl="2"/>
            <a:r>
              <a:rPr lang="en-US" altLang="en-US" dirty="0"/>
              <a:t>Introducing normal CFTR genes into respiratory tract mucosa cells</a:t>
            </a:r>
          </a:p>
          <a:p>
            <a:pPr lvl="2"/>
            <a:r>
              <a:rPr lang="en-US" altLang="en-US" dirty="0"/>
              <a:t>Prodding different protein to take over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Cl</a:t>
            </a:r>
            <a:r>
              <a:rPr lang="en-US" altLang="en-US" baseline="300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dirty="0"/>
              <a:t> channel protein duties</a:t>
            </a:r>
          </a:p>
          <a:p>
            <a:pPr lvl="2"/>
            <a:r>
              <a:rPr lang="en-US" altLang="en-US" dirty="0"/>
              <a:t>Freeing patient’s abnormal CFTR protein from ER</a:t>
            </a:r>
            <a:endParaRPr lang="en-US" altLang="en-US" dirty="0">
              <a:sym typeface="Wingdings" panose="05000000000000000000" pitchFamily="2" charset="2"/>
            </a:endParaRPr>
          </a:p>
        </p:txBody>
      </p:sp>
    </p:spTree>
    <p:extLst>
      <p:ext uri="{BB962C8B-B14F-4D97-AF65-F5344CB8AC3E}">
        <p14:creationId xmlns:p14="http://schemas.microsoft.com/office/powerpoint/2010/main" val="1711697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ea typeface="Tahoma" panose="020B0604030504040204" pitchFamily="34" charset="0"/>
              </a:rPr>
              <a:t>Copyright</a:t>
            </a:r>
          </a:p>
        </p:txBody>
      </p:sp>
      <p:pic>
        <p:nvPicPr>
          <p:cNvPr id="2" name="Picture 1"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88" y="2362200"/>
            <a:ext cx="8051824" cy="2589840"/>
          </a:xfrm>
          <a:prstGeom prst="rect">
            <a:avLst/>
          </a:prstGeom>
        </p:spPr>
      </p:pic>
    </p:spTree>
    <p:extLst>
      <p:ext uri="{BB962C8B-B14F-4D97-AF65-F5344CB8AC3E}">
        <p14:creationId xmlns:p14="http://schemas.microsoft.com/office/powerpoint/2010/main" val="95065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66493"/>
            <a:ext cx="8229600" cy="1846659"/>
          </a:xfrm>
        </p:spPr>
        <p:txBody>
          <a:bodyPr vert="horz" lIns="0" tIns="0" rIns="0" bIns="0" rtlCol="0" anchor="b">
            <a:spAutoFit/>
          </a:bodyPr>
          <a:lstStyle/>
          <a:p>
            <a:r>
              <a:rPr lang="en-US" sz="3000" dirty="0">
                <a:latin typeface="Times New Roman"/>
              </a:rPr>
              <a:t>The Amount of Oxygen Carried by Hemoglobin Depends on the P</a:t>
            </a:r>
            <a:r>
              <a:rPr lang="en-US" sz="3000" baseline="-25000" dirty="0">
                <a:latin typeface="Times New Roman"/>
              </a:rPr>
              <a:t>O</a:t>
            </a:r>
            <a:r>
              <a:rPr lang="en-US" sz="3000" baseline="-40000" dirty="0">
                <a:latin typeface="Times New Roman"/>
              </a:rPr>
              <a:t>2</a:t>
            </a:r>
            <a:r>
              <a:rPr lang="en-US" sz="3000" dirty="0">
                <a:latin typeface="Times New Roman"/>
              </a:rPr>
              <a:t> (the Amount of Oxygen) Available Locally. This Relationship Ensures Optimal Oxygen Pickup and Delivery </a:t>
            </a:r>
            <a:r>
              <a:rPr lang="en-US" sz="2400" dirty="0">
                <a:latin typeface="Times New Roman"/>
              </a:rPr>
              <a:t>(1 of 2)</a:t>
            </a:r>
          </a:p>
        </p:txBody>
      </p:sp>
      <p:pic>
        <p:nvPicPr>
          <p:cNvPr id="1026" name="Picture 2" descr="This figure is entitled &quot;Oxygen-hemoglobin dissociation curve.&quot; It shows how the properties of hemoglobin affect the binding and release of oxygean in the lungs and other body tissues. This figure has three line graphs. &#10;- Graph 1:  illustrates the oxygen-hemoglobin dissociation curve. &#10;- Graph labels:&#10;- Vertical y-axis is labeled &quot;Percent O2 saturation of hemoglobin&quot; and shows how much oxygen is bound to hemoglobin. It goes from 0 to 100, in increments of 20. Each hemoglobin molecule can bind to a maximum of four oxygen molecules. At 50%  saturation, each hemoglobin molecule is bound to only two oxygen molecules. At 100% saturation, each hemoglobin molecule is bound to four oxygen molecules. &#10;- Horizontal axis is labeled &quot;PO2 (mm Hg)&quot; and goes from 0 to 100, in increments of 20. This axis shows the relative amount (partial pressure) of oxygen dissolved in the fluid surrounding the hemoglobin.&#10;- Graph data:&#10;- There is one line on this graph, which represents the percent of O2 saturation of  hemoglobin. The line begins at zero for both the vertical and horizontal axes. &#10;- When more oxygen is present, more oxygen becomes bound to hemoglobin. Since the binding strength changes with saturation, the line on the graph forms an S-shaped curve. In body tissues outside the lungs, PO2 is lower (around 40 mm Hg), so there hemoglobin is only about 75% saturated with oxygen. In the lungs, where PO2 is high (100 mm Hg), hemoglobin is almost totally saturated with oxygen -- 98%.&#10;&#10;- Table of data:  The following table summarizes the data. All data are approximate.&#10;Oxygen-hemoglobin dissociation curve&#10;&#10;PO2 (mm Hg) Percent O2 saturation of hemoglobin&#10;0                                        0&#10;20                                       40&#10;40                                       75&#10;60                                       91&#10;70                                       93&#10;80                                       95&#10;100                                       98&#10;&#10;- Graph 2: in the lungs&#10;- The second graph shows the same oxygen-hemoglobin dissociation curve, and relates it to hemoglobin saturation in the lungs. There, since there is a high PO2, even large changes in PO2 cause only small changes in hemoglobin saturation.&#10;- At sea level, there is plenty of oxygen and the PO2 in the lungs is 100 mm Hg. At sea level, hemoglobin is 98% saturated.&#10;- At high altitudes, there is less oxygen and the PO2 in the lungs falls to around 80 mm Hg. However, hemoglobin is still 95% saturated. Hemoglobin's properties produce  a safety margin that keeps hemoglobin almost completely saturated even when PO2 is low. As a result, hemoglobin remains saturated even in people who live at high altitudes or who develop lung disease.&#10;- Graph 3: in body tissues besides the lungs&#10;- The third graph relates the oxygen-hemoglobin dissociation curve to hemoglobin saturation in other tissues besides the lungs. Body tissues have a lower PO2 than the lungs because they consume oxygen. When PO2 is low, large changes in PO2 cause large changes in hemoglobin saturation.&#10;- Resting tissues have a PO2 of about 40 mm Hg. Here hemoglobin is 75% saturated. Hemoglobin releases only 23% of the oxygen that it carries.&#10;- Metabolically active tissues such as exercising muscle have an even lower PO2, around 20 mm Hg. Here hemoglobin is only 40% saturated -- it releases an additional 35% of the oxygen that it carries.&#10;- Thus, the properties of hemoglobin ensure that oxygen is delivered where it is needed most. Tissues that need more oxygen get more.&#10;"/>
          <p:cNvPicPr>
            <a:picLocks noChangeAspect="1" noChangeArrowheads="1"/>
          </p:cNvPicPr>
          <p:nvPr/>
        </p:nvPicPr>
        <p:blipFill rotWithShape="1">
          <a:blip r:embed="rId3">
            <a:extLst>
              <a:ext uri="{28A0092B-C50C-407E-A947-70E740481C1C}">
                <a14:useLocalDpi xmlns:a14="http://schemas.microsoft.com/office/drawing/2010/main" val="0"/>
              </a:ext>
            </a:extLst>
          </a:blip>
          <a:srcRect b="2555"/>
          <a:stretch/>
        </p:blipFill>
        <p:spPr bwMode="auto">
          <a:xfrm>
            <a:off x="1358459" y="2069935"/>
            <a:ext cx="6168516" cy="372126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0"/>
          </p:nvPr>
        </p:nvSpPr>
        <p:spPr>
          <a:xfrm>
            <a:off x="457200" y="5914310"/>
            <a:ext cx="7772400" cy="246221"/>
          </a:xfrm>
        </p:spPr>
        <p:txBody>
          <a:bodyPr/>
          <a:lstStyle/>
          <a:p>
            <a:r>
              <a:rPr lang="en-US" sz="1600" b="1" dirty="0">
                <a:solidFill>
                  <a:srgbClr val="007FA3"/>
                </a:solidFill>
                <a:latin typeface="+mn-lt"/>
              </a:rPr>
              <a:t>Focus Figure 22.1 </a:t>
            </a:r>
            <a:r>
              <a:rPr lang="en-US" sz="1600" dirty="0"/>
              <a:t>The Oxygen-Hemoglobin Dissociation Curve.</a:t>
            </a:r>
            <a:endParaRPr lang="en-US" sz="1600" dirty="0">
              <a:latin typeface="+mn-lt"/>
            </a:endParaRPr>
          </a:p>
        </p:txBody>
      </p:sp>
    </p:spTree>
    <p:extLst>
      <p:ext uri="{BB962C8B-B14F-4D97-AF65-F5344CB8AC3E}">
        <p14:creationId xmlns:p14="http://schemas.microsoft.com/office/powerpoint/2010/main" val="173816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Oxygen Transport </a:t>
            </a:r>
            <a:r>
              <a:rPr lang="en-US" sz="2800" dirty="0">
                <a:latin typeface="Times New Roman"/>
              </a:rPr>
              <a:t>(6 of 8) </a:t>
            </a:r>
          </a:p>
        </p:txBody>
      </p:sp>
      <p:sp>
        <p:nvSpPr>
          <p:cNvPr id="4" name="Content Placeholder 3"/>
          <p:cNvSpPr>
            <a:spLocks noGrp="1"/>
          </p:cNvSpPr>
          <p:nvPr>
            <p:ph sz="quarter" idx="13"/>
          </p:nvPr>
        </p:nvSpPr>
        <p:spPr>
          <a:xfrm>
            <a:off x="457581" y="1643126"/>
            <a:ext cx="8229600" cy="3000821"/>
          </a:xfrm>
        </p:spPr>
        <p:txBody>
          <a:bodyPr vert="horz" lIns="0" tIns="0" rIns="0" bIns="0" rtlCol="0">
            <a:spAutoFit/>
          </a:bodyPr>
          <a:lstStyle/>
          <a:p>
            <a:pPr lvl="1"/>
            <a:r>
              <a:rPr lang="en-US" altLang="en-US" b="1" dirty="0"/>
              <a:t>Influence of </a:t>
            </a:r>
            <a:r>
              <a:rPr lang="en-US" altLang="en-US" b="1" dirty="0">
                <a:latin typeface="Times New Roman" panose="02020603050405020304" pitchFamily="18" charset="0"/>
                <a:cs typeface="Times New Roman" panose="02020603050405020304" pitchFamily="18" charset="0"/>
              </a:rPr>
              <a:t>P</a:t>
            </a:r>
            <a:r>
              <a:rPr lang="en-US" altLang="en-US" b="1" baseline="-25000" dirty="0">
                <a:latin typeface="Times New Roman" panose="02020603050405020304" pitchFamily="18" charset="0"/>
                <a:cs typeface="Times New Roman" panose="02020603050405020304" pitchFamily="18" charset="0"/>
              </a:rPr>
              <a:t>O</a:t>
            </a:r>
            <a:r>
              <a:rPr lang="en-US" altLang="en-US" b="1" baseline="-45000" dirty="0">
                <a:latin typeface="Times New Roman" panose="02020603050405020304" pitchFamily="18" charset="0"/>
                <a:cs typeface="Times New Roman" panose="02020603050405020304" pitchFamily="18" charset="0"/>
              </a:rPr>
              <a:t>2</a:t>
            </a:r>
            <a:r>
              <a:rPr lang="en-US" altLang="en-US" b="1" dirty="0"/>
              <a:t> on hemoglobin saturation</a:t>
            </a:r>
          </a:p>
          <a:p>
            <a:pPr lvl="2"/>
            <a:r>
              <a:rPr lang="en-US" altLang="en-US" dirty="0"/>
              <a:t>In arterial blood:</a:t>
            </a:r>
          </a:p>
          <a:p>
            <a:pPr lvl="3"/>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O</a:t>
            </a:r>
            <a:r>
              <a:rPr lang="en-US" altLang="en-US" baseline="-45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a:t>
            </a:r>
            <a:r>
              <a:rPr lang="en-US" altLang="en-US" dirty="0"/>
              <a:t>is 100 mm </a:t>
            </a:r>
            <a:r>
              <a:rPr lang="en-US" altLang="en-US" dirty="0">
                <a:cs typeface="Times New Roman" panose="02020603050405020304" pitchFamily="18" charset="0"/>
              </a:rPr>
              <a:t>Hg</a:t>
            </a:r>
            <a:r>
              <a:rPr lang="en-US" altLang="en-US" dirty="0"/>
              <a:t> and contains 20 ml of oxygen per 100 ml blood (20 volume %)</a:t>
            </a:r>
          </a:p>
          <a:p>
            <a:pPr lvl="3"/>
            <a:r>
              <a:rPr lang="en-US" altLang="en-US" dirty="0"/>
              <a:t>Hb is 98% saturated</a:t>
            </a:r>
          </a:p>
          <a:p>
            <a:pPr lvl="3"/>
            <a:r>
              <a:rPr lang="en-US" altLang="en-US" dirty="0"/>
              <a:t>Further increases in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O</a:t>
            </a:r>
            <a:r>
              <a:rPr lang="en-US" altLang="en-US" baseline="-45000" dirty="0">
                <a:latin typeface="Times New Roman" panose="02020603050405020304" pitchFamily="18" charset="0"/>
                <a:cs typeface="Times New Roman" panose="02020603050405020304" pitchFamily="18" charset="0"/>
              </a:rPr>
              <a:t>2</a:t>
            </a:r>
            <a:r>
              <a:rPr lang="en-US" altLang="en-US" dirty="0"/>
              <a:t> (as in deep breathing) produce minimal increases in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t> binding</a:t>
            </a:r>
          </a:p>
          <a:p>
            <a:pPr lvl="2"/>
            <a:r>
              <a:rPr lang="en-US" altLang="en-US" dirty="0"/>
              <a:t>In venous blood,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O</a:t>
            </a:r>
            <a:r>
              <a:rPr lang="en-US" altLang="en-US" baseline="-45000" dirty="0">
                <a:latin typeface="Times New Roman" panose="02020603050405020304" pitchFamily="18" charset="0"/>
                <a:cs typeface="Times New Roman" panose="02020603050405020304" pitchFamily="18" charset="0"/>
              </a:rPr>
              <a:t>2</a:t>
            </a:r>
            <a:r>
              <a:rPr lang="en-US" altLang="en-US" dirty="0"/>
              <a:t> is 40 mm Hg and contains 15 volume % oxygen </a:t>
            </a:r>
          </a:p>
          <a:p>
            <a:pPr lvl="3"/>
            <a:r>
              <a:rPr lang="en-US" altLang="en-US" dirty="0"/>
              <a:t>Hb is still 75% saturated</a:t>
            </a:r>
          </a:p>
          <a:p>
            <a:pPr lvl="3"/>
            <a:r>
              <a:rPr lang="en-US" altLang="en-US" i="1" dirty="0"/>
              <a:t>Venous</a:t>
            </a:r>
            <a:r>
              <a:rPr lang="en-US" altLang="en-US" dirty="0"/>
              <a:t> </a:t>
            </a:r>
            <a:r>
              <a:rPr lang="en-US" altLang="en-US" i="1" dirty="0"/>
              <a:t>reserve</a:t>
            </a:r>
            <a:r>
              <a:rPr lang="en-US" altLang="en-US" dirty="0"/>
              <a:t>: oxygen remaining in venous blood that can still be used</a:t>
            </a:r>
          </a:p>
        </p:txBody>
      </p:sp>
    </p:spTree>
    <p:extLst>
      <p:ext uri="{BB962C8B-B14F-4D97-AF65-F5344CB8AC3E}">
        <p14:creationId xmlns:p14="http://schemas.microsoft.com/office/powerpoint/2010/main" val="28241834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df4285e6cdc5b194ee95037cb16f731eac71c89"/>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12676</TotalTime>
  <Words>4081</Words>
  <Application>Microsoft Office PowerPoint</Application>
  <PresentationFormat>On-screen Show (4:3)</PresentationFormat>
  <Paragraphs>461</Paragraphs>
  <Slides>77</Slides>
  <Notes>72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5" baseType="lpstr">
      <vt:lpstr>Arial</vt:lpstr>
      <vt:lpstr>Calibri</vt:lpstr>
      <vt:lpstr>Tahoma</vt:lpstr>
      <vt:lpstr>Times New Roman</vt:lpstr>
      <vt:lpstr>Verdana</vt:lpstr>
      <vt:lpstr>Wingdings</vt:lpstr>
      <vt:lpstr>508 Lecture</vt:lpstr>
      <vt:lpstr>Equation</vt:lpstr>
      <vt:lpstr>Human Anatomy and Physiology</vt:lpstr>
      <vt:lpstr>22.7  Transport of Respiratory Gases by Blood</vt:lpstr>
      <vt:lpstr>Oxygen Transport (1 of 8)</vt:lpstr>
      <vt:lpstr>Oxygen Transport (2 of 8)</vt:lpstr>
      <vt:lpstr>Oxygen Transport (3 of 8)</vt:lpstr>
      <vt:lpstr>Oxygen Transport (4 of 8)</vt:lpstr>
      <vt:lpstr>Oxygen Transport (5 of 8)</vt:lpstr>
      <vt:lpstr>The Amount of Oxygen Carried by Hemoglobin Depends on the PO2 (the Amount of Oxygen) Available Locally. This Relationship Ensures Optimal Oxygen Pickup and Delivery (1 of 2)</vt:lpstr>
      <vt:lpstr>Oxygen Transport (6 of 8) </vt:lpstr>
      <vt:lpstr>The Amount of Oxygen Carried by Hemoglobin Depends on the PO2 (the Amount of Oxygen) Available Locally. This Relationship Ensures Optimal Oxygen Pickup and Delivery (2 of 2)</vt:lpstr>
      <vt:lpstr>Oxygen Transport (7 of 8)</vt:lpstr>
      <vt:lpstr>Effect of Temperature, PCO2, and Blood pH on the Oxygen-Hemoglobin Dissociation Curve (1 of 2)</vt:lpstr>
      <vt:lpstr>Effect of Temperature, PCO2, and Blood pH on the Oxygen-Hemoglobin Dissociation Curve (2 of 2)</vt:lpstr>
      <vt:lpstr>Oxygen Transport (8 of 8)</vt:lpstr>
      <vt:lpstr>Carbon Dioxide Transport (1 of 7)</vt:lpstr>
      <vt:lpstr>Carbon Dioxide Transport (2 of 7)</vt:lpstr>
      <vt:lpstr>Carbon Dioxide Transport (3 of 7)</vt:lpstr>
      <vt:lpstr>Transport and Exchange of CO2 and O2  (1 of 3)</vt:lpstr>
      <vt:lpstr>Carbon Dioxide Transport (4 of 7) </vt:lpstr>
      <vt:lpstr>Transport and Exchange of CO2 and O2  (2 of 3)</vt:lpstr>
      <vt:lpstr>Carbon Dioxide Transport (5 of 7)</vt:lpstr>
      <vt:lpstr>Transport and Exchange of CO2 and O2  (3 of 3)</vt:lpstr>
      <vt:lpstr>Carbon Dioxide Transport (6 of 7)</vt:lpstr>
      <vt:lpstr>Carbon Dioxide Transport (7 of 7)</vt:lpstr>
      <vt:lpstr>Hypoxia</vt:lpstr>
      <vt:lpstr>BioFlix: Gas Exchange</vt:lpstr>
      <vt:lpstr>22.8 Control of Respiration</vt:lpstr>
      <vt:lpstr>Neural Mechanisms (1 of 6)</vt:lpstr>
      <vt:lpstr>Neural Mechanisms (2 of 6)</vt:lpstr>
      <vt:lpstr>Neural Mechanisms (3 of 6)</vt:lpstr>
      <vt:lpstr>Neural Mechanisms (4 of 6)</vt:lpstr>
      <vt:lpstr>Neural Mechanisms (5 of 6)</vt:lpstr>
      <vt:lpstr>Respiratory Centers in the Brain Stem</vt:lpstr>
      <vt:lpstr>Neural Mechanisms (6 of 6)</vt:lpstr>
      <vt:lpstr>Factors Influencing Breathing Rate and Depth (1 of 11)</vt:lpstr>
      <vt:lpstr>Factors Influencing Breathing Rate and Depth (2 of 11)</vt:lpstr>
      <vt:lpstr>Factors Influencing Breathing Rate and Depth (3 of 11)</vt:lpstr>
      <vt:lpstr>Factors Influencing Breathing Rate and Depth (4 of 11)</vt:lpstr>
      <vt:lpstr>Factors Influencing Breathing Rate and Depth (5 of 11)</vt:lpstr>
      <vt:lpstr>Changes in PCO2 Regulate Ventilation by a Negative Feedback Mechanism</vt:lpstr>
      <vt:lpstr>Clinical – Homeostatic Imbalance 22.15</vt:lpstr>
      <vt:lpstr>Factors Influencing Breathing Rate and Depth (6 of 11)</vt:lpstr>
      <vt:lpstr>Location and Innervation of the Peripheral Chemoreceptors in the Carotid and Aortic Bodies</vt:lpstr>
      <vt:lpstr>Factors Influencing Breathing Rate and Depth (7 of 11)</vt:lpstr>
      <vt:lpstr>Factors Influencing Breathing Rate and Depth (8 of 11)</vt:lpstr>
      <vt:lpstr>Factors Influencing Breathing Rate and Depth (9 of 11)</vt:lpstr>
      <vt:lpstr>Factors Influencing Breathing Rate and Depth (10 of 11)</vt:lpstr>
      <vt:lpstr>Factors Influencing Breathing Rate and Depth (11 of 11)</vt:lpstr>
      <vt:lpstr>Neural and Chemical Influences on Brain Stem Respiratory Centers</vt:lpstr>
      <vt:lpstr>22.9  Respiratory Adjustments</vt:lpstr>
      <vt:lpstr>Exercise (1 of 3)</vt:lpstr>
      <vt:lpstr>Exercise (2 of 3)</vt:lpstr>
      <vt:lpstr>Exercise (3 of 3)</vt:lpstr>
      <vt:lpstr>High Altitude (1 of 3)</vt:lpstr>
      <vt:lpstr>High Altitude (2 of 3)</vt:lpstr>
      <vt:lpstr>High Altitude (3 of 3)</vt:lpstr>
      <vt:lpstr>22.10  Lung Diseases</vt:lpstr>
      <vt:lpstr>Chronic Obstructive Pulmonary Disease (COPD) (1 of 5)</vt:lpstr>
      <vt:lpstr>Chronic Obstructive Pulmonary Disease (COPD) (2 of 5)</vt:lpstr>
      <vt:lpstr>Chronic Obstructive Pulmonary Disease (COPD) (3 of 5)</vt:lpstr>
      <vt:lpstr>Chronic Obstructive Pulmonary Disease (COPD) (4 of 5)</vt:lpstr>
      <vt:lpstr>Chronic Obstructive Pulmonary Disease (COPD) (5 of 5)</vt:lpstr>
      <vt:lpstr>The Pathogenesis of COPD</vt:lpstr>
      <vt:lpstr>Asthma</vt:lpstr>
      <vt:lpstr>Tuberculosis (TB)</vt:lpstr>
      <vt:lpstr>Lung Cancer (1 of 3)</vt:lpstr>
      <vt:lpstr>Lung Cancer (2 of 3)</vt:lpstr>
      <vt:lpstr>Lung Cancer (3 of 3)</vt:lpstr>
      <vt:lpstr>Sleep Apnea (1 of 2)</vt:lpstr>
      <vt:lpstr>Sleep Apnea (2 of 2)</vt:lpstr>
      <vt:lpstr>Developmental Aspects of Respiratory System (1 of 2)</vt:lpstr>
      <vt:lpstr>Embryonic Development of the Respiratory System</vt:lpstr>
      <vt:lpstr>Developmental Aspects of Respiratory System (2 of 2)</vt:lpstr>
      <vt:lpstr>Clinical – Homeostatic Imbalance 22.16  (1 of 2)</vt:lpstr>
      <vt:lpstr>Clinical – Homeostatic Imbalance 22.16  (2 of 3) </vt:lpstr>
      <vt:lpstr>Clinical – Homeostatic Imbalance 22.16  (3 of 3) </vt:lpstr>
      <vt:lpstr>Copyright</vt:lpstr>
    </vt:vector>
  </TitlesOfParts>
  <Company>Integra Software Services Pvt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&amp; Physiology</dc:subject>
  <dc:creator>Elaine N.Marieb and Katja Hoehn</dc:creator>
  <cp:keywords>Anatomy, Physiology</cp:keywords>
  <cp:lastModifiedBy>Chiranjeevi, Kumar</cp:lastModifiedBy>
  <cp:revision>872</cp:revision>
  <dcterms:created xsi:type="dcterms:W3CDTF">2000-11-24T17:02:06Z</dcterms:created>
  <dcterms:modified xsi:type="dcterms:W3CDTF">2021-06-09T10:03:46Z</dcterms:modified>
  <cp:version>1.0</cp:version>
</cp:coreProperties>
</file>