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579" r:id="rId2"/>
    <p:sldId id="577" r:id="rId3"/>
    <p:sldId id="465" r:id="rId4"/>
    <p:sldId id="306" r:id="rId5"/>
    <p:sldId id="459" r:id="rId6"/>
    <p:sldId id="505" r:id="rId7"/>
    <p:sldId id="506" r:id="rId8"/>
    <p:sldId id="507" r:id="rId9"/>
    <p:sldId id="508" r:id="rId10"/>
    <p:sldId id="509" r:id="rId11"/>
    <p:sldId id="510"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4" r:id="rId36"/>
    <p:sldId id="535" r:id="rId37"/>
    <p:sldId id="536" r:id="rId38"/>
    <p:sldId id="582"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549" r:id="rId52"/>
    <p:sldId id="550" r:id="rId53"/>
    <p:sldId id="551" r:id="rId54"/>
    <p:sldId id="552" r:id="rId55"/>
    <p:sldId id="553" r:id="rId56"/>
    <p:sldId id="554" r:id="rId57"/>
    <p:sldId id="555" r:id="rId58"/>
    <p:sldId id="583" r:id="rId59"/>
    <p:sldId id="557" r:id="rId60"/>
    <p:sldId id="558" r:id="rId61"/>
    <p:sldId id="559" r:id="rId62"/>
    <p:sldId id="560" r:id="rId63"/>
    <p:sldId id="561" r:id="rId64"/>
    <p:sldId id="562" r:id="rId65"/>
    <p:sldId id="574" r:id="rId66"/>
    <p:sldId id="564" r:id="rId67"/>
    <p:sldId id="565" r:id="rId68"/>
    <p:sldId id="566" r:id="rId69"/>
    <p:sldId id="567" r:id="rId70"/>
    <p:sldId id="568" r:id="rId71"/>
    <p:sldId id="569" r:id="rId72"/>
    <p:sldId id="570" r:id="rId73"/>
    <p:sldId id="571" r:id="rId74"/>
    <p:sldId id="572" r:id="rId75"/>
    <p:sldId id="57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orient="horz" pos="432">
          <p15:clr>
            <a:srgbClr val="A4A3A4"/>
          </p15:clr>
        </p15:guide>
        <p15:guide id="5" pos="2448">
          <p15:clr>
            <a:srgbClr val="A4A3A4"/>
          </p15:clr>
        </p15:guide>
        <p15:guide id="6" pos="288">
          <p15:clr>
            <a:srgbClr val="A4A3A4"/>
          </p15:clr>
        </p15:guide>
        <p15:guide id="7" orient="horz" pos="2256">
          <p15:clr>
            <a:srgbClr val="A4A3A4"/>
          </p15:clr>
        </p15:guide>
        <p15:guide id="8" orient="horz" pos="3984">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7" autoAdjust="0"/>
    <p:restoredTop sz="94291" autoAdjust="0"/>
  </p:normalViewPr>
  <p:slideViewPr>
    <p:cSldViewPr>
      <p:cViewPr varScale="1">
        <p:scale>
          <a:sx n="65" d="100"/>
          <a:sy n="65" d="100"/>
        </p:scale>
        <p:origin x="1758" y="60"/>
      </p:cViewPr>
      <p:guideLst>
        <p:guide orient="horz" pos="2160"/>
        <p:guide pos="2880"/>
        <p:guide orient="horz" pos="768"/>
        <p:guide orient="horz" pos="432"/>
        <p:guide pos="2448"/>
        <p:guide pos="288"/>
        <p:guide orient="horz" pos="2256"/>
        <p:guide orient="horz" pos="3984"/>
        <p:guide pos="5472"/>
      </p:guideLst>
    </p:cSldViewPr>
  </p:slideViewPr>
  <p:outlineViewPr>
    <p:cViewPr>
      <p:scale>
        <a:sx n="33" d="100"/>
        <a:sy n="33" d="100"/>
      </p:scale>
      <p:origin x="0" y="-15066"/>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302104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401198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6053356"/>
            <a:ext cx="82296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81380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
        <p:nvSpPr>
          <p:cNvPr id="5" name="Picture Placeholder 4"/>
          <p:cNvSpPr>
            <a:spLocks noGrp="1"/>
          </p:cNvSpPr>
          <p:nvPr>
            <p:ph type="pic" sz="quarter" idx="13"/>
          </p:nvPr>
        </p:nvSpPr>
        <p:spPr>
          <a:xfrm>
            <a:off x="457200" y="2514600"/>
            <a:ext cx="8305800" cy="1371600"/>
          </a:xfrm>
          <a:prstGeom prst="flowChartProcess">
            <a:avLst/>
          </a:prstGeom>
        </p:spPr>
        <p:txBody>
          <a:bodyPr/>
          <a:lstStyle/>
          <a:p>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528860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433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2799827" y="6429345"/>
            <a:ext cx="6019800" cy="276999"/>
          </a:xfrm>
          <a:prstGeom prst="rect">
            <a:avLst/>
          </a:prstGeom>
          <a:noFill/>
        </p:spPr>
        <p:txBody>
          <a:bodyPr wrap="square" rtlCol="0">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D79BFE92-F8AA-4489-91FA-2404017B2115}"/>
              </a:ext>
            </a:extLst>
          </p:cNvPr>
          <p:cNvSpPr>
            <a:spLocks noGrp="1"/>
          </p:cNvSpPr>
          <p:nvPr>
            <p:ph type="body" sz="quarter" idx="13"/>
          </p:nvPr>
        </p:nvSpPr>
        <p:spPr>
          <a:xfrm>
            <a:off x="457200" y="1676400"/>
            <a:ext cx="8382000" cy="4343400"/>
          </a:xfrm>
        </p:spPr>
        <p:txBody>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IN" dirty="0"/>
          </a:p>
        </p:txBody>
      </p:sp>
    </p:spTree>
    <p:extLst>
      <p:ext uri="{BB962C8B-B14F-4D97-AF65-F5344CB8AC3E}">
        <p14:creationId xmlns:p14="http://schemas.microsoft.com/office/powerpoint/2010/main" val="9737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2590800"/>
            <a:ext cx="8305800" cy="1524000"/>
          </a:xfrm>
        </p:spPr>
        <p:txBody>
          <a:bodyPr/>
          <a:lstStyle/>
          <a:p>
            <a:endParaRPr lang="en-US" dirty="0"/>
          </a:p>
        </p:txBody>
      </p:sp>
    </p:spTree>
    <p:extLst>
      <p:ext uri="{BB962C8B-B14F-4D97-AF65-F5344CB8AC3E}">
        <p14:creationId xmlns:p14="http://schemas.microsoft.com/office/powerpoint/2010/main" val="25807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00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3048000"/>
            <a:ext cx="8229600" cy="838200"/>
          </a:xfrm>
        </p:spPr>
        <p:txBody>
          <a:bodyPr/>
          <a:lstStyle/>
          <a:p>
            <a:endParaRPr lang="en-US" dirty="0"/>
          </a:p>
        </p:txBody>
      </p:sp>
      <p:sp>
        <p:nvSpPr>
          <p:cNvPr id="11" name="Content Placeholder 2"/>
          <p:cNvSpPr>
            <a:spLocks noGrp="1"/>
          </p:cNvSpPr>
          <p:nvPr>
            <p:ph idx="14"/>
          </p:nvPr>
        </p:nvSpPr>
        <p:spPr>
          <a:xfrm>
            <a:off x="457200" y="4114800"/>
            <a:ext cx="8229600" cy="8382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12" name="Picture Placeholder 3"/>
          <p:cNvSpPr>
            <a:spLocks noGrp="1"/>
          </p:cNvSpPr>
          <p:nvPr>
            <p:ph type="pic" sz="quarter" idx="15"/>
          </p:nvPr>
        </p:nvSpPr>
        <p:spPr>
          <a:xfrm>
            <a:off x="449510" y="5181600"/>
            <a:ext cx="8229600" cy="838200"/>
          </a:xfrm>
        </p:spPr>
        <p:txBody>
          <a:bodyPr/>
          <a:lstStyle/>
          <a:p>
            <a:endParaRPr lang="en-US" dirty="0"/>
          </a:p>
        </p:txBody>
      </p:sp>
    </p:spTree>
    <p:extLst>
      <p:ext uri="{BB962C8B-B14F-4D97-AF65-F5344CB8AC3E}">
        <p14:creationId xmlns:p14="http://schemas.microsoft.com/office/powerpoint/2010/main" val="237915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Picture Placeholder 6"/>
          <p:cNvSpPr>
            <a:spLocks noGrp="1"/>
          </p:cNvSpPr>
          <p:nvPr>
            <p:ph type="pic" sz="quarter" idx="13"/>
          </p:nvPr>
        </p:nvSpPr>
        <p:spPr>
          <a:xfrm>
            <a:off x="457200" y="1447800"/>
            <a:ext cx="8382000" cy="1981200"/>
          </a:xfrm>
        </p:spPr>
        <p:txBody>
          <a:bodyPr/>
          <a:lstStyle/>
          <a:p>
            <a:endParaRPr lang="en-US" dirty="0"/>
          </a:p>
        </p:txBody>
      </p:sp>
      <p:sp>
        <p:nvSpPr>
          <p:cNvPr id="8" name="Picture Placeholder 6"/>
          <p:cNvSpPr>
            <a:spLocks noGrp="1"/>
          </p:cNvSpPr>
          <p:nvPr>
            <p:ph type="pic" sz="quarter" idx="14"/>
          </p:nvPr>
        </p:nvSpPr>
        <p:spPr>
          <a:xfrm>
            <a:off x="461394" y="3733800"/>
            <a:ext cx="8382000" cy="2286000"/>
          </a:xfrm>
        </p:spPr>
        <p:txBody>
          <a:bodyPr/>
          <a:lstStyle/>
          <a:p>
            <a:endParaRPr lang="en-US" dirty="0"/>
          </a:p>
        </p:txBody>
      </p:sp>
    </p:spTree>
    <p:extLst>
      <p:ext uri="{BB962C8B-B14F-4D97-AF65-F5344CB8AC3E}">
        <p14:creationId xmlns:p14="http://schemas.microsoft.com/office/powerpoint/2010/main" val="130698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799827" y="6429345"/>
            <a:ext cx="6019800" cy="276999"/>
          </a:xfrm>
          <a:prstGeom prst="rect">
            <a:avLst/>
          </a:prstGeom>
          <a:noFill/>
        </p:spPr>
        <p:txBody>
          <a:bodyPr wrap="square" rtlCol="0">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0" r:id="rId5"/>
    <p:sldLayoutId id="2147483668" r:id="rId6"/>
    <p:sldLayoutId id="2147483671" r:id="rId7"/>
    <p:sldLayoutId id="2147483669" r:id="rId8"/>
    <p:sldLayoutId id="2147483663" r:id="rId9"/>
    <p:sldLayoutId id="2147483674" r:id="rId10"/>
    <p:sldLayoutId id="2147483659" r:id="rId11"/>
    <p:sldLayoutId id="2147483658" r:id="rId12"/>
    <p:sldLayoutId id="2147483660" r:id="rId13"/>
    <p:sldLayoutId id="2147483651" r:id="rId14"/>
    <p:sldLayoutId id="2147483654" r:id="rId15"/>
    <p:sldLayoutId id="2147483655" r:id="rId16"/>
    <p:sldLayoutId id="2147483666" r:id="rId17"/>
    <p:sldLayoutId id="2147483672" r:id="rId18"/>
    <p:sldLayoutId id="2147483675" r:id="rId19"/>
    <p:sldLayoutId id="2147483676" r:id="rId2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ediaplayer.pearsoncmg.com/assets/secs_wtm_ch_23_christian_v2"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mediaplayer.pearsoncmg.com/assets/secs-ipweb-digestive-anat-rev"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mediaplayer.pearsoncmg.com/assets/rotating-model-head" TargetMode="External"/><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23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27402"/>
            <a:ext cx="3276600" cy="338554"/>
          </a:xfrm>
        </p:spPr>
        <p:txBody>
          <a:bodyPr wrap="square">
            <a:spAutoFit/>
          </a:bodyPr>
          <a:lstStyle/>
          <a:p>
            <a:r>
              <a:rPr lang="en-IN" sz="2200" dirty="0"/>
              <a:t>The Digestive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8656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23.1 Digestive Processes </a:t>
            </a:r>
            <a:r>
              <a:rPr lang="en-US" sz="2800" dirty="0">
                <a:latin typeface="Times New Roman"/>
              </a:rPr>
              <a:t>(2 of 2) </a:t>
            </a:r>
          </a:p>
        </p:txBody>
      </p:sp>
      <p:sp>
        <p:nvSpPr>
          <p:cNvPr id="4" name="Content Placeholder 3"/>
          <p:cNvSpPr>
            <a:spLocks noGrp="1"/>
          </p:cNvSpPr>
          <p:nvPr>
            <p:ph idx="1"/>
          </p:nvPr>
        </p:nvSpPr>
        <p:spPr>
          <a:xfrm>
            <a:off x="457581" y="1643126"/>
            <a:ext cx="8458200" cy="2277547"/>
          </a:xfrm>
        </p:spPr>
        <p:txBody>
          <a:bodyPr wrap="square">
            <a:spAutoFit/>
          </a:bodyPr>
          <a:lstStyle/>
          <a:p>
            <a:pPr lvl="1"/>
            <a:r>
              <a:rPr lang="en-US" dirty="0">
                <a:latin typeface="Arial"/>
              </a:rPr>
              <a:t> </a:t>
            </a:r>
            <a:r>
              <a:rPr lang="en-US" b="1" dirty="0">
                <a:latin typeface="Arial"/>
              </a:rPr>
              <a:t>Mechanical breakdown</a:t>
            </a:r>
            <a:r>
              <a:rPr lang="en-US" dirty="0">
                <a:latin typeface="Arial"/>
              </a:rPr>
              <a:t>: includes chewing, mixing food with saliva, churning food in   </a:t>
            </a:r>
            <a:br>
              <a:rPr lang="en-US" dirty="0">
                <a:latin typeface="Arial"/>
              </a:rPr>
            </a:br>
            <a:r>
              <a:rPr lang="en-US" dirty="0">
                <a:latin typeface="Arial"/>
              </a:rPr>
              <a:t>   stomach, and </a:t>
            </a:r>
            <a:r>
              <a:rPr lang="en-US" b="1" dirty="0">
                <a:latin typeface="Arial"/>
              </a:rPr>
              <a:t>segmentation</a:t>
            </a:r>
          </a:p>
          <a:p>
            <a:pPr lvl="2"/>
            <a:r>
              <a:rPr lang="en-US" dirty="0">
                <a:latin typeface="Arial"/>
              </a:rPr>
              <a:t>Segmentation: local constriction of intestine that mixes food with digestive juices</a:t>
            </a:r>
          </a:p>
          <a:p>
            <a:pPr lvl="1"/>
            <a:r>
              <a:rPr lang="en-US" dirty="0">
                <a:latin typeface="Arial"/>
              </a:rPr>
              <a:t> </a:t>
            </a:r>
            <a:r>
              <a:rPr lang="en-US" b="1" dirty="0">
                <a:latin typeface="Arial"/>
              </a:rPr>
              <a:t>Digestion</a:t>
            </a:r>
            <a:r>
              <a:rPr lang="en-US" dirty="0">
                <a:latin typeface="Arial"/>
              </a:rPr>
              <a:t>: series of catabolic steps that involves enzymes that break down 	complex food molecules into chemical building blocks</a:t>
            </a:r>
          </a:p>
          <a:p>
            <a:pPr lvl="1"/>
            <a:r>
              <a:rPr lang="en-US" dirty="0">
                <a:latin typeface="Arial"/>
              </a:rPr>
              <a:t> </a:t>
            </a:r>
            <a:r>
              <a:rPr lang="en-US" b="1" dirty="0">
                <a:latin typeface="Arial"/>
              </a:rPr>
              <a:t>Absorption</a:t>
            </a:r>
            <a:r>
              <a:rPr lang="en-US" dirty="0">
                <a:latin typeface="Arial"/>
              </a:rPr>
              <a:t>: passage of digested fragments from lumen of GI tract into blood or 	lymph</a:t>
            </a:r>
          </a:p>
          <a:p>
            <a:pPr lvl="1"/>
            <a:r>
              <a:rPr lang="en-US" dirty="0">
                <a:latin typeface="Arial"/>
              </a:rPr>
              <a:t> </a:t>
            </a:r>
            <a:r>
              <a:rPr lang="en-US" b="1" dirty="0">
                <a:latin typeface="Arial"/>
              </a:rPr>
              <a:t>Defecation</a:t>
            </a:r>
            <a:r>
              <a:rPr lang="en-US" dirty="0">
                <a:latin typeface="Arial"/>
              </a:rPr>
              <a:t>: elimination of indigestible substances via anus in form of feces</a:t>
            </a:r>
          </a:p>
        </p:txBody>
      </p:sp>
    </p:spTree>
    <p:extLst>
      <p:ext uri="{BB962C8B-B14F-4D97-AF65-F5344CB8AC3E}">
        <p14:creationId xmlns:p14="http://schemas.microsoft.com/office/powerpoint/2010/main" val="386835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29890"/>
            <a:ext cx="4114419" cy="1046440"/>
          </a:xfrm>
        </p:spPr>
        <p:txBody>
          <a:bodyPr wrap="square">
            <a:spAutoFit/>
          </a:bodyPr>
          <a:lstStyle/>
          <a:p>
            <a:r>
              <a:rPr lang="en-US" dirty="0">
                <a:latin typeface="Times New Roman"/>
              </a:rPr>
              <a:t>Gastrointestinal Tract Activities</a:t>
            </a:r>
            <a:endParaRPr lang="en-IN" dirty="0">
              <a:latin typeface="Times New Roman"/>
            </a:endParaRPr>
          </a:p>
        </p:txBody>
      </p:sp>
      <p:pic>
        <p:nvPicPr>
          <p:cNvPr id="4" name="Picture 3" descr="This figure shows the different functions of the gastrointestinal tract, and follows the pathway that food takes through the body.&#10;- Ingestion: begins at the mouth when food is taken in.&#10;- Mechanical breakdown:&#10;-Chewing (mouth)&#10;-Churning (stomach)&#10;-Segmentation (small intestine)&#10;- Propulsion:&#10;- Swallowing (oropharynx)&#10;- Peristalsis (esophagus, stomach, small intestine, large intestine)&#10;- Digestion: starts in the mouth with saliva, proteins are initially broken down in the stomach, and the rest of digestion occurs in the small intestine via enzymes secreted by the pancreas&#10;- Absorption:&#10;- Amino acids, sugars and nucleic acids are absorbed into epithelial cells of the small intestine and make their way into the blood&#10;- Lipids are absorbed into epithelial cells in the small intestine and make their way into a lymph vessel&#10;- Water is mainly absorbed in the large intestine&#10;- Defecation: feces is compacted and stored in the an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487" y="779555"/>
            <a:ext cx="3257450" cy="5240245"/>
          </a:xfrm>
          <a:prstGeom prst="rect">
            <a:avLst/>
          </a:prstGeom>
        </p:spPr>
      </p:pic>
      <p:sp>
        <p:nvSpPr>
          <p:cNvPr id="5" name="Content Placeholder 4"/>
          <p:cNvSpPr>
            <a:spLocks noGrp="1"/>
          </p:cNvSpPr>
          <p:nvPr>
            <p:ph sz="quarter" idx="13"/>
          </p:nvPr>
        </p:nvSpPr>
        <p:spPr>
          <a:xfrm>
            <a:off x="457581" y="6052978"/>
            <a:ext cx="8229600" cy="246221"/>
          </a:xfrm>
        </p:spPr>
        <p:txBody>
          <a:bodyPr/>
          <a:lstStyle/>
          <a:p>
            <a:r>
              <a:rPr lang="en-US" b="1" dirty="0">
                <a:solidFill>
                  <a:srgbClr val="007FA3"/>
                </a:solidFill>
                <a:latin typeface="Arial"/>
              </a:rPr>
              <a:t>Figure 23.2 </a:t>
            </a:r>
            <a:r>
              <a:rPr lang="en-US" dirty="0">
                <a:latin typeface="Arial"/>
              </a:rPr>
              <a:t>Gastrointestinal tract activities. </a:t>
            </a:r>
          </a:p>
        </p:txBody>
      </p:sp>
    </p:spTree>
    <p:extLst>
      <p:ext uri="{BB962C8B-B14F-4D97-AF65-F5344CB8AC3E}">
        <p14:creationId xmlns:p14="http://schemas.microsoft.com/office/powerpoint/2010/main" val="415621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2809"/>
            <a:ext cx="8229600" cy="1354217"/>
          </a:xfrm>
        </p:spPr>
        <p:txBody>
          <a:bodyPr wrap="square">
            <a:spAutoFit/>
          </a:bodyPr>
          <a:lstStyle/>
          <a:p>
            <a:pPr algn="ctr"/>
            <a:r>
              <a:rPr lang="en-US" sz="4400" dirty="0">
                <a:latin typeface="Times New Roman"/>
              </a:rPr>
              <a:t>23.2 Organization of Digestive System</a:t>
            </a:r>
            <a:endParaRPr lang="en-US" sz="4400" b="0" kern="0" dirty="0">
              <a:latin typeface="Times New Roman"/>
            </a:endParaRPr>
          </a:p>
        </p:txBody>
      </p:sp>
    </p:spTree>
    <p:extLst>
      <p:ext uri="{BB962C8B-B14F-4D97-AF65-F5344CB8AC3E}">
        <p14:creationId xmlns:p14="http://schemas.microsoft.com/office/powerpoint/2010/main" val="283159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610600" cy="1046440"/>
          </a:xfrm>
        </p:spPr>
        <p:txBody>
          <a:bodyPr wrap="square">
            <a:spAutoFit/>
          </a:bodyPr>
          <a:lstStyle/>
          <a:p>
            <a:pPr marL="0" indent="0">
              <a:defRPr/>
            </a:pPr>
            <a:r>
              <a:rPr lang="en-US" dirty="0">
                <a:latin typeface="Times New Roman"/>
                <a:ea typeface="ＭＳ Ｐゴシック" pitchFamily="34" charset="-128"/>
              </a:rPr>
              <a:t>Relationship of Digestive Organs to Peritoneum </a:t>
            </a:r>
            <a:r>
              <a:rPr lang="en-US" sz="2800" dirty="0">
                <a:latin typeface="Times New Roman"/>
              </a:rPr>
              <a:t>(1 of 3)</a:t>
            </a:r>
          </a:p>
        </p:txBody>
      </p:sp>
      <p:sp>
        <p:nvSpPr>
          <p:cNvPr id="4" name="Content Placeholder 3"/>
          <p:cNvSpPr>
            <a:spLocks noGrp="1"/>
          </p:cNvSpPr>
          <p:nvPr>
            <p:ph idx="1"/>
          </p:nvPr>
        </p:nvSpPr>
        <p:spPr>
          <a:xfrm>
            <a:off x="457200" y="1600201"/>
            <a:ext cx="8458200" cy="1977464"/>
          </a:xfrm>
        </p:spPr>
        <p:txBody>
          <a:bodyPr wrap="square">
            <a:spAutoFit/>
          </a:bodyPr>
          <a:lstStyle/>
          <a:p>
            <a:r>
              <a:rPr lang="en-US" b="1" dirty="0"/>
              <a:t>Peritoneum</a:t>
            </a:r>
            <a:r>
              <a:rPr lang="en-US" dirty="0"/>
              <a:t>: serous membranes of abdominal cavity that consists of:</a:t>
            </a:r>
          </a:p>
          <a:p>
            <a:pPr lvl="1"/>
            <a:r>
              <a:rPr lang="en-US" b="1" dirty="0"/>
              <a:t>Visceral peritoneum</a:t>
            </a:r>
            <a:r>
              <a:rPr lang="en-US" dirty="0"/>
              <a:t>: membrane on external surface of most digestive organs</a:t>
            </a:r>
          </a:p>
          <a:p>
            <a:pPr lvl="1"/>
            <a:r>
              <a:rPr lang="en-US" b="1" dirty="0"/>
              <a:t>Parietal peritoneum</a:t>
            </a:r>
            <a:r>
              <a:rPr lang="en-US" dirty="0"/>
              <a:t>: membrane that lines body wall</a:t>
            </a:r>
          </a:p>
          <a:p>
            <a:r>
              <a:rPr lang="en-US" b="1" dirty="0"/>
              <a:t>Peritoneal cavity</a:t>
            </a:r>
          </a:p>
          <a:p>
            <a:pPr lvl="1"/>
            <a:r>
              <a:rPr lang="en-US" dirty="0"/>
              <a:t>Fluid-filled space between two peritoneums</a:t>
            </a:r>
          </a:p>
          <a:p>
            <a:pPr lvl="1"/>
            <a:r>
              <a:rPr lang="en-US" dirty="0"/>
              <a:t>Fluid lubricates mobile organs</a:t>
            </a:r>
          </a:p>
        </p:txBody>
      </p:sp>
    </p:spTree>
    <p:extLst>
      <p:ext uri="{BB962C8B-B14F-4D97-AF65-F5344CB8AC3E}">
        <p14:creationId xmlns:p14="http://schemas.microsoft.com/office/powerpoint/2010/main" val="172720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610600" cy="1046440"/>
          </a:xfrm>
        </p:spPr>
        <p:txBody>
          <a:bodyPr wrap="square">
            <a:spAutoFit/>
          </a:bodyPr>
          <a:lstStyle/>
          <a:p>
            <a:pPr marL="0" indent="0">
              <a:defRPr/>
            </a:pPr>
            <a:r>
              <a:rPr lang="en-US" dirty="0">
                <a:latin typeface="Times New Roman"/>
                <a:ea typeface="ＭＳ Ｐゴシック" pitchFamily="34" charset="-128"/>
              </a:rPr>
              <a:t>Relationship of Digestive Organs to Peritoneum </a:t>
            </a:r>
            <a:r>
              <a:rPr lang="en-US" sz="2800" dirty="0">
                <a:latin typeface="Times New Roman"/>
              </a:rPr>
              <a:t>(2 of 3)</a:t>
            </a:r>
          </a:p>
        </p:txBody>
      </p:sp>
      <p:sp>
        <p:nvSpPr>
          <p:cNvPr id="4" name="Content Placeholder 3"/>
          <p:cNvSpPr>
            <a:spLocks noGrp="1"/>
          </p:cNvSpPr>
          <p:nvPr>
            <p:ph idx="1"/>
          </p:nvPr>
        </p:nvSpPr>
        <p:spPr>
          <a:xfrm>
            <a:off x="457200" y="1600201"/>
            <a:ext cx="8458200" cy="1654299"/>
          </a:xfrm>
        </p:spPr>
        <p:txBody>
          <a:bodyPr wrap="square">
            <a:spAutoFit/>
          </a:bodyPr>
          <a:lstStyle/>
          <a:p>
            <a:r>
              <a:rPr lang="en-US" b="1" dirty="0"/>
              <a:t>Mesentery</a:t>
            </a:r>
            <a:r>
              <a:rPr lang="en-US" dirty="0"/>
              <a:t>: double layer of peritoneum; layers are fused back to back</a:t>
            </a:r>
          </a:p>
          <a:p>
            <a:pPr lvl="1"/>
            <a:r>
              <a:rPr lang="en-US" dirty="0"/>
              <a:t>Extends from body wall to digestive organs</a:t>
            </a:r>
          </a:p>
          <a:p>
            <a:pPr lvl="1"/>
            <a:r>
              <a:rPr lang="en-US" dirty="0"/>
              <a:t>Provides routes for blood vessels, lymphatics, and nerves</a:t>
            </a:r>
          </a:p>
          <a:p>
            <a:pPr lvl="1"/>
            <a:r>
              <a:rPr lang="en-US" dirty="0"/>
              <a:t>Holds organs in place and also stores fat</a:t>
            </a:r>
          </a:p>
          <a:p>
            <a:r>
              <a:rPr lang="en-US" b="1" dirty="0"/>
              <a:t>Intraperitoneal</a:t>
            </a:r>
            <a:r>
              <a:rPr lang="en-US" dirty="0"/>
              <a:t> (</a:t>
            </a:r>
            <a:r>
              <a:rPr lang="en-US" b="1" dirty="0"/>
              <a:t>peritoneal</a:t>
            </a:r>
            <a:r>
              <a:rPr lang="en-US" dirty="0"/>
              <a:t>) </a:t>
            </a:r>
            <a:r>
              <a:rPr lang="en-US" b="1" dirty="0"/>
              <a:t>organs</a:t>
            </a:r>
            <a:r>
              <a:rPr lang="en-US" dirty="0"/>
              <a:t>: organs that are located within the peritoneum</a:t>
            </a:r>
          </a:p>
        </p:txBody>
      </p:sp>
    </p:spTree>
    <p:extLst>
      <p:ext uri="{BB962C8B-B14F-4D97-AF65-F5344CB8AC3E}">
        <p14:creationId xmlns:p14="http://schemas.microsoft.com/office/powerpoint/2010/main" val="49963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610600" cy="1046440"/>
          </a:xfrm>
        </p:spPr>
        <p:txBody>
          <a:bodyPr wrap="square">
            <a:spAutoFit/>
          </a:bodyPr>
          <a:lstStyle/>
          <a:p>
            <a:pPr marL="0" indent="0">
              <a:defRPr/>
            </a:pPr>
            <a:r>
              <a:rPr lang="en-US" dirty="0">
                <a:latin typeface="Times New Roman"/>
                <a:ea typeface="ＭＳ Ｐゴシック" pitchFamily="34" charset="-128"/>
              </a:rPr>
              <a:t>Relationship of Digestive Organs to Peritoneum </a:t>
            </a:r>
            <a:r>
              <a:rPr lang="en-US" sz="2800" dirty="0">
                <a:latin typeface="Times New Roman"/>
              </a:rPr>
              <a:t>(3 of 3)</a:t>
            </a:r>
          </a:p>
        </p:txBody>
      </p:sp>
      <p:sp>
        <p:nvSpPr>
          <p:cNvPr id="4" name="Content Placeholder 3"/>
          <p:cNvSpPr>
            <a:spLocks noGrp="1"/>
          </p:cNvSpPr>
          <p:nvPr>
            <p:ph idx="1"/>
          </p:nvPr>
        </p:nvSpPr>
        <p:spPr>
          <a:xfrm>
            <a:off x="457200" y="1600201"/>
            <a:ext cx="8458200" cy="569387"/>
          </a:xfrm>
        </p:spPr>
        <p:txBody>
          <a:bodyPr wrap="square">
            <a:spAutoFit/>
          </a:bodyPr>
          <a:lstStyle/>
          <a:p>
            <a:r>
              <a:rPr lang="en-US" b="1" dirty="0"/>
              <a:t>Retroperitoneal</a:t>
            </a:r>
            <a:r>
              <a:rPr lang="en-US" dirty="0"/>
              <a:t> </a:t>
            </a:r>
            <a:r>
              <a:rPr lang="en-US" b="1" dirty="0"/>
              <a:t>organs</a:t>
            </a:r>
            <a:r>
              <a:rPr lang="en-US" dirty="0"/>
              <a:t>: located outside, or posterior to, the peritoneum</a:t>
            </a:r>
          </a:p>
          <a:p>
            <a:pPr lvl="1"/>
            <a:r>
              <a:rPr lang="en-US" dirty="0"/>
              <a:t>Includes most of pancreas, duodenum, and parts of large intestine</a:t>
            </a:r>
          </a:p>
        </p:txBody>
      </p:sp>
    </p:spTree>
    <p:extLst>
      <p:ext uri="{BB962C8B-B14F-4D97-AF65-F5344CB8AC3E}">
        <p14:creationId xmlns:p14="http://schemas.microsoft.com/office/powerpoint/2010/main" val="296630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figure is in three parts, each being a schematic of a transverse section of the mid-abdominal area depicting the mesentery as well as intraperitoneal and retroperitoneal organs.&#10;- Illustration 1: shows the visceral peritoneum as well as peritoneal cavity and the alimentary canal organ.&#10;- Heading: Most digestive organs are intraperitoneal and are suspended from the body wall by a dorsal mesentery.&#10;- Illustration 2: shows the dorsal mesentery, along with the peritoneal cavity and liver.&#10;- Heading: Some intraperitoneal digestive organs are also suspended from the body wall by ventral mesenteries.&#10;- Illustration 3: shows how some organs are outside of the mesentery and are considered retroperitoneal, including a section of alimentary canal lying outside of peritoneal cavity. Dashed lines represent site of lost (resorbed) mesentery.&#10;- Heading: Some digestive organs are retroperitoneal because they have lost their mesentery during develo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409" y="757223"/>
            <a:ext cx="3637791" cy="5262577"/>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23.4 </a:t>
            </a:r>
            <a:r>
              <a:rPr lang="en-US" dirty="0"/>
              <a:t>The peritoneum and mesenteries. </a:t>
            </a:r>
          </a:p>
        </p:txBody>
      </p:sp>
      <p:sp>
        <p:nvSpPr>
          <p:cNvPr id="8" name="Title 4"/>
          <p:cNvSpPr txBox="1">
            <a:spLocks/>
          </p:cNvSpPr>
          <p:nvPr/>
        </p:nvSpPr>
        <p:spPr>
          <a:xfrm>
            <a:off x="457581" y="198000"/>
            <a:ext cx="4114419" cy="1046440"/>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a:defRPr/>
            </a:pPr>
            <a:r>
              <a:rPr lang="en-US" dirty="0">
                <a:latin typeface="Times New Roman"/>
              </a:rPr>
              <a:t>The Peritoneum and the Peritoneal Cavity</a:t>
            </a:r>
            <a:endParaRPr lang="en-US" sz="2800" dirty="0">
              <a:latin typeface="Times New Roman"/>
            </a:endParaRPr>
          </a:p>
        </p:txBody>
      </p:sp>
    </p:spTree>
    <p:extLst>
      <p:ext uri="{BB962C8B-B14F-4D97-AF65-F5344CB8AC3E}">
        <p14:creationId xmlns:p14="http://schemas.microsoft.com/office/powerpoint/2010/main" val="383733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altLang="en-US" dirty="0">
                <a:latin typeface="Times New Roman"/>
              </a:rPr>
              <a:t>Clinical – Homeostatic Imbalance 23.1</a:t>
            </a:r>
            <a:endParaRPr lang="en-US" b="0" dirty="0">
              <a:latin typeface="Times New Roman"/>
            </a:endParaRPr>
          </a:p>
        </p:txBody>
      </p:sp>
      <p:sp>
        <p:nvSpPr>
          <p:cNvPr id="4" name="Content Placeholder 3"/>
          <p:cNvSpPr>
            <a:spLocks noGrp="1"/>
          </p:cNvSpPr>
          <p:nvPr>
            <p:ph idx="1"/>
          </p:nvPr>
        </p:nvSpPr>
        <p:spPr>
          <a:xfrm>
            <a:off x="457200" y="1600201"/>
            <a:ext cx="8458200" cy="1862048"/>
          </a:xfrm>
        </p:spPr>
        <p:txBody>
          <a:bodyPr wrap="square">
            <a:spAutoFit/>
          </a:bodyPr>
          <a:lstStyle/>
          <a:p>
            <a:r>
              <a:rPr lang="en-US" b="1" dirty="0"/>
              <a:t>Peritonitis</a:t>
            </a:r>
            <a:r>
              <a:rPr lang="en-US" dirty="0"/>
              <a:t>	</a:t>
            </a:r>
          </a:p>
          <a:p>
            <a:pPr lvl="1"/>
            <a:r>
              <a:rPr lang="en-US" dirty="0"/>
              <a:t>Inflammation of peritoneum</a:t>
            </a:r>
          </a:p>
          <a:p>
            <a:pPr lvl="1"/>
            <a:r>
              <a:rPr lang="en-US" dirty="0"/>
              <a:t>Can be caused by piercing abdominal wound, perforating ulcer, or ruptured appendix</a:t>
            </a:r>
          </a:p>
          <a:p>
            <a:pPr lvl="1"/>
            <a:r>
              <a:rPr lang="en-US" dirty="0"/>
              <a:t>Peritoneal coverings stick together, which helps localize infection</a:t>
            </a:r>
          </a:p>
          <a:p>
            <a:pPr lvl="1"/>
            <a:r>
              <a:rPr lang="en-US" dirty="0"/>
              <a:t>Dangerous and lethal if it becomes widespread</a:t>
            </a:r>
          </a:p>
          <a:p>
            <a:pPr lvl="1"/>
            <a:r>
              <a:rPr lang="en-US" dirty="0"/>
              <a:t>Treatment: debris removal and megadoses of antibiotics</a:t>
            </a:r>
          </a:p>
        </p:txBody>
      </p:sp>
    </p:spTree>
    <p:extLst>
      <p:ext uri="{BB962C8B-B14F-4D97-AF65-F5344CB8AC3E}">
        <p14:creationId xmlns:p14="http://schemas.microsoft.com/office/powerpoint/2010/main" val="340010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(1 of 7)</a:t>
            </a:r>
          </a:p>
        </p:txBody>
      </p:sp>
      <p:sp>
        <p:nvSpPr>
          <p:cNvPr id="4" name="Content Placeholder 3"/>
          <p:cNvSpPr>
            <a:spLocks noGrp="1"/>
          </p:cNvSpPr>
          <p:nvPr>
            <p:ph idx="1"/>
          </p:nvPr>
        </p:nvSpPr>
        <p:spPr>
          <a:xfrm>
            <a:off x="457200" y="1600201"/>
            <a:ext cx="8458200" cy="1538883"/>
          </a:xfrm>
        </p:spPr>
        <p:txBody>
          <a:bodyPr wrap="square">
            <a:spAutoFit/>
          </a:bodyPr>
          <a:lstStyle/>
          <a:p>
            <a:r>
              <a:rPr lang="en-US" dirty="0"/>
              <a:t>All digestive organs have the same four basic layers, or </a:t>
            </a:r>
            <a:r>
              <a:rPr lang="en-US" i="1" dirty="0"/>
              <a:t>tunics</a:t>
            </a:r>
          </a:p>
          <a:p>
            <a:pPr lvl="1"/>
            <a:r>
              <a:rPr lang="en-US" dirty="0"/>
              <a:t> </a:t>
            </a:r>
            <a:r>
              <a:rPr lang="en-US" b="1" dirty="0"/>
              <a:t>Mucosa</a:t>
            </a:r>
          </a:p>
          <a:p>
            <a:pPr lvl="1"/>
            <a:r>
              <a:rPr lang="en-US" dirty="0"/>
              <a:t> </a:t>
            </a:r>
            <a:r>
              <a:rPr lang="en-US" b="1" dirty="0"/>
              <a:t>Submucosa</a:t>
            </a:r>
          </a:p>
          <a:p>
            <a:pPr lvl="1"/>
            <a:r>
              <a:rPr lang="en-US" dirty="0"/>
              <a:t> </a:t>
            </a:r>
            <a:r>
              <a:rPr lang="en-US" b="1" dirty="0"/>
              <a:t>Muscularis externa</a:t>
            </a:r>
          </a:p>
          <a:p>
            <a:pPr lvl="1"/>
            <a:r>
              <a:rPr lang="en-US" dirty="0"/>
              <a:t> </a:t>
            </a:r>
            <a:r>
              <a:rPr lang="en-US" b="1" dirty="0"/>
              <a:t>Serosa</a:t>
            </a:r>
          </a:p>
        </p:txBody>
      </p:sp>
    </p:spTree>
    <p:extLst>
      <p:ext uri="{BB962C8B-B14F-4D97-AF65-F5344CB8AC3E}">
        <p14:creationId xmlns:p14="http://schemas.microsoft.com/office/powerpoint/2010/main" val="34136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(2 of 7)</a:t>
            </a:r>
          </a:p>
        </p:txBody>
      </p:sp>
      <p:sp>
        <p:nvSpPr>
          <p:cNvPr id="4" name="Content Placeholder 3"/>
          <p:cNvSpPr>
            <a:spLocks noGrp="1"/>
          </p:cNvSpPr>
          <p:nvPr>
            <p:ph idx="1"/>
          </p:nvPr>
        </p:nvSpPr>
        <p:spPr>
          <a:xfrm>
            <a:off x="457200" y="1600201"/>
            <a:ext cx="8458200" cy="3154710"/>
          </a:xfrm>
        </p:spPr>
        <p:txBody>
          <a:bodyPr wrap="square">
            <a:spAutoFit/>
          </a:bodyPr>
          <a:lstStyle/>
          <a:p>
            <a:r>
              <a:rPr lang="en-US" dirty="0"/>
              <a:t> </a:t>
            </a:r>
            <a:r>
              <a:rPr lang="en-US" b="1" dirty="0"/>
              <a:t>Mucosa</a:t>
            </a:r>
          </a:p>
          <a:p>
            <a:pPr lvl="1"/>
            <a:r>
              <a:rPr lang="en-US" dirty="0"/>
              <a:t>Tunic layer that lines lumen </a:t>
            </a:r>
          </a:p>
          <a:p>
            <a:pPr lvl="1"/>
            <a:r>
              <a:rPr lang="en-US" dirty="0"/>
              <a:t>Functions: different layers perform one or all three</a:t>
            </a:r>
          </a:p>
          <a:p>
            <a:pPr lvl="2"/>
            <a:r>
              <a:rPr lang="en-US" i="1" dirty="0"/>
              <a:t>Secretes</a:t>
            </a:r>
            <a:r>
              <a:rPr lang="en-US" dirty="0"/>
              <a:t> mucus, digestive enzymes, and hormones</a:t>
            </a:r>
          </a:p>
          <a:p>
            <a:pPr lvl="2"/>
            <a:r>
              <a:rPr lang="en-US" i="1" dirty="0"/>
              <a:t>Absorbs</a:t>
            </a:r>
            <a:r>
              <a:rPr lang="en-US" dirty="0"/>
              <a:t> end products of digestion</a:t>
            </a:r>
          </a:p>
          <a:p>
            <a:pPr lvl="2"/>
            <a:r>
              <a:rPr lang="en-US" i="1" dirty="0"/>
              <a:t>Protects</a:t>
            </a:r>
            <a:r>
              <a:rPr lang="en-US" dirty="0"/>
              <a:t> against infectious disease</a:t>
            </a:r>
          </a:p>
          <a:p>
            <a:pPr lvl="1"/>
            <a:r>
              <a:rPr lang="en-US" dirty="0"/>
              <a:t>Made up of three sublayers </a:t>
            </a:r>
          </a:p>
          <a:p>
            <a:pPr lvl="2"/>
            <a:r>
              <a:rPr lang="en-US" b="1" dirty="0"/>
              <a:t>Epithelium</a:t>
            </a:r>
          </a:p>
          <a:p>
            <a:pPr lvl="2"/>
            <a:r>
              <a:rPr lang="en-US" b="1" dirty="0"/>
              <a:t>Lamina propria</a:t>
            </a:r>
          </a:p>
          <a:p>
            <a:pPr lvl="2"/>
            <a:r>
              <a:rPr lang="en-US" b="1" dirty="0"/>
              <a:t>Muscularis mucosae</a:t>
            </a:r>
          </a:p>
        </p:txBody>
      </p:sp>
    </p:spTree>
    <p:extLst>
      <p:ext uri="{BB962C8B-B14F-4D97-AF65-F5344CB8AC3E}">
        <p14:creationId xmlns:p14="http://schemas.microsoft.com/office/powerpoint/2010/main" val="361830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4643"/>
            <a:ext cx="8229600" cy="523220"/>
          </a:xfrm>
        </p:spPr>
        <p:txBody>
          <a:bodyPr>
            <a:spAutoFit/>
          </a:bodyPr>
          <a:lstStyle/>
          <a:p>
            <a:r>
              <a:rPr lang="en-US" dirty="0">
                <a:latin typeface="Times New Roman"/>
              </a:rPr>
              <a:t>Why This Matters</a:t>
            </a:r>
            <a:endParaRPr lang="en-US" sz="2800" dirty="0">
              <a:latin typeface="Times New Roman"/>
            </a:endParaRPr>
          </a:p>
        </p:txBody>
      </p:sp>
      <p:sp>
        <p:nvSpPr>
          <p:cNvPr id="4" name="Content Placeholder 3"/>
          <p:cNvSpPr>
            <a:spLocks noGrp="1"/>
          </p:cNvSpPr>
          <p:nvPr>
            <p:ph idx="1"/>
          </p:nvPr>
        </p:nvSpPr>
        <p:spPr>
          <a:xfrm>
            <a:off x="457581" y="1643126"/>
            <a:ext cx="8077200" cy="492443"/>
          </a:xfrm>
        </p:spPr>
        <p:txBody>
          <a:bodyPr wrap="square">
            <a:spAutoFit/>
          </a:bodyPr>
          <a:lstStyle/>
          <a:p>
            <a:r>
              <a:rPr lang="en-US" dirty="0"/>
              <a:t>Understanding the process of digestion will help in properly assessing patients with digestive disorders such as acid reflux and heartburn.</a:t>
            </a:r>
          </a:p>
        </p:txBody>
      </p:sp>
    </p:spTree>
    <p:extLst>
      <p:ext uri="{BB962C8B-B14F-4D97-AF65-F5344CB8AC3E}">
        <p14:creationId xmlns:p14="http://schemas.microsoft.com/office/powerpoint/2010/main" val="109991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(3 of 7)</a:t>
            </a:r>
          </a:p>
        </p:txBody>
      </p:sp>
      <p:sp>
        <p:nvSpPr>
          <p:cNvPr id="4" name="Content Placeholder 3"/>
          <p:cNvSpPr>
            <a:spLocks noGrp="1"/>
          </p:cNvSpPr>
          <p:nvPr>
            <p:ph idx="1"/>
          </p:nvPr>
        </p:nvSpPr>
        <p:spPr>
          <a:xfrm>
            <a:off x="457200" y="1600201"/>
            <a:ext cx="8229600" cy="2431435"/>
          </a:xfrm>
        </p:spPr>
        <p:txBody>
          <a:bodyPr wrap="square">
            <a:spAutoFit/>
          </a:bodyPr>
          <a:lstStyle/>
          <a:p>
            <a:pPr lvl="1"/>
            <a:r>
              <a:rPr lang="en-US" b="1" dirty="0"/>
              <a:t>Epithelium</a:t>
            </a:r>
          </a:p>
          <a:p>
            <a:pPr lvl="2"/>
            <a:r>
              <a:rPr lang="en-US" dirty="0"/>
              <a:t>Simple columnar epithelium and mucus-secreting cells in most of tract</a:t>
            </a:r>
          </a:p>
          <a:p>
            <a:pPr lvl="3"/>
            <a:r>
              <a:rPr lang="en-US" dirty="0"/>
              <a:t>Mouth, esophagus, and anus are made up of stratified squamous epithelium</a:t>
            </a:r>
          </a:p>
          <a:p>
            <a:pPr lvl="2"/>
            <a:r>
              <a:rPr lang="en-US" dirty="0"/>
              <a:t>Secretes mucus</a:t>
            </a:r>
          </a:p>
          <a:p>
            <a:pPr lvl="3"/>
            <a:r>
              <a:rPr lang="en-US" dirty="0"/>
              <a:t>Protects digestive organs from enzymes</a:t>
            </a:r>
          </a:p>
          <a:p>
            <a:pPr lvl="3"/>
            <a:r>
              <a:rPr lang="en-US" dirty="0"/>
              <a:t>Eases food passage</a:t>
            </a:r>
          </a:p>
          <a:p>
            <a:pPr lvl="2"/>
            <a:r>
              <a:rPr lang="en-US" dirty="0"/>
              <a:t>May secrete enzymes and hormones (e.g., in stomach and small intestine)</a:t>
            </a:r>
          </a:p>
        </p:txBody>
      </p:sp>
    </p:spTree>
    <p:extLst>
      <p:ext uri="{BB962C8B-B14F-4D97-AF65-F5344CB8AC3E}">
        <p14:creationId xmlns:p14="http://schemas.microsoft.com/office/powerpoint/2010/main" val="18062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(4 of 7)</a:t>
            </a:r>
          </a:p>
        </p:txBody>
      </p:sp>
      <p:sp>
        <p:nvSpPr>
          <p:cNvPr id="4" name="Content Placeholder 3"/>
          <p:cNvSpPr>
            <a:spLocks noGrp="1"/>
          </p:cNvSpPr>
          <p:nvPr>
            <p:ph idx="1"/>
          </p:nvPr>
        </p:nvSpPr>
        <p:spPr>
          <a:xfrm>
            <a:off x="457200" y="1600201"/>
            <a:ext cx="8458200" cy="2508379"/>
          </a:xfrm>
        </p:spPr>
        <p:txBody>
          <a:bodyPr wrap="square">
            <a:spAutoFit/>
          </a:bodyPr>
          <a:lstStyle/>
          <a:p>
            <a:pPr lvl="1"/>
            <a:r>
              <a:rPr lang="en-US" b="1" dirty="0"/>
              <a:t>Lamina propria</a:t>
            </a:r>
          </a:p>
          <a:p>
            <a:pPr lvl="2"/>
            <a:r>
              <a:rPr lang="en-US" dirty="0"/>
              <a:t>Made up of loose areolar connective tissue</a:t>
            </a:r>
          </a:p>
          <a:p>
            <a:pPr lvl="2"/>
            <a:r>
              <a:rPr lang="en-US" dirty="0"/>
              <a:t>Rich supply of capillaries located here </a:t>
            </a:r>
          </a:p>
          <a:p>
            <a:pPr lvl="3"/>
            <a:r>
              <a:rPr lang="en-US" dirty="0"/>
              <a:t>Needed for nourishment and absorption </a:t>
            </a:r>
          </a:p>
          <a:p>
            <a:pPr lvl="2"/>
            <a:r>
              <a:rPr lang="en-US" dirty="0"/>
              <a:t>Also contains lymphoid follicles that help defend against microorganisms</a:t>
            </a:r>
          </a:p>
          <a:p>
            <a:pPr lvl="3"/>
            <a:r>
              <a:rPr lang="en-US" dirty="0"/>
              <a:t>Follicles are part of MALT (mucosa-associated lymphoid tissue)</a:t>
            </a:r>
          </a:p>
          <a:p>
            <a:pPr lvl="1"/>
            <a:r>
              <a:rPr lang="en-US" b="1" dirty="0"/>
              <a:t>Muscularis mucosae</a:t>
            </a:r>
          </a:p>
          <a:p>
            <a:pPr lvl="2"/>
            <a:r>
              <a:rPr lang="en-US" dirty="0"/>
              <a:t>Smooth muscle </a:t>
            </a:r>
            <a:r>
              <a:rPr lang="en-US" dirty="0">
                <a:sym typeface="Wingdings" charset="0"/>
              </a:rPr>
              <a:t>that produces </a:t>
            </a:r>
            <a:r>
              <a:rPr lang="en-US" dirty="0"/>
              <a:t>local movements of mucosa</a:t>
            </a:r>
          </a:p>
        </p:txBody>
      </p:sp>
    </p:spTree>
    <p:extLst>
      <p:ext uri="{BB962C8B-B14F-4D97-AF65-F5344CB8AC3E}">
        <p14:creationId xmlns:p14="http://schemas.microsoft.com/office/powerpoint/2010/main" val="64845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90333"/>
            <a:ext cx="8229600" cy="954107"/>
          </a:xfrm>
        </p:spPr>
        <p:txBody>
          <a:bodyPr wrap="square">
            <a:spAutoFit/>
          </a:bodyPr>
          <a:lstStyle/>
          <a:p>
            <a:r>
              <a:rPr lang="en-US" dirty="0">
                <a:latin typeface="Times New Roman"/>
              </a:rPr>
              <a:t>Basic Structure of the Alimentary Canal</a:t>
            </a:r>
            <a:br>
              <a:rPr lang="en-US" dirty="0">
                <a:latin typeface="Times New Roman"/>
              </a:rPr>
            </a:br>
            <a:r>
              <a:rPr lang="en-US" sz="2800" dirty="0">
                <a:latin typeface="Times New Roman"/>
              </a:rPr>
              <a:t>(1 of 2)</a:t>
            </a:r>
            <a:endParaRPr lang="en-IN" sz="2800" dirty="0">
              <a:latin typeface="Times New Roman"/>
            </a:endParaRPr>
          </a:p>
        </p:txBody>
      </p:sp>
      <p:pic>
        <p:nvPicPr>
          <p:cNvPr id="4" name="Picture 3" descr="This figure depicts cross section of the alimentary canal showing three different layers and the basic structures found in each layer.&#10;- Layer 1: Outermost covering. Structures shown include the serosa that includes connective tissue and epithelium (mesothelium), as well as mesentery (where the two layers of serosa join), and a lymphatic vessel, vein, artery, and nerve traveling through the mesentery.&#10;- Layer 2: Middle layer. Shows muscularis externa which includes the circular layer and longitudinal layers of smooth muscle. Also shown running between the two muscle layers are the intrinsic nerve plexuses which include the myenteric nerve plexus and submucosal nerve plexus. Also shown is part of the submucosa containing glands.&#10;- Layer 3: Innermost layer. Shows the mucosa which includes the epithelium, lamina propria, and muscularis mucosae. Also shown is the lumen, and mucosa-associated lymphoid tissue, as well as duct of gland outside alimentary canal and glands in the mucos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50" y="1226292"/>
            <a:ext cx="7196901" cy="4793508"/>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23.5 </a:t>
            </a:r>
            <a:r>
              <a:rPr lang="en-US" dirty="0"/>
              <a:t>Basic structure of the alimentary canal.</a:t>
            </a:r>
          </a:p>
        </p:txBody>
      </p:sp>
    </p:spTree>
    <p:extLst>
      <p:ext uri="{BB962C8B-B14F-4D97-AF65-F5344CB8AC3E}">
        <p14:creationId xmlns:p14="http://schemas.microsoft.com/office/powerpoint/2010/main" val="354797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(5 of 7)</a:t>
            </a:r>
          </a:p>
        </p:txBody>
      </p:sp>
      <p:sp>
        <p:nvSpPr>
          <p:cNvPr id="4" name="Content Placeholder 3"/>
          <p:cNvSpPr>
            <a:spLocks noGrp="1"/>
          </p:cNvSpPr>
          <p:nvPr>
            <p:ph idx="1"/>
          </p:nvPr>
        </p:nvSpPr>
        <p:spPr>
          <a:xfrm>
            <a:off x="457200" y="1600201"/>
            <a:ext cx="8153400" cy="1708160"/>
          </a:xfrm>
        </p:spPr>
        <p:txBody>
          <a:bodyPr wrap="square">
            <a:spAutoFit/>
          </a:bodyPr>
          <a:lstStyle/>
          <a:p>
            <a:r>
              <a:rPr lang="en-US" dirty="0"/>
              <a:t> </a:t>
            </a:r>
            <a:r>
              <a:rPr lang="en-US" b="1" dirty="0"/>
              <a:t>Submucosa</a:t>
            </a:r>
          </a:p>
          <a:p>
            <a:pPr lvl="1"/>
            <a:r>
              <a:rPr lang="en-US" dirty="0"/>
              <a:t>Consists of areolar connective tissue</a:t>
            </a:r>
          </a:p>
          <a:p>
            <a:pPr lvl="1"/>
            <a:r>
              <a:rPr lang="en-US" dirty="0"/>
              <a:t>Contains blood and lymphatic vessels, lymphoid follicles, and submucosal nerve plexus that supply surrounding GI tract tissues</a:t>
            </a:r>
          </a:p>
          <a:p>
            <a:pPr lvl="1"/>
            <a:r>
              <a:rPr lang="en-US" dirty="0"/>
              <a:t>Has abundant amount of elastic tissues that help organs to regain shape after storing large meal</a:t>
            </a:r>
          </a:p>
        </p:txBody>
      </p:sp>
    </p:spTree>
    <p:extLst>
      <p:ext uri="{BB962C8B-B14F-4D97-AF65-F5344CB8AC3E}">
        <p14:creationId xmlns:p14="http://schemas.microsoft.com/office/powerpoint/2010/main" val="86994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(6 of 7)</a:t>
            </a:r>
          </a:p>
        </p:txBody>
      </p:sp>
      <p:sp>
        <p:nvSpPr>
          <p:cNvPr id="4" name="Content Placeholder 3"/>
          <p:cNvSpPr>
            <a:spLocks noGrp="1"/>
          </p:cNvSpPr>
          <p:nvPr>
            <p:ph idx="1"/>
          </p:nvPr>
        </p:nvSpPr>
        <p:spPr>
          <a:xfrm>
            <a:off x="457200" y="1600201"/>
            <a:ext cx="8458200" cy="1215717"/>
          </a:xfrm>
        </p:spPr>
        <p:txBody>
          <a:bodyPr wrap="square">
            <a:spAutoFit/>
          </a:bodyPr>
          <a:lstStyle/>
          <a:p>
            <a:r>
              <a:rPr lang="en-US" dirty="0"/>
              <a:t> </a:t>
            </a:r>
            <a:r>
              <a:rPr lang="en-US" b="1" dirty="0"/>
              <a:t>Muscularis externa</a:t>
            </a:r>
          </a:p>
          <a:p>
            <a:pPr lvl="1">
              <a:tabLst>
                <a:tab pos="3821113" algn="l"/>
              </a:tabLst>
            </a:pPr>
            <a:r>
              <a:rPr lang="en-US" dirty="0"/>
              <a:t>Muscle layer responsible for </a:t>
            </a:r>
            <a:r>
              <a:rPr lang="en-US" b="1" dirty="0"/>
              <a:t>segmentation</a:t>
            </a:r>
            <a:r>
              <a:rPr lang="en-US" dirty="0"/>
              <a:t> and </a:t>
            </a:r>
            <a:r>
              <a:rPr lang="en-US" b="1" dirty="0"/>
              <a:t>peristalsis </a:t>
            </a:r>
          </a:p>
          <a:p>
            <a:pPr lvl="1"/>
            <a:r>
              <a:rPr lang="en-US" dirty="0"/>
              <a:t>Contains inner circular muscle layer and outer longitudinal layers</a:t>
            </a:r>
          </a:p>
          <a:p>
            <a:pPr lvl="2"/>
            <a:r>
              <a:rPr lang="en-US" dirty="0"/>
              <a:t>Circular layer thickens in some areas to form </a:t>
            </a:r>
            <a:r>
              <a:rPr lang="en-US" b="1" dirty="0">
                <a:sym typeface="Wingdings" charset="0"/>
              </a:rPr>
              <a:t>sphincters</a:t>
            </a:r>
          </a:p>
        </p:txBody>
      </p:sp>
    </p:spTree>
    <p:extLst>
      <p:ext uri="{BB962C8B-B14F-4D97-AF65-F5344CB8AC3E}">
        <p14:creationId xmlns:p14="http://schemas.microsoft.com/office/powerpoint/2010/main" val="253192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Histology of the Alimentary Canal </a:t>
            </a:r>
            <a:r>
              <a:rPr lang="en-US" sz="2800" dirty="0">
                <a:latin typeface="Times New Roman"/>
              </a:rPr>
              <a:t>(7 of 7)</a:t>
            </a:r>
          </a:p>
        </p:txBody>
      </p:sp>
      <p:sp>
        <p:nvSpPr>
          <p:cNvPr id="4" name="Content Placeholder 3"/>
          <p:cNvSpPr>
            <a:spLocks noGrp="1"/>
          </p:cNvSpPr>
          <p:nvPr>
            <p:ph idx="1"/>
          </p:nvPr>
        </p:nvSpPr>
        <p:spPr>
          <a:xfrm>
            <a:off x="457200" y="1600201"/>
            <a:ext cx="8305800" cy="2108269"/>
          </a:xfrm>
        </p:spPr>
        <p:txBody>
          <a:bodyPr wrap="square">
            <a:spAutoFit/>
          </a:bodyPr>
          <a:lstStyle/>
          <a:p>
            <a:r>
              <a:rPr lang="en-US" dirty="0"/>
              <a:t> </a:t>
            </a:r>
            <a:r>
              <a:rPr lang="en-US" b="1" dirty="0"/>
              <a:t>Serosa</a:t>
            </a:r>
          </a:p>
          <a:p>
            <a:pPr lvl="1"/>
            <a:r>
              <a:rPr lang="en-US" dirty="0"/>
              <a:t>Outermost layer, which is made up of the visceral peritoneum</a:t>
            </a:r>
          </a:p>
          <a:p>
            <a:pPr lvl="2"/>
            <a:r>
              <a:rPr lang="en-US" dirty="0"/>
              <a:t>Formed from areolar connective tissue covered with mesothelium (single layer of squamous epithelium) in most organs</a:t>
            </a:r>
          </a:p>
          <a:p>
            <a:pPr lvl="2"/>
            <a:r>
              <a:rPr lang="en-US" dirty="0"/>
              <a:t>Replaced by fibrous </a:t>
            </a:r>
            <a:r>
              <a:rPr lang="en-US" b="1" dirty="0"/>
              <a:t>adventitia</a:t>
            </a:r>
            <a:r>
              <a:rPr lang="en-US" dirty="0"/>
              <a:t> in esophagus</a:t>
            </a:r>
          </a:p>
          <a:p>
            <a:pPr lvl="3"/>
            <a:r>
              <a:rPr lang="en-US" dirty="0"/>
              <a:t>Dense connective tissue that holds esophagus to surrounding structures </a:t>
            </a:r>
          </a:p>
          <a:p>
            <a:pPr lvl="2"/>
            <a:r>
              <a:rPr lang="en-US" dirty="0"/>
              <a:t>Retroperitoneal organs have both an adventitia and a serosa</a:t>
            </a:r>
          </a:p>
        </p:txBody>
      </p:sp>
    </p:spTree>
    <p:extLst>
      <p:ext uri="{BB962C8B-B14F-4D97-AF65-F5344CB8AC3E}">
        <p14:creationId xmlns:p14="http://schemas.microsoft.com/office/powerpoint/2010/main" val="243520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90333"/>
            <a:ext cx="8229600" cy="954107"/>
          </a:xfrm>
        </p:spPr>
        <p:txBody>
          <a:bodyPr wrap="square">
            <a:spAutoFit/>
          </a:bodyPr>
          <a:lstStyle/>
          <a:p>
            <a:r>
              <a:rPr lang="en-US" dirty="0">
                <a:latin typeface="Times New Roman"/>
              </a:rPr>
              <a:t>Basic Structure of the Alimentary Canal </a:t>
            </a:r>
            <a:br>
              <a:rPr lang="en-US" dirty="0">
                <a:latin typeface="Times New Roman"/>
              </a:rPr>
            </a:br>
            <a:r>
              <a:rPr lang="en-US" sz="2800" dirty="0">
                <a:latin typeface="Times New Roman"/>
              </a:rPr>
              <a:t>(2 of 2)</a:t>
            </a:r>
            <a:endParaRPr lang="en-IN" sz="2800" dirty="0">
              <a:latin typeface="Times New Roman"/>
            </a:endParaRPr>
          </a:p>
        </p:txBody>
      </p:sp>
      <p:pic>
        <p:nvPicPr>
          <p:cNvPr id="4" name="Picture 3" descr="This figure depicts cross section of the alimentary canal showing three different layers and the basic structures found in each layer.&#10;- Layer 1: Outermost covering. Structures shown include the serosa that includes connective tissue and epithelium (mesothelium), as well as mesentery (where the two layers of serosa join), and a lymphatic vessel, vein, artery, and nerve traveling through the mesentery.&#10;- Layer 2: Middle layer. Shows muscularis externa which includes the circular layer and longitudinal layers of smooth muscle. Also shown running between the two muscle layers are the intrinsic nerve plexuses which include the myenteric nerve plexus and submucosal nerve plexus. Also shown is part of the submucosa containing glands.&#10;- Layer 3: Innermost layer. Shows the mucosa which includes the epithelium, lamina propria, and muscularis mucosae. Also shown is the lumen, and mucosa-associated lymphoid tissue, as well as duct of gland outside alimentary canal and glands in the mucos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49" y="1219200"/>
            <a:ext cx="7196902" cy="4793509"/>
          </a:xfrm>
          <a:prstGeom prst="rect">
            <a:avLst/>
          </a:prstGeom>
        </p:spPr>
      </p:pic>
      <p:sp>
        <p:nvSpPr>
          <p:cNvPr id="5" name="Content Placeholder 4"/>
          <p:cNvSpPr>
            <a:spLocks noGrp="1"/>
          </p:cNvSpPr>
          <p:nvPr>
            <p:ph sz="quarter" idx="13"/>
          </p:nvPr>
        </p:nvSpPr>
        <p:spPr>
          <a:xfrm>
            <a:off x="457200" y="6053356"/>
            <a:ext cx="8229600" cy="246221"/>
          </a:xfrm>
        </p:spPr>
        <p:txBody>
          <a:bodyPr/>
          <a:lstStyle/>
          <a:p>
            <a:r>
              <a:rPr lang="en-US" b="1" dirty="0">
                <a:solidFill>
                  <a:srgbClr val="007FA3"/>
                </a:solidFill>
              </a:rPr>
              <a:t>Figure 23.5 </a:t>
            </a:r>
            <a:r>
              <a:rPr lang="en-US" dirty="0"/>
              <a:t>Basic structure of the alimentary canal.</a:t>
            </a:r>
          </a:p>
        </p:txBody>
      </p:sp>
    </p:spTree>
    <p:extLst>
      <p:ext uri="{BB962C8B-B14F-4D97-AF65-F5344CB8AC3E}">
        <p14:creationId xmlns:p14="http://schemas.microsoft.com/office/powerpoint/2010/main" val="2330683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defRPr/>
            </a:pPr>
            <a:r>
              <a:rPr lang="en-US" dirty="0">
                <a:latin typeface="Times New Roman"/>
              </a:rPr>
              <a:t>Blood Supply: Splanchnic Circulation</a:t>
            </a:r>
            <a:endParaRPr lang="en-US" b="0" dirty="0">
              <a:latin typeface="Times New Roman"/>
            </a:endParaRPr>
          </a:p>
        </p:txBody>
      </p:sp>
      <p:sp>
        <p:nvSpPr>
          <p:cNvPr id="4" name="Content Placeholder 3"/>
          <p:cNvSpPr>
            <a:spLocks noGrp="1"/>
          </p:cNvSpPr>
          <p:nvPr>
            <p:ph idx="1"/>
          </p:nvPr>
        </p:nvSpPr>
        <p:spPr>
          <a:xfrm>
            <a:off x="457200" y="1600201"/>
            <a:ext cx="8458200" cy="2185214"/>
          </a:xfrm>
        </p:spPr>
        <p:txBody>
          <a:bodyPr wrap="square">
            <a:spAutoFit/>
          </a:bodyPr>
          <a:lstStyle/>
          <a:p>
            <a:r>
              <a:rPr lang="en-US" b="1" dirty="0"/>
              <a:t>Splanchnic circulation </a:t>
            </a:r>
            <a:r>
              <a:rPr lang="en-US" dirty="0"/>
              <a:t>includes:</a:t>
            </a:r>
          </a:p>
          <a:p>
            <a:pPr lvl="1"/>
            <a:r>
              <a:rPr lang="en-US" dirty="0"/>
              <a:t>Arteries that branch off aorta to serve digestive organs</a:t>
            </a:r>
          </a:p>
          <a:p>
            <a:pPr lvl="2"/>
            <a:r>
              <a:rPr lang="en-US" dirty="0"/>
              <a:t>Hepatic, splenic, and left gastric arteries</a:t>
            </a:r>
          </a:p>
          <a:p>
            <a:pPr lvl="2"/>
            <a:r>
              <a:rPr lang="en-US" dirty="0"/>
              <a:t>Inferior and superior mesenteric arteries </a:t>
            </a:r>
          </a:p>
          <a:p>
            <a:pPr lvl="1"/>
            <a:r>
              <a:rPr lang="en-US" b="1" dirty="0"/>
              <a:t>Hepatic portal circulation</a:t>
            </a:r>
          </a:p>
          <a:p>
            <a:pPr lvl="2"/>
            <a:r>
              <a:rPr lang="en-US" dirty="0"/>
              <a:t>Drains nutrient-rich blood from digestive organs</a:t>
            </a:r>
          </a:p>
          <a:p>
            <a:pPr lvl="2"/>
            <a:r>
              <a:rPr lang="en-US" dirty="0"/>
              <a:t>Delivers blood to liver for processing </a:t>
            </a:r>
          </a:p>
        </p:txBody>
      </p:sp>
    </p:spTree>
    <p:extLst>
      <p:ext uri="{BB962C8B-B14F-4D97-AF65-F5344CB8AC3E}">
        <p14:creationId xmlns:p14="http://schemas.microsoft.com/office/powerpoint/2010/main" val="222246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3104290"/>
            <a:ext cx="8229219" cy="615553"/>
          </a:xfrm>
        </p:spPr>
        <p:txBody>
          <a:bodyPr wrap="square">
            <a:spAutoFit/>
          </a:bodyPr>
          <a:lstStyle/>
          <a:p>
            <a:pPr marL="0" indent="0" algn="ctr">
              <a:defRPr/>
            </a:pPr>
            <a:r>
              <a:rPr lang="en-US" sz="4400" dirty="0">
                <a:latin typeface="Times New Roman"/>
              </a:rPr>
              <a:t>23.3 Control of Digestive System</a:t>
            </a:r>
            <a:endParaRPr lang="en-US" sz="4400" b="0" dirty="0">
              <a:latin typeface="Times New Roman"/>
            </a:endParaRPr>
          </a:p>
        </p:txBody>
      </p:sp>
    </p:spTree>
    <p:extLst>
      <p:ext uri="{BB962C8B-B14F-4D97-AF65-F5344CB8AC3E}">
        <p14:creationId xmlns:p14="http://schemas.microsoft.com/office/powerpoint/2010/main" val="3819637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r>
              <a:rPr lang="en-US" dirty="0">
                <a:latin typeface="Times New Roman"/>
              </a:rPr>
              <a:t>Enteric Nervous System </a:t>
            </a:r>
            <a:r>
              <a:rPr lang="en-US" sz="2800" dirty="0">
                <a:latin typeface="Times New Roman"/>
              </a:rPr>
              <a:t>(1 of 3)</a:t>
            </a:r>
          </a:p>
        </p:txBody>
      </p:sp>
      <p:sp>
        <p:nvSpPr>
          <p:cNvPr id="4" name="Content Placeholder 3"/>
          <p:cNvSpPr>
            <a:spLocks noGrp="1"/>
          </p:cNvSpPr>
          <p:nvPr>
            <p:ph idx="1"/>
          </p:nvPr>
        </p:nvSpPr>
        <p:spPr>
          <a:xfrm>
            <a:off x="457200" y="1600201"/>
            <a:ext cx="8458200" cy="1654299"/>
          </a:xfrm>
        </p:spPr>
        <p:txBody>
          <a:bodyPr wrap="square">
            <a:spAutoFit/>
          </a:bodyPr>
          <a:lstStyle/>
          <a:p>
            <a:r>
              <a:rPr lang="en-US" dirty="0"/>
              <a:t>GI tract has its own nervous system, referred to as </a:t>
            </a:r>
            <a:r>
              <a:rPr lang="en-US" b="1" dirty="0"/>
              <a:t>enteric nervous system </a:t>
            </a:r>
          </a:p>
          <a:p>
            <a:pPr lvl="1"/>
            <a:r>
              <a:rPr lang="en-US" dirty="0"/>
              <a:t>Also called the </a:t>
            </a:r>
            <a:r>
              <a:rPr lang="en-US" i="1" dirty="0"/>
              <a:t>gut brain </a:t>
            </a:r>
          </a:p>
          <a:p>
            <a:pPr lvl="1"/>
            <a:r>
              <a:rPr lang="en-US" dirty="0"/>
              <a:t>Contains more neurons than spinal cord</a:t>
            </a:r>
          </a:p>
          <a:p>
            <a:r>
              <a:rPr lang="en-US" dirty="0"/>
              <a:t>Gut brain is made up of </a:t>
            </a:r>
            <a:r>
              <a:rPr lang="en-US" b="1" dirty="0"/>
              <a:t>enteric neurons </a:t>
            </a:r>
            <a:r>
              <a:rPr lang="en-US" dirty="0"/>
              <a:t>that communicate extensively with each other</a:t>
            </a:r>
          </a:p>
          <a:p>
            <a:pPr lvl="1"/>
            <a:r>
              <a:rPr lang="en-US" dirty="0"/>
              <a:t>Major nerve supply to GI tract wall that controls motility</a:t>
            </a:r>
          </a:p>
        </p:txBody>
      </p:sp>
    </p:spTree>
    <p:extLst>
      <p:ext uri="{BB962C8B-B14F-4D97-AF65-F5344CB8AC3E}">
        <p14:creationId xmlns:p14="http://schemas.microsoft.com/office/powerpoint/2010/main" val="104519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spAutoFit/>
          </a:bodyPr>
          <a:lstStyle/>
          <a:p>
            <a:r>
              <a:rPr lang="en-US" altLang="en-US" sz="3200" dirty="0"/>
              <a:t>Video: Why This Matters (Career Connection)</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Why This Matters (Career Connection)</a:t>
            </a:r>
            <a:endParaRPr lang="en-IN" b="1" dirty="0"/>
          </a:p>
          <a:p>
            <a:pPr marL="432" algn="ctr"/>
            <a:endParaRPr lang="en-IN" i="1" dirty="0"/>
          </a:p>
          <a:p>
            <a:pPr marL="432" algn="ctr"/>
            <a:r>
              <a:rPr lang="en-IN" sz="1200" u="sng" dirty="0">
                <a:solidFill>
                  <a:srgbClr val="0000FF"/>
                </a:solidFill>
                <a:hlinkClick r:id="rId3" tooltip="https://mediaplayer.pearsoncmg.com/assets/secs_wtm_ch_23_christian_v2"/>
              </a:rPr>
              <a:t>https://mediaplayer.pearsoncmg.com/assets/secs_wtm_ch_23_christian_v2</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The Enteric Nervous System</a:t>
            </a:r>
            <a:endParaRPr lang="en-IN" b="0" dirty="0">
              <a:latin typeface="Times New Roman"/>
            </a:endParaRPr>
          </a:p>
        </p:txBody>
      </p:sp>
      <p:pic>
        <p:nvPicPr>
          <p:cNvPr id="4" name="Picture 3" descr="This figure is a photo of an immature mouse gut (dyed blue) with the nerves of the enteric nervous system (dyed yellow) extending through the alimentary can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752" y="1447800"/>
            <a:ext cx="3206496" cy="440131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23.6 </a:t>
            </a:r>
            <a:r>
              <a:rPr lang="en-US" dirty="0"/>
              <a:t>The enteric nervous system. </a:t>
            </a:r>
          </a:p>
        </p:txBody>
      </p:sp>
    </p:spTree>
    <p:extLst>
      <p:ext uri="{BB962C8B-B14F-4D97-AF65-F5344CB8AC3E}">
        <p14:creationId xmlns:p14="http://schemas.microsoft.com/office/powerpoint/2010/main" val="4105544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r>
              <a:rPr lang="en-US" dirty="0">
                <a:latin typeface="Times New Roman"/>
              </a:rPr>
              <a:t>Enteric Nervous System </a:t>
            </a:r>
            <a:r>
              <a:rPr lang="en-US" sz="2800" dirty="0">
                <a:latin typeface="Times New Roman"/>
              </a:rPr>
              <a:t>(2 of 3)</a:t>
            </a:r>
          </a:p>
        </p:txBody>
      </p:sp>
      <p:sp>
        <p:nvSpPr>
          <p:cNvPr id="4" name="Content Placeholder 3"/>
          <p:cNvSpPr>
            <a:spLocks noGrp="1"/>
          </p:cNvSpPr>
          <p:nvPr>
            <p:ph idx="1"/>
          </p:nvPr>
        </p:nvSpPr>
        <p:spPr>
          <a:xfrm>
            <a:off x="457200" y="1600201"/>
            <a:ext cx="8458200" cy="1538883"/>
          </a:xfrm>
        </p:spPr>
        <p:txBody>
          <a:bodyPr wrap="square">
            <a:spAutoFit/>
          </a:bodyPr>
          <a:lstStyle/>
          <a:p>
            <a:pPr lvl="1"/>
            <a:r>
              <a:rPr lang="en-US" dirty="0"/>
              <a:t>Enteric neurons make up bulk of two main interconnecting </a:t>
            </a:r>
            <a:r>
              <a:rPr lang="en-US" i="1" dirty="0"/>
              <a:t>intrinsic nerve plexuses</a:t>
            </a:r>
            <a:r>
              <a:rPr lang="en-US" dirty="0"/>
              <a:t>:</a:t>
            </a:r>
          </a:p>
          <a:p>
            <a:pPr lvl="1"/>
            <a:r>
              <a:rPr lang="en-US" b="1" dirty="0"/>
              <a:t>Submucosal nerve plexus</a:t>
            </a:r>
          </a:p>
          <a:p>
            <a:pPr lvl="2"/>
            <a:r>
              <a:rPr lang="en-US" dirty="0"/>
              <a:t>Regulates glands and smooth muscle in mucosa</a:t>
            </a:r>
          </a:p>
          <a:p>
            <a:pPr lvl="1"/>
            <a:r>
              <a:rPr lang="en-US" b="1" dirty="0"/>
              <a:t>Myenteric nerve plexus</a:t>
            </a:r>
          </a:p>
          <a:p>
            <a:pPr lvl="2"/>
            <a:r>
              <a:rPr lang="en-US" dirty="0"/>
              <a:t>Controls GI tract motility</a:t>
            </a:r>
          </a:p>
        </p:txBody>
      </p:sp>
    </p:spTree>
    <p:extLst>
      <p:ext uri="{BB962C8B-B14F-4D97-AF65-F5344CB8AC3E}">
        <p14:creationId xmlns:p14="http://schemas.microsoft.com/office/powerpoint/2010/main" val="3292762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pPr marL="0" indent="0"/>
            <a:r>
              <a:rPr lang="en-US" dirty="0">
                <a:latin typeface="Times New Roman"/>
              </a:rPr>
              <a:t>Enteric Nervous System </a:t>
            </a:r>
            <a:r>
              <a:rPr lang="en-US" sz="2800" dirty="0">
                <a:latin typeface="Times New Roman"/>
              </a:rPr>
              <a:t>(3 of 3)</a:t>
            </a:r>
          </a:p>
        </p:txBody>
      </p:sp>
      <p:sp>
        <p:nvSpPr>
          <p:cNvPr id="4" name="Content Placeholder 3"/>
          <p:cNvSpPr>
            <a:spLocks noGrp="1"/>
          </p:cNvSpPr>
          <p:nvPr>
            <p:ph idx="1"/>
          </p:nvPr>
        </p:nvSpPr>
        <p:spPr>
          <a:xfrm>
            <a:off x="457200" y="1600201"/>
            <a:ext cx="8229600" cy="2031325"/>
          </a:xfrm>
        </p:spPr>
        <p:txBody>
          <a:bodyPr wrap="square">
            <a:spAutoFit/>
          </a:bodyPr>
          <a:lstStyle/>
          <a:p>
            <a:r>
              <a:rPr lang="en-US" dirty="0"/>
              <a:t>Enteric nervous system participates in both short and long reflex arcs</a:t>
            </a:r>
          </a:p>
          <a:p>
            <a:pPr lvl="1"/>
            <a:r>
              <a:rPr lang="en-US" b="1" dirty="0"/>
              <a:t>Short reflexes</a:t>
            </a:r>
            <a:r>
              <a:rPr lang="en-US" dirty="0"/>
              <a:t>: mediated by enteric nerve plexuses (gut brain); respond to stimuli in GI tract</a:t>
            </a:r>
          </a:p>
          <a:p>
            <a:pPr lvl="1"/>
            <a:r>
              <a:rPr lang="en-US" b="1" dirty="0"/>
              <a:t>Long reflexes</a:t>
            </a:r>
            <a:r>
              <a:rPr lang="en-US" dirty="0"/>
              <a:t>: respond to stimuli arising inside or outside of gut, such as from autonomic nervous system</a:t>
            </a:r>
          </a:p>
          <a:p>
            <a:pPr lvl="2"/>
            <a:r>
              <a:rPr lang="en-US" dirty="0"/>
              <a:t>Parasympathetic system enhances digestive process</a:t>
            </a:r>
          </a:p>
          <a:p>
            <a:pPr lvl="2"/>
            <a:r>
              <a:rPr lang="en-US" dirty="0"/>
              <a:t>Sympathetic system inhibits digestion</a:t>
            </a:r>
          </a:p>
        </p:txBody>
      </p:sp>
    </p:spTree>
    <p:extLst>
      <p:ext uri="{BB962C8B-B14F-4D97-AF65-F5344CB8AC3E}">
        <p14:creationId xmlns:p14="http://schemas.microsoft.com/office/powerpoint/2010/main" val="20072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46440"/>
          </a:xfrm>
        </p:spPr>
        <p:txBody>
          <a:bodyPr wrap="square">
            <a:spAutoFit/>
          </a:bodyPr>
          <a:lstStyle/>
          <a:p>
            <a:r>
              <a:rPr lang="en-US" dirty="0">
                <a:latin typeface="Times New Roman"/>
              </a:rPr>
              <a:t>Neural Reflex Pathways Initiated by Stimuli Inside or Outside the Gastrointestinal Tract</a:t>
            </a:r>
            <a:endParaRPr lang="en-IN" b="0" dirty="0">
              <a:latin typeface="Times New Roman"/>
            </a:endParaRPr>
          </a:p>
        </p:txBody>
      </p:sp>
      <p:pic>
        <p:nvPicPr>
          <p:cNvPr id="5" name="Picture 4" descr="External stimuli include the sight, smell, taste, or thought of food. Internal stimuli are stimuli in the G.I. tract. External stimuli act on the central nervous system. Extrinsic visceral (autonomic) afferents send signals to the local (intrinsic) nerve plexus (the “gut brain”). This signals effectors (smooth muscle or glands), which respond by changing their contractile or secretory activity in the gastrointestinal wall.&#10;&#10;Internal stimuli are stimuli in the GI tract. Internal stimuli act on chemoreceptors, osmoreceptors, or mechanoreceptors. This can trigger long reflexes that stimulate the local (intrinsic) nerve plexus (“gut brain”), stimulating effectors (smooth muscle or glands), and eliciting the response of changing contractile or secretory activity. Chemoreceptors, osmoreceptors, and mechanoreceptors can send information via visceral afferents to the central nervous system, which responds via extrinsic visceral (autonomic) afferents to stimulate the gut brain. Chemoreceptors, osmoreceptors, and mechanoreceptors can also trigger short reflexes that stimulate the gut brain, stimulating smooth muscle or glands, and causing a change in contractile or secretory activity. The gastrointestinal wall is the site of short refle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 y="1673352"/>
            <a:ext cx="8314944" cy="3511296"/>
          </a:xfrm>
          <a:prstGeom prst="rect">
            <a:avLst/>
          </a:prstGeom>
        </p:spPr>
      </p:pic>
      <p:sp>
        <p:nvSpPr>
          <p:cNvPr id="8" name="Content Placeholder 7"/>
          <p:cNvSpPr>
            <a:spLocks noGrp="1"/>
          </p:cNvSpPr>
          <p:nvPr>
            <p:ph sz="quarter" idx="13"/>
          </p:nvPr>
        </p:nvSpPr>
        <p:spPr>
          <a:xfrm>
            <a:off x="457200" y="5808134"/>
            <a:ext cx="8229600" cy="492443"/>
          </a:xfrm>
        </p:spPr>
        <p:txBody>
          <a:bodyPr/>
          <a:lstStyle/>
          <a:p>
            <a:r>
              <a:rPr lang="en-US" b="1" dirty="0">
                <a:solidFill>
                  <a:srgbClr val="007FA3"/>
                </a:solidFill>
              </a:rPr>
              <a:t>Figure 23.7 </a:t>
            </a:r>
            <a:r>
              <a:rPr lang="en-US" dirty="0"/>
              <a:t>Neural reflex pathways initiated by stimuli inside or outside the    gastrointestinal tract.</a:t>
            </a:r>
          </a:p>
        </p:txBody>
      </p:sp>
    </p:spTree>
    <p:extLst>
      <p:ext uri="{BB962C8B-B14F-4D97-AF65-F5344CB8AC3E}">
        <p14:creationId xmlns:p14="http://schemas.microsoft.com/office/powerpoint/2010/main" val="3539763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610600" cy="1046440"/>
          </a:xfrm>
        </p:spPr>
        <p:txBody>
          <a:bodyPr wrap="square">
            <a:spAutoFit/>
          </a:bodyPr>
          <a:lstStyle/>
          <a:p>
            <a:pPr marL="0" indent="0"/>
            <a:r>
              <a:rPr lang="en-US" dirty="0">
                <a:latin typeface="Times New Roman"/>
              </a:rPr>
              <a:t>Basic Concepts of Regulating Digestive Activity </a:t>
            </a:r>
            <a:r>
              <a:rPr lang="en-US" sz="2800" dirty="0">
                <a:latin typeface="Times New Roman"/>
              </a:rPr>
              <a:t>(1 of 3)</a:t>
            </a:r>
          </a:p>
        </p:txBody>
      </p:sp>
      <p:sp>
        <p:nvSpPr>
          <p:cNvPr id="4" name="Content Placeholder 3"/>
          <p:cNvSpPr>
            <a:spLocks noGrp="1"/>
          </p:cNvSpPr>
          <p:nvPr>
            <p:ph idx="1"/>
          </p:nvPr>
        </p:nvSpPr>
        <p:spPr>
          <a:xfrm>
            <a:off x="457200" y="1600201"/>
            <a:ext cx="8077200" cy="1577355"/>
          </a:xfrm>
        </p:spPr>
        <p:txBody>
          <a:bodyPr wrap="square">
            <a:spAutoFit/>
          </a:bodyPr>
          <a:lstStyle/>
          <a:p>
            <a:pPr marL="0" indent="0">
              <a:buNone/>
            </a:pPr>
            <a:r>
              <a:rPr lang="en-US" dirty="0"/>
              <a:t>Three key concepts regulate GI activity</a:t>
            </a:r>
          </a:p>
          <a:p>
            <a:r>
              <a:rPr lang="en-US" dirty="0"/>
              <a:t> </a:t>
            </a:r>
            <a:r>
              <a:rPr lang="en-US" b="1" dirty="0"/>
              <a:t>Digestive activity is provoked by a range of mechanical and chemical stimuli</a:t>
            </a:r>
          </a:p>
          <a:p>
            <a:pPr lvl="1"/>
            <a:r>
              <a:rPr lang="en-US" dirty="0"/>
              <a:t>Receptors located in walls of GI tract organs</a:t>
            </a:r>
          </a:p>
          <a:p>
            <a:pPr lvl="1"/>
            <a:r>
              <a:rPr lang="en-US" dirty="0"/>
              <a:t>Respond to stretch, changes in osmolarity and </a:t>
            </a:r>
            <a:r>
              <a:rPr lang="en-US" dirty="0">
                <a:latin typeface="Times New Roman" panose="02020603050405020304" pitchFamily="18" charset="0"/>
                <a:cs typeface="Times New Roman" panose="02020603050405020304" pitchFamily="18" charset="0"/>
              </a:rPr>
              <a:t>pH</a:t>
            </a:r>
            <a:r>
              <a:rPr lang="en-US" dirty="0"/>
              <a:t>, and presence of substrate and end products of digestion</a:t>
            </a:r>
          </a:p>
        </p:txBody>
      </p:sp>
    </p:spTree>
    <p:extLst>
      <p:ext uri="{BB962C8B-B14F-4D97-AF65-F5344CB8AC3E}">
        <p14:creationId xmlns:p14="http://schemas.microsoft.com/office/powerpoint/2010/main" val="1094184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610600" cy="1046440"/>
          </a:xfrm>
        </p:spPr>
        <p:txBody>
          <a:bodyPr wrap="square">
            <a:spAutoFit/>
          </a:bodyPr>
          <a:lstStyle/>
          <a:p>
            <a:pPr marL="0" indent="0"/>
            <a:r>
              <a:rPr lang="en-US" dirty="0">
                <a:latin typeface="Times New Roman"/>
              </a:rPr>
              <a:t>Basic Concepts of Regulating Digestive Activity </a:t>
            </a:r>
            <a:r>
              <a:rPr lang="en-US" sz="2800" dirty="0">
                <a:latin typeface="Times New Roman"/>
              </a:rPr>
              <a:t>(2 of 3)</a:t>
            </a:r>
          </a:p>
        </p:txBody>
      </p:sp>
      <p:sp>
        <p:nvSpPr>
          <p:cNvPr id="4" name="Content Placeholder 3"/>
          <p:cNvSpPr>
            <a:spLocks noGrp="1"/>
          </p:cNvSpPr>
          <p:nvPr>
            <p:ph idx="1"/>
          </p:nvPr>
        </p:nvSpPr>
        <p:spPr>
          <a:xfrm>
            <a:off x="457200" y="1600201"/>
            <a:ext cx="8153400" cy="1384995"/>
          </a:xfrm>
        </p:spPr>
        <p:txBody>
          <a:bodyPr wrap="square">
            <a:spAutoFit/>
          </a:bodyPr>
          <a:lstStyle/>
          <a:p>
            <a:r>
              <a:rPr lang="en-US" dirty="0"/>
              <a:t> </a:t>
            </a:r>
            <a:r>
              <a:rPr lang="en-US" b="1" dirty="0"/>
              <a:t>Effectors of digestive activity are smooth muscle and glands</a:t>
            </a:r>
          </a:p>
          <a:p>
            <a:pPr lvl="1"/>
            <a:r>
              <a:rPr lang="en-US" dirty="0"/>
              <a:t>When stimulated, receptors initiate reflexes that stimulate smooth muscle to mix and move lumen contents </a:t>
            </a:r>
          </a:p>
          <a:p>
            <a:pPr lvl="1"/>
            <a:r>
              <a:rPr lang="en-US" dirty="0"/>
              <a:t>Reflexes can also activate or inhibit digestive glands that secrete digestive juices or hormones</a:t>
            </a:r>
          </a:p>
        </p:txBody>
      </p:sp>
    </p:spTree>
    <p:extLst>
      <p:ext uri="{BB962C8B-B14F-4D97-AF65-F5344CB8AC3E}">
        <p14:creationId xmlns:p14="http://schemas.microsoft.com/office/powerpoint/2010/main" val="1860815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610600" cy="1046440"/>
          </a:xfrm>
        </p:spPr>
        <p:txBody>
          <a:bodyPr wrap="square">
            <a:spAutoFit/>
          </a:bodyPr>
          <a:lstStyle/>
          <a:p>
            <a:pPr marL="0" indent="0"/>
            <a:r>
              <a:rPr lang="en-US" dirty="0">
                <a:latin typeface="Times New Roman"/>
              </a:rPr>
              <a:t>Basic Concepts of Regulating Digestive Activity </a:t>
            </a:r>
            <a:r>
              <a:rPr lang="en-US" sz="2800" dirty="0">
                <a:latin typeface="Times New Roman"/>
              </a:rPr>
              <a:t>(3 of 3)</a:t>
            </a:r>
          </a:p>
        </p:txBody>
      </p:sp>
      <p:sp>
        <p:nvSpPr>
          <p:cNvPr id="4" name="Content Placeholder 3"/>
          <p:cNvSpPr>
            <a:spLocks noGrp="1"/>
          </p:cNvSpPr>
          <p:nvPr>
            <p:ph idx="1"/>
          </p:nvPr>
        </p:nvSpPr>
        <p:spPr>
          <a:xfrm>
            <a:off x="457200" y="1600201"/>
            <a:ext cx="7848600" cy="2108269"/>
          </a:xfrm>
        </p:spPr>
        <p:txBody>
          <a:bodyPr wrap="square">
            <a:spAutoFit/>
          </a:bodyPr>
          <a:lstStyle/>
          <a:p>
            <a:r>
              <a:rPr lang="en-US" dirty="0"/>
              <a:t> </a:t>
            </a:r>
            <a:r>
              <a:rPr lang="en-US" b="1" dirty="0"/>
              <a:t>Neurons (intrinsic and extrinsic) and hormones control digestive activity</a:t>
            </a:r>
          </a:p>
          <a:p>
            <a:pPr lvl="1"/>
            <a:r>
              <a:rPr lang="en-US" dirty="0"/>
              <a:t>Nervous system control</a:t>
            </a:r>
          </a:p>
          <a:p>
            <a:pPr lvl="2"/>
            <a:r>
              <a:rPr lang="en-US" i="1" dirty="0"/>
              <a:t>Intrinsic controls</a:t>
            </a:r>
            <a:r>
              <a:rPr lang="en-US" dirty="0"/>
              <a:t>: involve short reflexes (enteric nervous system)</a:t>
            </a:r>
          </a:p>
          <a:p>
            <a:pPr lvl="2"/>
            <a:r>
              <a:rPr lang="en-US" i="1" dirty="0"/>
              <a:t>Extrinsic controls</a:t>
            </a:r>
            <a:r>
              <a:rPr lang="en-US" dirty="0"/>
              <a:t>: involve long reflexes (autonomic nervous system)</a:t>
            </a:r>
          </a:p>
          <a:p>
            <a:pPr lvl="1"/>
            <a:r>
              <a:rPr lang="en-US" dirty="0"/>
              <a:t>Hormonal controls</a:t>
            </a:r>
          </a:p>
          <a:p>
            <a:pPr lvl="2"/>
            <a:r>
              <a:rPr lang="en-US" dirty="0"/>
              <a:t>Hormones from cells in stomach and small intestine stimulate target cells in same or different organs to secrete or contract</a:t>
            </a:r>
          </a:p>
        </p:txBody>
      </p:sp>
    </p:spTree>
    <p:extLst>
      <p:ext uri="{BB962C8B-B14F-4D97-AF65-F5344CB8AC3E}">
        <p14:creationId xmlns:p14="http://schemas.microsoft.com/office/powerpoint/2010/main" val="91355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03497"/>
            <a:ext cx="8229599" cy="1231106"/>
          </a:xfrm>
        </p:spPr>
        <p:txBody>
          <a:bodyPr wrap="square">
            <a:spAutoFit/>
          </a:bodyPr>
          <a:lstStyle/>
          <a:p>
            <a:pPr marL="0" indent="0" algn="ctr"/>
            <a:r>
              <a:rPr lang="en-US" sz="4400" dirty="0">
                <a:latin typeface="Times New Roman"/>
              </a:rPr>
              <a:t>Part 2 – Functional Anatomy of the Digestive System</a:t>
            </a:r>
            <a:endParaRPr lang="en-US" sz="4400" b="0" dirty="0">
              <a:latin typeface="Times New Roman"/>
            </a:endParaRPr>
          </a:p>
        </p:txBody>
      </p:sp>
    </p:spTree>
    <p:extLst>
      <p:ext uri="{BB962C8B-B14F-4D97-AF65-F5344CB8AC3E}">
        <p14:creationId xmlns:p14="http://schemas.microsoft.com/office/powerpoint/2010/main" val="38414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210"/>
            <a:ext cx="8229600" cy="492443"/>
          </a:xfrm>
        </p:spPr>
        <p:txBody>
          <a:bodyPr vert="horz" lIns="0" tIns="0" rIns="0" bIns="0" rtlCol="0" anchor="b">
            <a:spAutoFit/>
          </a:bodyPr>
          <a:lstStyle/>
          <a:p>
            <a:r>
              <a:rPr lang="en-US" altLang="en-US" sz="3200" dirty="0"/>
              <a:t>IP Anatomy Review Animation: Digestive</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Animation:</a:t>
            </a:r>
          </a:p>
          <a:p>
            <a:pPr marL="432" algn="ctr"/>
            <a:r>
              <a:rPr lang="en-US" altLang="en-US" b="1" dirty="0"/>
              <a:t>IP Anatomy Review Animation: Digestive</a:t>
            </a:r>
            <a:endParaRPr lang="en-IN" b="1" dirty="0"/>
          </a:p>
          <a:p>
            <a:pPr marL="432" algn="ctr"/>
            <a:endParaRPr lang="en-IN" i="1" dirty="0"/>
          </a:p>
          <a:p>
            <a:pPr marL="432" algn="ctr"/>
            <a:r>
              <a:rPr lang="en-IN" sz="1200" u="sng" dirty="0">
                <a:solidFill>
                  <a:srgbClr val="0000FF"/>
                </a:solidFill>
                <a:hlinkClick r:id="rId3" tooltip="https://mediaplayer.pearsoncmg.com/assets/secs-ipweb-digestive-anat-rev"/>
              </a:rPr>
              <a:t>https://mediaplayer.pearsoncmg.com/assets/secs-ipweb-digestive-anat-rev</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384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23.4 Mouth and Associated Organs</a:t>
            </a:r>
          </a:p>
        </p:txBody>
      </p:sp>
      <p:sp>
        <p:nvSpPr>
          <p:cNvPr id="4" name="Content Placeholder 3"/>
          <p:cNvSpPr>
            <a:spLocks noGrp="1"/>
          </p:cNvSpPr>
          <p:nvPr>
            <p:ph idx="1"/>
          </p:nvPr>
        </p:nvSpPr>
        <p:spPr>
          <a:xfrm>
            <a:off x="457200" y="1600201"/>
            <a:ext cx="8458200" cy="2223686"/>
          </a:xfrm>
        </p:spPr>
        <p:txBody>
          <a:bodyPr wrap="square">
            <a:spAutoFit/>
          </a:bodyPr>
          <a:lstStyle/>
          <a:p>
            <a:r>
              <a:rPr lang="en-US" dirty="0"/>
              <a:t>Mouth is where food is chewed and mixed with enzyme-containing saliva that begins process of digestion, and swallowing process is initiated</a:t>
            </a:r>
          </a:p>
          <a:p>
            <a:r>
              <a:rPr lang="en-US" dirty="0"/>
              <a:t>Associated organs include:</a:t>
            </a:r>
          </a:p>
          <a:p>
            <a:pPr lvl="1"/>
            <a:r>
              <a:rPr lang="en-US" b="1" dirty="0">
                <a:solidFill>
                  <a:srgbClr val="000000"/>
                </a:solidFill>
              </a:rPr>
              <a:t>Mouth</a:t>
            </a:r>
          </a:p>
          <a:p>
            <a:pPr lvl="1"/>
            <a:r>
              <a:rPr lang="en-US" b="1" dirty="0">
                <a:solidFill>
                  <a:srgbClr val="000000"/>
                </a:solidFill>
              </a:rPr>
              <a:t>Tongue</a:t>
            </a:r>
          </a:p>
          <a:p>
            <a:pPr lvl="1"/>
            <a:r>
              <a:rPr lang="en-US" b="1" dirty="0">
                <a:solidFill>
                  <a:srgbClr val="000000"/>
                </a:solidFill>
              </a:rPr>
              <a:t>Salivary glands</a:t>
            </a:r>
          </a:p>
          <a:p>
            <a:pPr lvl="1"/>
            <a:r>
              <a:rPr lang="en-US" b="1" dirty="0">
                <a:solidFill>
                  <a:srgbClr val="000000"/>
                </a:solidFill>
              </a:rPr>
              <a:t>Teeth</a:t>
            </a:r>
          </a:p>
        </p:txBody>
      </p:sp>
    </p:spTree>
    <p:extLst>
      <p:ext uri="{BB962C8B-B14F-4D97-AF65-F5344CB8AC3E}">
        <p14:creationId xmlns:p14="http://schemas.microsoft.com/office/powerpoint/2010/main" val="332862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Function of Digestive System</a:t>
            </a:r>
            <a:endParaRPr lang="en-IN" dirty="0">
              <a:latin typeface="Times New Roman"/>
            </a:endParaRPr>
          </a:p>
        </p:txBody>
      </p:sp>
      <p:sp>
        <p:nvSpPr>
          <p:cNvPr id="4" name="Content Placeholder 3"/>
          <p:cNvSpPr>
            <a:spLocks noGrp="1"/>
          </p:cNvSpPr>
          <p:nvPr>
            <p:ph idx="1"/>
          </p:nvPr>
        </p:nvSpPr>
        <p:spPr>
          <a:xfrm>
            <a:off x="457581" y="1643126"/>
            <a:ext cx="8229600" cy="1538883"/>
          </a:xfrm>
        </p:spPr>
        <p:txBody>
          <a:bodyPr>
            <a:spAutoFit/>
          </a:bodyPr>
          <a:lstStyle/>
          <a:p>
            <a:r>
              <a:rPr lang="en-US" dirty="0">
                <a:latin typeface="Arial"/>
              </a:rPr>
              <a:t>Main functions of the digestive system</a:t>
            </a:r>
          </a:p>
          <a:p>
            <a:pPr lvl="1"/>
            <a:r>
              <a:rPr lang="en-US" dirty="0">
                <a:latin typeface="Arial"/>
              </a:rPr>
              <a:t>Take in food</a:t>
            </a:r>
          </a:p>
          <a:p>
            <a:pPr lvl="1"/>
            <a:r>
              <a:rPr lang="en-US" dirty="0">
                <a:latin typeface="Arial"/>
              </a:rPr>
              <a:t>Break it down into nutrient molecules</a:t>
            </a:r>
          </a:p>
          <a:p>
            <a:pPr lvl="1"/>
            <a:r>
              <a:rPr lang="en-US" dirty="0">
                <a:latin typeface="Arial"/>
              </a:rPr>
              <a:t>Absorb molecules into the bloodstream</a:t>
            </a:r>
          </a:p>
          <a:p>
            <a:pPr lvl="1"/>
            <a:r>
              <a:rPr lang="en-US" dirty="0">
                <a:latin typeface="Arial"/>
              </a:rPr>
              <a:t>Rid body of any </a:t>
            </a:r>
            <a:r>
              <a:rPr lang="en-US">
                <a:latin typeface="Arial"/>
              </a:rPr>
              <a:t>indigestible remains </a:t>
            </a:r>
            <a:endParaRPr lang="en-US" dirty="0">
              <a:latin typeface="Arial"/>
            </a:endParaRP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Mouth </a:t>
            </a:r>
            <a:r>
              <a:rPr lang="en-US" sz="2800" dirty="0">
                <a:latin typeface="Times New Roman"/>
              </a:rPr>
              <a:t>(1 of 4)</a:t>
            </a:r>
          </a:p>
        </p:txBody>
      </p:sp>
      <p:sp>
        <p:nvSpPr>
          <p:cNvPr id="4" name="Content Placeholder 3"/>
          <p:cNvSpPr>
            <a:spLocks noGrp="1"/>
          </p:cNvSpPr>
          <p:nvPr>
            <p:ph idx="1"/>
          </p:nvPr>
        </p:nvSpPr>
        <p:spPr>
          <a:xfrm>
            <a:off x="457200" y="1600201"/>
            <a:ext cx="8305800" cy="2108269"/>
          </a:xfrm>
        </p:spPr>
        <p:txBody>
          <a:bodyPr wrap="square">
            <a:spAutoFit/>
          </a:bodyPr>
          <a:lstStyle/>
          <a:p>
            <a:r>
              <a:rPr lang="en-US" dirty="0"/>
              <a:t>Also called the </a:t>
            </a:r>
            <a:r>
              <a:rPr lang="en-US" b="1" dirty="0"/>
              <a:t>oral</a:t>
            </a:r>
            <a:r>
              <a:rPr lang="en-US" dirty="0"/>
              <a:t> (</a:t>
            </a:r>
            <a:r>
              <a:rPr lang="en-US" b="1" dirty="0"/>
              <a:t>buccal</a:t>
            </a:r>
            <a:r>
              <a:rPr lang="en-US" dirty="0"/>
              <a:t>) </a:t>
            </a:r>
            <a:r>
              <a:rPr lang="en-US" b="1" dirty="0"/>
              <a:t>cavity</a:t>
            </a:r>
          </a:p>
          <a:p>
            <a:pPr lvl="1"/>
            <a:r>
              <a:rPr lang="en-US" dirty="0"/>
              <a:t>Bounded by lips anteriorly, cheeks laterally, palate superiorly, and tongue inferiorly</a:t>
            </a:r>
          </a:p>
          <a:p>
            <a:pPr lvl="1"/>
            <a:r>
              <a:rPr lang="en-US" b="1" dirty="0"/>
              <a:t>Oral orifice </a:t>
            </a:r>
            <a:r>
              <a:rPr lang="en-US" dirty="0"/>
              <a:t>is the anterior opening</a:t>
            </a:r>
          </a:p>
          <a:p>
            <a:pPr lvl="1"/>
            <a:r>
              <a:rPr lang="en-US" dirty="0"/>
              <a:t>Walls of mouth lined with stratified squamous epithelium</a:t>
            </a:r>
          </a:p>
          <a:p>
            <a:pPr lvl="2"/>
            <a:r>
              <a:rPr lang="en-US" dirty="0"/>
              <a:t>Tough cells that resist abrasion</a:t>
            </a:r>
          </a:p>
          <a:p>
            <a:pPr lvl="2"/>
            <a:r>
              <a:rPr lang="en-US" dirty="0"/>
              <a:t>Cells of gums, hard palate, and part of tongue are keratinized for extra protection</a:t>
            </a:r>
          </a:p>
        </p:txBody>
      </p:sp>
    </p:spTree>
    <p:extLst>
      <p:ext uri="{BB962C8B-B14F-4D97-AF65-F5344CB8AC3E}">
        <p14:creationId xmlns:p14="http://schemas.microsoft.com/office/powerpoint/2010/main" val="191480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Mouth </a:t>
            </a:r>
            <a:r>
              <a:rPr lang="en-US" sz="2800" dirty="0">
                <a:latin typeface="Times New Roman"/>
              </a:rPr>
              <a:t>(2 of 4)</a:t>
            </a:r>
          </a:p>
        </p:txBody>
      </p:sp>
      <p:sp>
        <p:nvSpPr>
          <p:cNvPr id="4" name="Content Placeholder 3"/>
          <p:cNvSpPr>
            <a:spLocks noGrp="1"/>
          </p:cNvSpPr>
          <p:nvPr>
            <p:ph idx="1"/>
          </p:nvPr>
        </p:nvSpPr>
        <p:spPr>
          <a:xfrm>
            <a:off x="457200" y="1600201"/>
            <a:ext cx="8458200" cy="1862048"/>
          </a:xfrm>
        </p:spPr>
        <p:txBody>
          <a:bodyPr wrap="square">
            <a:spAutoFit/>
          </a:bodyPr>
          <a:lstStyle/>
          <a:p>
            <a:r>
              <a:rPr lang="en-US" b="1" dirty="0"/>
              <a:t>Lips and cheeks</a:t>
            </a:r>
          </a:p>
          <a:p>
            <a:pPr lvl="1"/>
            <a:r>
              <a:rPr lang="en-US" b="1" dirty="0"/>
              <a:t>Lips</a:t>
            </a:r>
            <a:r>
              <a:rPr lang="en-US" dirty="0"/>
              <a:t> (</a:t>
            </a:r>
            <a:r>
              <a:rPr lang="en-US" b="1" dirty="0"/>
              <a:t>labia</a:t>
            </a:r>
            <a:r>
              <a:rPr lang="en-US" dirty="0"/>
              <a:t>): composed of fleshy </a:t>
            </a:r>
            <a:r>
              <a:rPr lang="en-US" i="1" dirty="0"/>
              <a:t>orbicularis oris </a:t>
            </a:r>
            <a:r>
              <a:rPr lang="en-US" dirty="0"/>
              <a:t>muscle</a:t>
            </a:r>
          </a:p>
          <a:p>
            <a:pPr lvl="1"/>
            <a:r>
              <a:rPr lang="en-US" b="1" dirty="0"/>
              <a:t>Cheeks</a:t>
            </a:r>
            <a:r>
              <a:rPr lang="en-US" dirty="0"/>
              <a:t>: composed of </a:t>
            </a:r>
            <a:r>
              <a:rPr lang="en-US" i="1" dirty="0"/>
              <a:t>buccinator </a:t>
            </a:r>
            <a:r>
              <a:rPr lang="en-US" dirty="0"/>
              <a:t>muscles</a:t>
            </a:r>
          </a:p>
          <a:p>
            <a:pPr lvl="1"/>
            <a:r>
              <a:rPr lang="en-US" b="1" dirty="0"/>
              <a:t>Oral vestibule</a:t>
            </a:r>
            <a:r>
              <a:rPr lang="en-US" dirty="0"/>
              <a:t>: recess internal to lips and cheeks, external to teeth and gums </a:t>
            </a:r>
          </a:p>
          <a:p>
            <a:pPr lvl="1"/>
            <a:r>
              <a:rPr lang="en-US" b="1" dirty="0"/>
              <a:t>Oral cavity proper</a:t>
            </a:r>
            <a:r>
              <a:rPr lang="en-US" dirty="0"/>
              <a:t>: lies within teeth and gums</a:t>
            </a:r>
          </a:p>
          <a:p>
            <a:pPr lvl="1"/>
            <a:r>
              <a:rPr lang="en-US" b="1" dirty="0"/>
              <a:t>Labial frenulum</a:t>
            </a:r>
            <a:r>
              <a:rPr lang="en-US" dirty="0"/>
              <a:t>: median attachment of each lip to gum</a:t>
            </a:r>
          </a:p>
        </p:txBody>
      </p:sp>
    </p:spTree>
    <p:extLst>
      <p:ext uri="{BB962C8B-B14F-4D97-AF65-F5344CB8AC3E}">
        <p14:creationId xmlns:p14="http://schemas.microsoft.com/office/powerpoint/2010/main" val="2763121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Anatomy of the Oral Cavity (Mouth) </a:t>
            </a:r>
            <a:r>
              <a:rPr lang="en-US" sz="2800" dirty="0">
                <a:latin typeface="Times New Roman"/>
              </a:rPr>
              <a:t>(1 of 2)</a:t>
            </a:r>
            <a:endParaRPr lang="en-IN" sz="2800" dirty="0">
              <a:latin typeface="Times New Roman"/>
            </a:endParaRPr>
          </a:p>
        </p:txBody>
      </p:sp>
      <p:pic>
        <p:nvPicPr>
          <p:cNvPr id="4" name="Picture 3" descr="- Part (a) is an illustration of a sagittal section of the oral cavity and pharynx showing key structures. Labels include soft palate, palatoglossal arch, hard palate, oral cavity, uvula, palatine tonsil, tongue, oropharynx, lingual tonsil, epiglottis, hyoid bone, laryngopharynx, esophagus, and trach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978" y="1351786"/>
            <a:ext cx="4094045" cy="463750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23.8a </a:t>
            </a:r>
            <a:r>
              <a:rPr lang="en-US" dirty="0"/>
              <a:t>Anatomy of the oral cavity (mouth).</a:t>
            </a:r>
          </a:p>
        </p:txBody>
      </p:sp>
    </p:spTree>
    <p:extLst>
      <p:ext uri="{BB962C8B-B14F-4D97-AF65-F5344CB8AC3E}">
        <p14:creationId xmlns:p14="http://schemas.microsoft.com/office/powerpoint/2010/main" val="182185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Mouth </a:t>
            </a:r>
            <a:r>
              <a:rPr lang="en-US" sz="2800" dirty="0">
                <a:latin typeface="Times New Roman"/>
              </a:rPr>
              <a:t>(3 of 4)</a:t>
            </a:r>
          </a:p>
        </p:txBody>
      </p:sp>
      <p:sp>
        <p:nvSpPr>
          <p:cNvPr id="4" name="Content Placeholder 3"/>
          <p:cNvSpPr>
            <a:spLocks noGrp="1"/>
          </p:cNvSpPr>
          <p:nvPr>
            <p:ph idx="1"/>
          </p:nvPr>
        </p:nvSpPr>
        <p:spPr>
          <a:xfrm>
            <a:off x="457200" y="1600201"/>
            <a:ext cx="8153400" cy="1461939"/>
          </a:xfrm>
        </p:spPr>
        <p:txBody>
          <a:bodyPr wrap="square">
            <a:spAutoFit/>
          </a:bodyPr>
          <a:lstStyle/>
          <a:p>
            <a:r>
              <a:rPr lang="en-US" b="1" dirty="0"/>
              <a:t>Palate</a:t>
            </a:r>
          </a:p>
          <a:p>
            <a:pPr lvl="1"/>
            <a:r>
              <a:rPr lang="en-US" b="1" dirty="0"/>
              <a:t>Palate</a:t>
            </a:r>
            <a:r>
              <a:rPr lang="en-US" dirty="0"/>
              <a:t> forms the roof of the mouth and has two distinct parts</a:t>
            </a:r>
          </a:p>
          <a:p>
            <a:pPr marL="1265238" lvl="2" indent="-285750"/>
            <a:r>
              <a:rPr lang="en-US" dirty="0"/>
              <a:t> </a:t>
            </a:r>
            <a:r>
              <a:rPr lang="en-US" b="1" dirty="0"/>
              <a:t>Hard palate</a:t>
            </a:r>
            <a:r>
              <a:rPr lang="en-US" dirty="0"/>
              <a:t>: formed by palatine bones and palatine processes of maxillae with a midline ridge called </a:t>
            </a:r>
            <a:r>
              <a:rPr lang="en-US" i="1" dirty="0"/>
              <a:t>raphe</a:t>
            </a:r>
          </a:p>
          <a:p>
            <a:pPr lvl="3"/>
            <a:r>
              <a:rPr lang="en-US" dirty="0"/>
              <a:t>Mucosa is slightly corrugated to help create friction against tongue</a:t>
            </a:r>
          </a:p>
        </p:txBody>
      </p:sp>
    </p:spTree>
    <p:extLst>
      <p:ext uri="{BB962C8B-B14F-4D97-AF65-F5344CB8AC3E}">
        <p14:creationId xmlns:p14="http://schemas.microsoft.com/office/powerpoint/2010/main" val="3139225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Mouth </a:t>
            </a:r>
            <a:r>
              <a:rPr lang="en-US" sz="2800" dirty="0">
                <a:latin typeface="Times New Roman"/>
              </a:rPr>
              <a:t>(4 of 4)</a:t>
            </a:r>
          </a:p>
        </p:txBody>
      </p:sp>
      <p:sp>
        <p:nvSpPr>
          <p:cNvPr id="4" name="Content Placeholder 3"/>
          <p:cNvSpPr>
            <a:spLocks noGrp="1"/>
          </p:cNvSpPr>
          <p:nvPr>
            <p:ph idx="1"/>
          </p:nvPr>
        </p:nvSpPr>
        <p:spPr>
          <a:xfrm>
            <a:off x="457200" y="1600201"/>
            <a:ext cx="8382000" cy="2754600"/>
          </a:xfrm>
        </p:spPr>
        <p:txBody>
          <a:bodyPr wrap="square">
            <a:spAutoFit/>
          </a:bodyPr>
          <a:lstStyle/>
          <a:p>
            <a:r>
              <a:rPr lang="en-US" b="1" dirty="0"/>
              <a:t>Palate (cont.)</a:t>
            </a:r>
          </a:p>
          <a:p>
            <a:pPr marL="1258888" lvl="2" indent="-306388"/>
            <a:r>
              <a:rPr lang="en-US" dirty="0"/>
              <a:t> </a:t>
            </a:r>
            <a:r>
              <a:rPr lang="en-US" b="1" dirty="0"/>
              <a:t>Soft palate</a:t>
            </a:r>
            <a:r>
              <a:rPr lang="en-US" dirty="0"/>
              <a:t>: fold formed mostly of skeletal muscle</a:t>
            </a:r>
          </a:p>
          <a:p>
            <a:pPr lvl="3"/>
            <a:r>
              <a:rPr lang="en-US" dirty="0"/>
              <a:t>Closes off nasopharynx during swallowing</a:t>
            </a:r>
          </a:p>
          <a:p>
            <a:pPr lvl="3"/>
            <a:r>
              <a:rPr lang="en-US" dirty="0"/>
              <a:t>Laterally, soft palate anchored to tongue by </a:t>
            </a:r>
            <a:r>
              <a:rPr lang="en-US" b="1" dirty="0"/>
              <a:t>palatoglossal arches</a:t>
            </a:r>
          </a:p>
          <a:p>
            <a:pPr lvl="3"/>
            <a:r>
              <a:rPr lang="en-US" dirty="0"/>
              <a:t>Also anchored to wall of oropharynx by </a:t>
            </a:r>
            <a:r>
              <a:rPr lang="en-US" b="1" dirty="0"/>
              <a:t>palatopharyngeal arches</a:t>
            </a:r>
          </a:p>
          <a:p>
            <a:pPr lvl="3"/>
            <a:r>
              <a:rPr lang="en-US" dirty="0"/>
              <a:t>Area in between two arches is called </a:t>
            </a:r>
            <a:r>
              <a:rPr lang="en-US" b="1" dirty="0"/>
              <a:t>fauces</a:t>
            </a:r>
          </a:p>
          <a:p>
            <a:pPr lvl="4"/>
            <a:r>
              <a:rPr lang="en-US" dirty="0"/>
              <a:t>Palatine tonsils are located in fauces</a:t>
            </a:r>
          </a:p>
          <a:p>
            <a:pPr lvl="3"/>
            <a:r>
              <a:rPr lang="en-US" b="1" dirty="0"/>
              <a:t>Uvula</a:t>
            </a:r>
            <a:r>
              <a:rPr lang="en-US" dirty="0"/>
              <a:t>: fingerlike projection that faces downward from free edge of soft palate</a:t>
            </a:r>
          </a:p>
        </p:txBody>
      </p:sp>
    </p:spTree>
    <p:extLst>
      <p:ext uri="{BB962C8B-B14F-4D97-AF65-F5344CB8AC3E}">
        <p14:creationId xmlns:p14="http://schemas.microsoft.com/office/powerpoint/2010/main" val="5877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Anatomy of the Oral Cavity (Mouth) </a:t>
            </a:r>
            <a:r>
              <a:rPr lang="en-US" sz="2800" dirty="0">
                <a:latin typeface="Times New Roman"/>
              </a:rPr>
              <a:t>(2 of 2)</a:t>
            </a:r>
            <a:endParaRPr lang="en-IN" sz="2800" dirty="0">
              <a:latin typeface="Times New Roman"/>
            </a:endParaRPr>
          </a:p>
        </p:txBody>
      </p:sp>
      <p:pic>
        <p:nvPicPr>
          <p:cNvPr id="4" name="Picture 3" descr="- Part (b) is an illustration showing an anterior view of the mouth. Labels include gingivae (gums), palatine raphe, hard palate, soft palate, uvula, palatine tonsil, sublingual fold with openings of sublingual ducts, oral vestibule, lower lip, inferior labial frenulum, opening of submandibular duct, lingual frenulum, tongue, posterior wall of oropharynx, palatopharyngeal arch, palatoglossal arch, superior labial frenulum and upper l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919" y="1424168"/>
            <a:ext cx="4216163" cy="4564401"/>
          </a:xfrm>
          <a:prstGeom prst="rect">
            <a:avLst/>
          </a:prstGeom>
        </p:spPr>
      </p:pic>
      <p:sp>
        <p:nvSpPr>
          <p:cNvPr id="5" name="Content Placeholder 4"/>
          <p:cNvSpPr>
            <a:spLocks noGrp="1"/>
          </p:cNvSpPr>
          <p:nvPr>
            <p:ph sz="quarter" idx="13"/>
          </p:nvPr>
        </p:nvSpPr>
        <p:spPr>
          <a:xfrm>
            <a:off x="457200" y="6053356"/>
            <a:ext cx="8229600" cy="246221"/>
          </a:xfrm>
        </p:spPr>
        <p:txBody>
          <a:bodyPr/>
          <a:lstStyle/>
          <a:p>
            <a:r>
              <a:rPr lang="en-US" b="1" dirty="0">
                <a:solidFill>
                  <a:srgbClr val="007FA3"/>
                </a:solidFill>
              </a:rPr>
              <a:t>Figure 23.8b </a:t>
            </a:r>
            <a:r>
              <a:rPr lang="en-US" dirty="0"/>
              <a:t>Anatomy of the oral cavity (mouth).</a:t>
            </a:r>
          </a:p>
        </p:txBody>
      </p:sp>
    </p:spTree>
    <p:extLst>
      <p:ext uri="{BB962C8B-B14F-4D97-AF65-F5344CB8AC3E}">
        <p14:creationId xmlns:p14="http://schemas.microsoft.com/office/powerpoint/2010/main" val="1674643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Tongue </a:t>
            </a:r>
            <a:r>
              <a:rPr lang="en-US" sz="2800" dirty="0">
                <a:latin typeface="Times New Roman"/>
              </a:rPr>
              <a:t>(1 of 3)</a:t>
            </a:r>
          </a:p>
        </p:txBody>
      </p:sp>
      <p:sp>
        <p:nvSpPr>
          <p:cNvPr id="4" name="Content Placeholder 3"/>
          <p:cNvSpPr>
            <a:spLocks noGrp="1"/>
          </p:cNvSpPr>
          <p:nvPr>
            <p:ph idx="1"/>
          </p:nvPr>
        </p:nvSpPr>
        <p:spPr>
          <a:xfrm>
            <a:off x="457200" y="1600201"/>
            <a:ext cx="8382000" cy="3408625"/>
          </a:xfrm>
        </p:spPr>
        <p:txBody>
          <a:bodyPr wrap="square">
            <a:spAutoFit/>
          </a:bodyPr>
          <a:lstStyle/>
          <a:p>
            <a:r>
              <a:rPr lang="en-US" b="1" dirty="0"/>
              <a:t>Tongue</a:t>
            </a:r>
            <a:r>
              <a:rPr lang="en-US" dirty="0"/>
              <a:t> occupies floor of mouth</a:t>
            </a:r>
          </a:p>
          <a:p>
            <a:r>
              <a:rPr lang="en-US" dirty="0"/>
              <a:t>Composed of interlacing bundles of skeletal muscle</a:t>
            </a:r>
          </a:p>
          <a:p>
            <a:r>
              <a:rPr lang="en-US" dirty="0"/>
              <a:t>Functions include:</a:t>
            </a:r>
          </a:p>
          <a:p>
            <a:pPr lvl="1"/>
            <a:r>
              <a:rPr lang="en-US" dirty="0"/>
              <a:t>Gripping, repositioning, and mixing of food during chewing </a:t>
            </a:r>
          </a:p>
          <a:p>
            <a:pPr lvl="1"/>
            <a:r>
              <a:rPr lang="en-US" dirty="0"/>
              <a:t>Formation of </a:t>
            </a:r>
            <a:r>
              <a:rPr lang="en-US" b="1" dirty="0"/>
              <a:t>bolus</a:t>
            </a:r>
            <a:r>
              <a:rPr lang="en-US" dirty="0"/>
              <a:t>, mixture of food and saliva</a:t>
            </a:r>
          </a:p>
          <a:p>
            <a:pPr lvl="1"/>
            <a:r>
              <a:rPr lang="en-US" dirty="0"/>
              <a:t>Initiation of swallowing, speech, and taste</a:t>
            </a:r>
          </a:p>
          <a:p>
            <a:r>
              <a:rPr lang="en-US" dirty="0"/>
              <a:t>Intrinsic muscles change shape of tongue</a:t>
            </a:r>
          </a:p>
          <a:p>
            <a:r>
              <a:rPr lang="en-US" dirty="0"/>
              <a:t>Extrinsic muscles alter tongue’s position</a:t>
            </a:r>
          </a:p>
          <a:p>
            <a:r>
              <a:rPr lang="en-US" b="1" dirty="0"/>
              <a:t>Lingual frenulum</a:t>
            </a:r>
            <a:r>
              <a:rPr lang="en-US" dirty="0"/>
              <a:t>: attachment to floor of mouth</a:t>
            </a:r>
          </a:p>
        </p:txBody>
      </p:sp>
    </p:spTree>
    <p:extLst>
      <p:ext uri="{BB962C8B-B14F-4D97-AF65-F5344CB8AC3E}">
        <p14:creationId xmlns:p14="http://schemas.microsoft.com/office/powerpoint/2010/main" val="4118932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Tongue </a:t>
            </a:r>
            <a:r>
              <a:rPr lang="en-US" sz="2800" dirty="0">
                <a:latin typeface="Times New Roman"/>
              </a:rPr>
              <a:t>(2 of 3)</a:t>
            </a:r>
          </a:p>
        </p:txBody>
      </p:sp>
      <p:sp>
        <p:nvSpPr>
          <p:cNvPr id="4" name="Content Placeholder 3"/>
          <p:cNvSpPr>
            <a:spLocks noGrp="1"/>
          </p:cNvSpPr>
          <p:nvPr>
            <p:ph idx="1"/>
          </p:nvPr>
        </p:nvSpPr>
        <p:spPr>
          <a:xfrm>
            <a:off x="457200" y="1600201"/>
            <a:ext cx="8153400" cy="2031325"/>
          </a:xfrm>
        </p:spPr>
        <p:txBody>
          <a:bodyPr wrap="square">
            <a:spAutoFit/>
          </a:bodyPr>
          <a:lstStyle/>
          <a:p>
            <a:r>
              <a:rPr lang="en-US" dirty="0"/>
              <a:t>Superior surface bears papillae, peglike projections of underlying mucosa</a:t>
            </a:r>
          </a:p>
          <a:p>
            <a:pPr lvl="1"/>
            <a:r>
              <a:rPr lang="en-US" b="1" dirty="0"/>
              <a:t>Filiform papillae</a:t>
            </a:r>
            <a:r>
              <a:rPr lang="en-US" dirty="0"/>
              <a:t>: gives tongue roughness to provide friction; only one that does not contain taste buds; gives tongue a whitish appearance</a:t>
            </a:r>
          </a:p>
          <a:p>
            <a:pPr lvl="1"/>
            <a:r>
              <a:rPr lang="en-US" b="1" dirty="0"/>
              <a:t>Fungiform </a:t>
            </a:r>
            <a:r>
              <a:rPr lang="en-US" dirty="0"/>
              <a:t>papillae: mushroom shaped, scattered widely over tongue; vascular core causes reddish appearance of tongue </a:t>
            </a:r>
          </a:p>
          <a:p>
            <a:pPr lvl="1"/>
            <a:r>
              <a:rPr lang="en-US" b="1" dirty="0"/>
              <a:t>Vallate</a:t>
            </a:r>
            <a:r>
              <a:rPr lang="en-US" dirty="0"/>
              <a:t> (</a:t>
            </a:r>
            <a:r>
              <a:rPr lang="en-US" b="1" dirty="0"/>
              <a:t>circumvallate</a:t>
            </a:r>
            <a:r>
              <a:rPr lang="en-US" dirty="0"/>
              <a:t>) </a:t>
            </a:r>
            <a:r>
              <a:rPr lang="en-US" b="1" dirty="0"/>
              <a:t>papillae</a:t>
            </a:r>
            <a:r>
              <a:rPr lang="en-US" dirty="0"/>
              <a:t>: 8–12 form V-shaped row in back of tongue</a:t>
            </a:r>
          </a:p>
          <a:p>
            <a:pPr lvl="1"/>
            <a:r>
              <a:rPr lang="en-US" b="1" dirty="0"/>
              <a:t>Foliate papillae</a:t>
            </a:r>
            <a:r>
              <a:rPr lang="en-US" dirty="0"/>
              <a:t>: located on lateral aspects of posterior tongue</a:t>
            </a:r>
          </a:p>
        </p:txBody>
      </p:sp>
    </p:spTree>
    <p:extLst>
      <p:ext uri="{BB962C8B-B14F-4D97-AF65-F5344CB8AC3E}">
        <p14:creationId xmlns:p14="http://schemas.microsoft.com/office/powerpoint/2010/main" val="3563008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Tongue </a:t>
            </a:r>
            <a:r>
              <a:rPr lang="en-US" sz="2800" dirty="0">
                <a:latin typeface="Times New Roman"/>
              </a:rPr>
              <a:t>(3 of 3)</a:t>
            </a:r>
          </a:p>
        </p:txBody>
      </p:sp>
      <p:sp>
        <p:nvSpPr>
          <p:cNvPr id="4" name="Content Placeholder 3"/>
          <p:cNvSpPr>
            <a:spLocks noGrp="1"/>
          </p:cNvSpPr>
          <p:nvPr>
            <p:ph idx="1"/>
          </p:nvPr>
        </p:nvSpPr>
        <p:spPr>
          <a:xfrm>
            <a:off x="457200" y="1600201"/>
            <a:ext cx="8077200" cy="1785104"/>
          </a:xfrm>
        </p:spPr>
        <p:txBody>
          <a:bodyPr wrap="square">
            <a:spAutoFit/>
          </a:bodyPr>
          <a:lstStyle/>
          <a:p>
            <a:r>
              <a:rPr lang="en-US" b="1" dirty="0"/>
              <a:t>Terminal sulcus</a:t>
            </a:r>
            <a:r>
              <a:rPr lang="en-US" dirty="0"/>
              <a:t>: groove located posterior to vallate papillae</a:t>
            </a:r>
          </a:p>
          <a:p>
            <a:pPr lvl="1"/>
            <a:r>
              <a:rPr lang="en-US" dirty="0"/>
              <a:t>Marks division between:</a:t>
            </a:r>
          </a:p>
          <a:p>
            <a:pPr lvl="2"/>
            <a:r>
              <a:rPr lang="en-US" dirty="0"/>
              <a:t>Body: portion of tongue that resides in oral cavity</a:t>
            </a:r>
          </a:p>
          <a:p>
            <a:pPr lvl="2"/>
            <a:r>
              <a:rPr lang="en-US" dirty="0"/>
              <a:t>Root: posterior third residing in oropharynx</a:t>
            </a:r>
          </a:p>
          <a:p>
            <a:pPr lvl="1"/>
            <a:r>
              <a:rPr lang="en-US" dirty="0"/>
              <a:t>Does not contain papillae, but still bumpy because of </a:t>
            </a:r>
            <a:r>
              <a:rPr lang="en-US" i="1" dirty="0"/>
              <a:t>lingual tonsil</a:t>
            </a:r>
            <a:r>
              <a:rPr lang="en-US" dirty="0"/>
              <a:t>,</a:t>
            </a:r>
            <a:r>
              <a:rPr lang="en-US" i="1" dirty="0"/>
              <a:t> </a:t>
            </a:r>
            <a:r>
              <a:rPr lang="en-US" dirty="0"/>
              <a:t>which lies deep to its mucosa</a:t>
            </a:r>
          </a:p>
        </p:txBody>
      </p:sp>
    </p:spTree>
    <p:extLst>
      <p:ext uri="{BB962C8B-B14F-4D97-AF65-F5344CB8AC3E}">
        <p14:creationId xmlns:p14="http://schemas.microsoft.com/office/powerpoint/2010/main" val="3800703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752400"/>
            <a:ext cx="8534019" cy="523220"/>
          </a:xfrm>
        </p:spPr>
        <p:txBody>
          <a:bodyPr wrap="square">
            <a:spAutoFit/>
          </a:bodyPr>
          <a:lstStyle/>
          <a:p>
            <a:r>
              <a:rPr lang="en-US" dirty="0">
                <a:latin typeface="Times New Roman"/>
              </a:rPr>
              <a:t>Dorsal Surface of the Tongue, and the Tonsils</a:t>
            </a:r>
            <a:endParaRPr lang="en-IN" b="0" dirty="0">
              <a:latin typeface="Times New Roman"/>
            </a:endParaRPr>
          </a:p>
        </p:txBody>
      </p:sp>
      <p:pic>
        <p:nvPicPr>
          <p:cNvPr id="4" name="Picture 3" descr="This figure is an illustration of the tongue and tonsils. Labels include epiglottis, palatopharyngeal arch, palatine tonsil, lingual tonsil, palatoglossal arch, terminal sulcus, foliate papillae, vallate papilla, medial sulcus of the tongue, dorsum of tongue, fungiform papilla, and filiform papi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294" y="1434047"/>
            <a:ext cx="4685413" cy="4509553"/>
          </a:xfrm>
          <a:prstGeom prst="rect">
            <a:avLst/>
          </a:prstGeom>
        </p:spPr>
      </p:pic>
      <p:sp>
        <p:nvSpPr>
          <p:cNvPr id="7" name="Content Placeholder 6"/>
          <p:cNvSpPr>
            <a:spLocks noGrp="1"/>
          </p:cNvSpPr>
          <p:nvPr>
            <p:ph sz="quarter" idx="13"/>
          </p:nvPr>
        </p:nvSpPr>
        <p:spPr/>
        <p:txBody>
          <a:bodyPr/>
          <a:lstStyle/>
          <a:p>
            <a:r>
              <a:rPr lang="en-US" b="1" dirty="0">
                <a:solidFill>
                  <a:srgbClr val="007FA3"/>
                </a:solidFill>
              </a:rPr>
              <a:t>Figure 23.9 </a:t>
            </a:r>
            <a:r>
              <a:rPr lang="en-US" dirty="0"/>
              <a:t>Dorsal surface of the tongue, and the tonsils.</a:t>
            </a:r>
          </a:p>
        </p:txBody>
      </p:sp>
    </p:spTree>
    <p:extLst>
      <p:ext uri="{BB962C8B-B14F-4D97-AF65-F5344CB8AC3E}">
        <p14:creationId xmlns:p14="http://schemas.microsoft.com/office/powerpoint/2010/main" val="227846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0333"/>
            <a:ext cx="8229600" cy="954107"/>
          </a:xfrm>
        </p:spPr>
        <p:txBody>
          <a:bodyPr>
            <a:spAutoFit/>
          </a:bodyPr>
          <a:lstStyle/>
          <a:p>
            <a:r>
              <a:rPr lang="en-US" dirty="0">
                <a:latin typeface="Times New Roman"/>
              </a:rPr>
              <a:t>Part 1 – Overview of Digestive System</a:t>
            </a:r>
            <a:r>
              <a:rPr lang="en-US" b="0" dirty="0">
                <a:latin typeface="Times New Roman"/>
              </a:rPr>
              <a:t> </a:t>
            </a:r>
            <a:br>
              <a:rPr lang="en-US" b="0" dirty="0">
                <a:latin typeface="Times New Roman"/>
              </a:rPr>
            </a:br>
            <a:r>
              <a:rPr lang="en-US" sz="2800" dirty="0">
                <a:latin typeface="Times New Roman"/>
              </a:rPr>
              <a:t>(1 of 2)</a:t>
            </a:r>
            <a:endParaRPr lang="en-US" sz="2800" kern="0" dirty="0">
              <a:latin typeface="Times New Roman"/>
            </a:endParaRPr>
          </a:p>
        </p:txBody>
      </p:sp>
      <p:sp>
        <p:nvSpPr>
          <p:cNvPr id="4" name="Content Placeholder 3"/>
          <p:cNvSpPr>
            <a:spLocks noGrp="1"/>
          </p:cNvSpPr>
          <p:nvPr>
            <p:ph idx="1"/>
          </p:nvPr>
        </p:nvSpPr>
        <p:spPr>
          <a:xfrm>
            <a:off x="457581" y="1643126"/>
            <a:ext cx="8229600" cy="2108269"/>
          </a:xfrm>
        </p:spPr>
        <p:txBody>
          <a:bodyPr>
            <a:spAutoFit/>
          </a:bodyPr>
          <a:lstStyle/>
          <a:p>
            <a:r>
              <a:rPr lang="en-US" dirty="0">
                <a:latin typeface="Arial"/>
              </a:rPr>
              <a:t>Organs of the digestive system fall into two groups:</a:t>
            </a:r>
          </a:p>
          <a:p>
            <a:pPr lvl="1"/>
            <a:r>
              <a:rPr lang="en-US" dirty="0">
                <a:latin typeface="Arial"/>
              </a:rPr>
              <a:t> </a:t>
            </a:r>
            <a:r>
              <a:rPr lang="en-US" b="1" dirty="0">
                <a:latin typeface="Arial"/>
              </a:rPr>
              <a:t>Alimentary canal </a:t>
            </a:r>
            <a:r>
              <a:rPr lang="en-US" dirty="0">
                <a:latin typeface="Arial"/>
              </a:rPr>
              <a:t>(</a:t>
            </a:r>
            <a:r>
              <a:rPr lang="en-US" b="1" dirty="0">
                <a:latin typeface="Arial"/>
              </a:rPr>
              <a:t>gastrointestinal</a:t>
            </a:r>
            <a:r>
              <a:rPr lang="en-US" dirty="0">
                <a:latin typeface="Arial"/>
              </a:rPr>
              <a:t> or </a:t>
            </a:r>
            <a:r>
              <a:rPr lang="en-US" b="1" dirty="0">
                <a:latin typeface="Arial"/>
              </a:rPr>
              <a:t>GI tract </a:t>
            </a:r>
            <a:r>
              <a:rPr lang="en-US" dirty="0">
                <a:latin typeface="Arial"/>
              </a:rPr>
              <a:t>or </a:t>
            </a:r>
            <a:r>
              <a:rPr lang="en-US" b="1" dirty="0">
                <a:latin typeface="Arial"/>
              </a:rPr>
              <a:t>gut</a:t>
            </a:r>
            <a:r>
              <a:rPr lang="en-US" dirty="0">
                <a:latin typeface="Arial"/>
              </a:rPr>
              <a:t>)</a:t>
            </a:r>
          </a:p>
          <a:p>
            <a:pPr lvl="2"/>
            <a:r>
              <a:rPr lang="en-US" dirty="0">
                <a:latin typeface="Arial"/>
              </a:rPr>
              <a:t>Continuous muscular tube that runs from the mouth to anus</a:t>
            </a:r>
          </a:p>
          <a:p>
            <a:pPr lvl="2"/>
            <a:r>
              <a:rPr lang="en-US" dirty="0">
                <a:latin typeface="Arial"/>
              </a:rPr>
              <a:t>Digests food: breaks down into smaller fragments</a:t>
            </a:r>
          </a:p>
          <a:p>
            <a:pPr lvl="2"/>
            <a:r>
              <a:rPr lang="en-US" dirty="0">
                <a:latin typeface="Arial"/>
              </a:rPr>
              <a:t>Absorbs fragments through lining into blood</a:t>
            </a:r>
          </a:p>
          <a:p>
            <a:pPr lvl="2"/>
            <a:r>
              <a:rPr lang="en-US" dirty="0">
                <a:latin typeface="Arial"/>
              </a:rPr>
              <a:t>Organs: mouth, pharynx, esophagus, stomach, small intestine, large intestine, anus</a:t>
            </a:r>
          </a:p>
        </p:txBody>
      </p:sp>
    </p:spTree>
    <p:extLst>
      <p:ext uri="{BB962C8B-B14F-4D97-AF65-F5344CB8AC3E}">
        <p14:creationId xmlns:p14="http://schemas.microsoft.com/office/powerpoint/2010/main" val="1848083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altLang="en-US" dirty="0">
                <a:latin typeface="Times New Roman"/>
              </a:rPr>
              <a:t>Clinical – Homeostatic Imbalance 23.2</a:t>
            </a:r>
            <a:endParaRPr lang="en-US" b="0" dirty="0">
              <a:latin typeface="Times New Roman"/>
            </a:endParaRPr>
          </a:p>
        </p:txBody>
      </p:sp>
      <p:sp>
        <p:nvSpPr>
          <p:cNvPr id="4" name="Content Placeholder 3"/>
          <p:cNvSpPr>
            <a:spLocks noGrp="1"/>
          </p:cNvSpPr>
          <p:nvPr>
            <p:ph idx="1"/>
          </p:nvPr>
        </p:nvSpPr>
        <p:spPr>
          <a:xfrm>
            <a:off x="457200" y="1600201"/>
            <a:ext cx="8382000" cy="1461939"/>
          </a:xfrm>
        </p:spPr>
        <p:txBody>
          <a:bodyPr wrap="square">
            <a:spAutoFit/>
          </a:bodyPr>
          <a:lstStyle/>
          <a:p>
            <a:r>
              <a:rPr lang="en-US" i="1" dirty="0"/>
              <a:t>Ankyloglossia</a:t>
            </a:r>
            <a:r>
              <a:rPr lang="en-US" dirty="0"/>
              <a:t>: congenital condition in which children are born with an extremely short lingual frenulum</a:t>
            </a:r>
          </a:p>
          <a:p>
            <a:pPr lvl="1"/>
            <a:r>
              <a:rPr lang="en-US" dirty="0"/>
              <a:t>Often referred to as </a:t>
            </a:r>
            <a:r>
              <a:rPr lang="ja-JP" altLang="en-US" dirty="0"/>
              <a:t>“</a:t>
            </a:r>
            <a:r>
              <a:rPr lang="en-US" altLang="ja-JP" dirty="0"/>
              <a:t>tongue-tied</a:t>
            </a:r>
            <a:r>
              <a:rPr lang="ja-JP" altLang="en-US" dirty="0"/>
              <a:t>”</a:t>
            </a:r>
            <a:r>
              <a:rPr lang="en-US" altLang="ja-JP" dirty="0"/>
              <a:t> or </a:t>
            </a:r>
            <a:r>
              <a:rPr lang="ja-JP" altLang="en-US" dirty="0"/>
              <a:t>“</a:t>
            </a:r>
            <a:r>
              <a:rPr lang="en-US" altLang="ja-JP" dirty="0"/>
              <a:t>fused tongue</a:t>
            </a:r>
            <a:r>
              <a:rPr lang="ja-JP" altLang="en-US" dirty="0"/>
              <a:t>”</a:t>
            </a:r>
            <a:endParaRPr lang="en-US" altLang="ja-JP" dirty="0"/>
          </a:p>
          <a:p>
            <a:pPr lvl="1"/>
            <a:r>
              <a:rPr lang="en-US" dirty="0"/>
              <a:t>Restricted tongue movement distorts speech</a:t>
            </a:r>
          </a:p>
          <a:p>
            <a:pPr lvl="1"/>
            <a:r>
              <a:rPr lang="en-US" dirty="0"/>
              <a:t>Treatment: surgical snipping of frenulum</a:t>
            </a:r>
          </a:p>
        </p:txBody>
      </p:sp>
    </p:spTree>
    <p:extLst>
      <p:ext uri="{BB962C8B-B14F-4D97-AF65-F5344CB8AC3E}">
        <p14:creationId xmlns:p14="http://schemas.microsoft.com/office/powerpoint/2010/main" val="3408811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Salivary Glands </a:t>
            </a:r>
            <a:r>
              <a:rPr lang="en-US" sz="2800" dirty="0">
                <a:latin typeface="Times New Roman"/>
              </a:rPr>
              <a:t>(1 of 5)</a:t>
            </a:r>
          </a:p>
        </p:txBody>
      </p:sp>
      <p:sp>
        <p:nvSpPr>
          <p:cNvPr id="4" name="Content Placeholder 3"/>
          <p:cNvSpPr>
            <a:spLocks noGrp="1"/>
          </p:cNvSpPr>
          <p:nvPr>
            <p:ph idx="1"/>
          </p:nvPr>
        </p:nvSpPr>
        <p:spPr>
          <a:xfrm>
            <a:off x="457200" y="1600201"/>
            <a:ext cx="8382000" cy="2416046"/>
          </a:xfrm>
        </p:spPr>
        <p:txBody>
          <a:bodyPr wrap="square">
            <a:spAutoFit/>
          </a:bodyPr>
          <a:lstStyle/>
          <a:p>
            <a:r>
              <a:rPr lang="en-US" dirty="0"/>
              <a:t>Functions of </a:t>
            </a:r>
            <a:r>
              <a:rPr lang="en-US" b="1" dirty="0"/>
              <a:t>saliva</a:t>
            </a:r>
            <a:endParaRPr lang="en-US" dirty="0"/>
          </a:p>
          <a:p>
            <a:pPr lvl="1"/>
            <a:r>
              <a:rPr lang="en-US" dirty="0"/>
              <a:t>Cleanses mouth</a:t>
            </a:r>
          </a:p>
          <a:p>
            <a:pPr lvl="1"/>
            <a:r>
              <a:rPr lang="en-US" dirty="0"/>
              <a:t>Dissolves food chemicals for taste </a:t>
            </a:r>
          </a:p>
          <a:p>
            <a:pPr lvl="1"/>
            <a:r>
              <a:rPr lang="en-US" dirty="0"/>
              <a:t>Moistens food; compacts into bolus </a:t>
            </a:r>
          </a:p>
          <a:p>
            <a:pPr lvl="1"/>
            <a:r>
              <a:rPr lang="en-US" dirty="0"/>
              <a:t>Begins breakdown of starch with enzyme </a:t>
            </a:r>
            <a:r>
              <a:rPr lang="en-US" b="1" dirty="0"/>
              <a:t>amylase</a:t>
            </a:r>
          </a:p>
          <a:p>
            <a:r>
              <a:rPr lang="en-US" dirty="0"/>
              <a:t>Most saliva produced by </a:t>
            </a:r>
            <a:r>
              <a:rPr lang="en-US" b="1" dirty="0"/>
              <a:t>major</a:t>
            </a:r>
            <a:r>
              <a:rPr lang="en-US" dirty="0"/>
              <a:t> (</a:t>
            </a:r>
            <a:r>
              <a:rPr lang="en-US" b="1" dirty="0"/>
              <a:t>extrinsic</a:t>
            </a:r>
            <a:r>
              <a:rPr lang="en-US" dirty="0"/>
              <a:t>) </a:t>
            </a:r>
            <a:r>
              <a:rPr lang="en-US" b="1" dirty="0"/>
              <a:t>salivary glands </a:t>
            </a:r>
            <a:r>
              <a:rPr lang="en-US" dirty="0"/>
              <a:t>located outside oral cavity</a:t>
            </a:r>
          </a:p>
          <a:p>
            <a:r>
              <a:rPr lang="en-US" b="1" dirty="0"/>
              <a:t>Minor salivary glands </a:t>
            </a:r>
            <a:r>
              <a:rPr lang="en-US" dirty="0"/>
              <a:t>are scattered throughout oral cavity; augment slightly</a:t>
            </a:r>
          </a:p>
        </p:txBody>
      </p:sp>
    </p:spTree>
    <p:extLst>
      <p:ext uri="{BB962C8B-B14F-4D97-AF65-F5344CB8AC3E}">
        <p14:creationId xmlns:p14="http://schemas.microsoft.com/office/powerpoint/2010/main" val="1337263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Salivary Glands </a:t>
            </a:r>
            <a:r>
              <a:rPr lang="en-US" sz="2800" dirty="0">
                <a:latin typeface="Times New Roman"/>
              </a:rPr>
              <a:t>(2 of 5)</a:t>
            </a:r>
          </a:p>
        </p:txBody>
      </p:sp>
      <p:sp>
        <p:nvSpPr>
          <p:cNvPr id="4" name="Content Placeholder 3"/>
          <p:cNvSpPr>
            <a:spLocks noGrp="1"/>
          </p:cNvSpPr>
          <p:nvPr>
            <p:ph idx="1"/>
          </p:nvPr>
        </p:nvSpPr>
        <p:spPr>
          <a:xfrm>
            <a:off x="457200" y="1600201"/>
            <a:ext cx="8382000" cy="2185214"/>
          </a:xfrm>
        </p:spPr>
        <p:txBody>
          <a:bodyPr wrap="square">
            <a:spAutoFit/>
          </a:bodyPr>
          <a:lstStyle/>
          <a:p>
            <a:r>
              <a:rPr lang="en-US" dirty="0"/>
              <a:t>Major salivary glands include:</a:t>
            </a:r>
          </a:p>
          <a:p>
            <a:pPr lvl="1"/>
            <a:r>
              <a:rPr lang="en-US" b="1" dirty="0"/>
              <a:t>Parotid</a:t>
            </a:r>
            <a:r>
              <a:rPr lang="en-US" dirty="0"/>
              <a:t>: anterior to ear and external to masseter muscle </a:t>
            </a:r>
          </a:p>
          <a:p>
            <a:pPr lvl="2"/>
            <a:r>
              <a:rPr lang="en-US" dirty="0"/>
              <a:t>Parotid duct opens into oral vestibule next to second upper molar</a:t>
            </a:r>
          </a:p>
          <a:p>
            <a:pPr lvl="1"/>
            <a:r>
              <a:rPr lang="en-US" b="1" dirty="0"/>
              <a:t>Submandibular</a:t>
            </a:r>
            <a:r>
              <a:rPr lang="en-US" dirty="0"/>
              <a:t>: medial to body of mandible</a:t>
            </a:r>
          </a:p>
          <a:p>
            <a:pPr lvl="2"/>
            <a:r>
              <a:rPr lang="en-US" dirty="0"/>
              <a:t>Duct opens at base of lingual frenulum</a:t>
            </a:r>
          </a:p>
          <a:p>
            <a:pPr lvl="1"/>
            <a:r>
              <a:rPr lang="en-US" b="1" dirty="0"/>
              <a:t>Sublingual</a:t>
            </a:r>
            <a:r>
              <a:rPr lang="en-US" dirty="0"/>
              <a:t>: anterior to submandibular gland under tongue</a:t>
            </a:r>
          </a:p>
          <a:p>
            <a:pPr lvl="2"/>
            <a:r>
              <a:rPr lang="en-US" dirty="0"/>
              <a:t>Opens via 10–12 ducts into floor of mouth</a:t>
            </a:r>
          </a:p>
        </p:txBody>
      </p:sp>
    </p:spTree>
    <p:extLst>
      <p:ext uri="{BB962C8B-B14F-4D97-AF65-F5344CB8AC3E}">
        <p14:creationId xmlns:p14="http://schemas.microsoft.com/office/powerpoint/2010/main" val="3737612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The Salivary Glands </a:t>
            </a:r>
            <a:r>
              <a:rPr lang="en-US" sz="2800" dirty="0">
                <a:latin typeface="Times New Roman"/>
              </a:rPr>
              <a:t>(1 of 2)</a:t>
            </a:r>
            <a:endParaRPr lang="en-IN" sz="2800" dirty="0">
              <a:latin typeface="Times New Roman"/>
            </a:endParaRPr>
          </a:p>
        </p:txBody>
      </p:sp>
      <p:pic>
        <p:nvPicPr>
          <p:cNvPr id="4" name="Picture 3" descr="- Part (a) is an illustration of the left lateral of a head with side cut out in order to see underlying salivary structures, in particular, the parotid, submandibular, sublingual glands and their ducts. Labels include tongue, teeth, ducts of sublingual gland, frenulum of tongue, sublingual gland, mylohyoid muscle (cut), anterior belly of digastric muscle, parotid gland, parotid duct, masseter muscles, body of mandible (cut), posterior belly of digastric muscle, submandibular duct and submandibular g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10" y="1378857"/>
            <a:ext cx="6440180" cy="4564743"/>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23.10a </a:t>
            </a:r>
            <a:r>
              <a:rPr lang="en-US" dirty="0"/>
              <a:t>The salivary glands.</a:t>
            </a:r>
          </a:p>
        </p:txBody>
      </p:sp>
    </p:spTree>
    <p:extLst>
      <p:ext uri="{BB962C8B-B14F-4D97-AF65-F5344CB8AC3E}">
        <p14:creationId xmlns:p14="http://schemas.microsoft.com/office/powerpoint/2010/main" val="952534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The Salivary Glands </a:t>
            </a:r>
            <a:r>
              <a:rPr lang="en-US" sz="2800" dirty="0">
                <a:latin typeface="Times New Roman"/>
              </a:rPr>
              <a:t>(2 of 2)</a:t>
            </a:r>
            <a:endParaRPr lang="en-IN" sz="2800" dirty="0">
              <a:latin typeface="Times New Roman"/>
            </a:endParaRPr>
          </a:p>
        </p:txBody>
      </p:sp>
      <p:pic>
        <p:nvPicPr>
          <p:cNvPr id="4" name="Picture 3" descr="- Part (b) is a photomicrograph of the sublingual gland (150X), which is a mixed gland containing mostly mucous cells (shown in light blue) with a few serous cells (shown in pur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830" y="1330614"/>
            <a:ext cx="2804340" cy="4637945"/>
          </a:xfrm>
          <a:prstGeom prst="rect">
            <a:avLst/>
          </a:prstGeom>
        </p:spPr>
      </p:pic>
      <p:sp>
        <p:nvSpPr>
          <p:cNvPr id="5" name="Content Placeholder 4"/>
          <p:cNvSpPr>
            <a:spLocks noGrp="1"/>
          </p:cNvSpPr>
          <p:nvPr>
            <p:ph sz="quarter" idx="13"/>
          </p:nvPr>
        </p:nvSpPr>
        <p:spPr>
          <a:xfrm>
            <a:off x="457200" y="6053356"/>
            <a:ext cx="8229600" cy="246221"/>
          </a:xfrm>
        </p:spPr>
        <p:txBody>
          <a:bodyPr/>
          <a:lstStyle/>
          <a:p>
            <a:r>
              <a:rPr lang="en-US" b="1" dirty="0">
                <a:solidFill>
                  <a:srgbClr val="007FA3"/>
                </a:solidFill>
              </a:rPr>
              <a:t>Figure 23.10b </a:t>
            </a:r>
            <a:r>
              <a:rPr lang="en-US" dirty="0"/>
              <a:t>The salivary glands.</a:t>
            </a:r>
          </a:p>
        </p:txBody>
      </p:sp>
    </p:spTree>
    <p:extLst>
      <p:ext uri="{BB962C8B-B14F-4D97-AF65-F5344CB8AC3E}">
        <p14:creationId xmlns:p14="http://schemas.microsoft.com/office/powerpoint/2010/main" val="1308271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Salivary Glands </a:t>
            </a:r>
            <a:r>
              <a:rPr lang="en-US" sz="2800" dirty="0">
                <a:latin typeface="Times New Roman"/>
              </a:rPr>
              <a:t>(3 of 5)</a:t>
            </a:r>
          </a:p>
        </p:txBody>
      </p:sp>
      <p:sp>
        <p:nvSpPr>
          <p:cNvPr id="4" name="Content Placeholder 3"/>
          <p:cNvSpPr>
            <a:spLocks noGrp="1"/>
          </p:cNvSpPr>
          <p:nvPr>
            <p:ph idx="1"/>
          </p:nvPr>
        </p:nvSpPr>
        <p:spPr>
          <a:xfrm>
            <a:off x="457200" y="1600201"/>
            <a:ext cx="8458200" cy="1577355"/>
          </a:xfrm>
        </p:spPr>
        <p:txBody>
          <a:bodyPr wrap="square">
            <a:spAutoFit/>
          </a:bodyPr>
          <a:lstStyle/>
          <a:p>
            <a:r>
              <a:rPr lang="en-US" dirty="0"/>
              <a:t>Salivary glands are composed of two types of secretory cells</a:t>
            </a:r>
          </a:p>
          <a:p>
            <a:pPr lvl="1"/>
            <a:r>
              <a:rPr lang="en-US" b="1" dirty="0"/>
              <a:t>Serous cells</a:t>
            </a:r>
            <a:r>
              <a:rPr lang="en-US" dirty="0"/>
              <a:t>: produce watery secretion, enzymes, ions, bit of mucin</a:t>
            </a:r>
          </a:p>
          <a:p>
            <a:pPr lvl="1"/>
            <a:r>
              <a:rPr lang="en-US" b="1" dirty="0"/>
              <a:t>Mucous cells</a:t>
            </a:r>
            <a:r>
              <a:rPr lang="en-US" dirty="0"/>
              <a:t>: produce mucus</a:t>
            </a:r>
          </a:p>
          <a:p>
            <a:r>
              <a:rPr lang="en-US" dirty="0"/>
              <a:t>Parotid and submandibular glands contain mostly serous cells, but sublingual gland consists mostly of mucous cells</a:t>
            </a:r>
          </a:p>
        </p:txBody>
      </p:sp>
    </p:spTree>
    <p:extLst>
      <p:ext uri="{BB962C8B-B14F-4D97-AF65-F5344CB8AC3E}">
        <p14:creationId xmlns:p14="http://schemas.microsoft.com/office/powerpoint/2010/main" val="3696911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altLang="en-US" dirty="0">
                <a:latin typeface="Times New Roman"/>
              </a:rPr>
              <a:t>Clinical – Homeostatic Imbalance 23.3</a:t>
            </a:r>
            <a:endParaRPr lang="en-US" b="0" dirty="0">
              <a:latin typeface="Times New Roman"/>
            </a:endParaRPr>
          </a:p>
        </p:txBody>
      </p:sp>
      <p:sp>
        <p:nvSpPr>
          <p:cNvPr id="4" name="Content Placeholder 3"/>
          <p:cNvSpPr>
            <a:spLocks noGrp="1"/>
          </p:cNvSpPr>
          <p:nvPr>
            <p:ph idx="1"/>
          </p:nvPr>
        </p:nvSpPr>
        <p:spPr>
          <a:xfrm>
            <a:off x="457200" y="1600201"/>
            <a:ext cx="8229600" cy="1938992"/>
          </a:xfrm>
        </p:spPr>
        <p:txBody>
          <a:bodyPr wrap="square">
            <a:spAutoFit/>
          </a:bodyPr>
          <a:lstStyle/>
          <a:p>
            <a:r>
              <a:rPr lang="en-US" dirty="0"/>
              <a:t>Xerostomia – dry mouth, uncomfortable condition caused by too little saliva being made</a:t>
            </a:r>
          </a:p>
          <a:p>
            <a:pPr lvl="1"/>
            <a:r>
              <a:rPr lang="en-US" dirty="0"/>
              <a:t>Normal salivary gland function is vital for oral health</a:t>
            </a:r>
          </a:p>
          <a:p>
            <a:r>
              <a:rPr lang="en-US" dirty="0"/>
              <a:t>Lack of moisture may lead to difficulty with chewing and swallowing, as well as oral infections</a:t>
            </a:r>
          </a:p>
          <a:p>
            <a:r>
              <a:rPr lang="en-US" dirty="0"/>
              <a:t>Can be caused by medications, diabetes, HIV/AIDS, and Sjögren’s syndrome (autoimmune disease affecting moisture-producing glands throughout body) </a:t>
            </a:r>
          </a:p>
        </p:txBody>
      </p:sp>
    </p:spTree>
    <p:extLst>
      <p:ext uri="{BB962C8B-B14F-4D97-AF65-F5344CB8AC3E}">
        <p14:creationId xmlns:p14="http://schemas.microsoft.com/office/powerpoint/2010/main" val="2910987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Salivary Glands </a:t>
            </a:r>
            <a:r>
              <a:rPr lang="en-US" sz="2800" dirty="0">
                <a:latin typeface="Times New Roman"/>
              </a:rPr>
              <a:t>(4 of 5)</a:t>
            </a:r>
          </a:p>
        </p:txBody>
      </p:sp>
      <p:sp>
        <p:nvSpPr>
          <p:cNvPr id="4" name="Content Placeholder 3"/>
          <p:cNvSpPr>
            <a:spLocks noGrp="1"/>
          </p:cNvSpPr>
          <p:nvPr>
            <p:ph idx="1"/>
          </p:nvPr>
        </p:nvSpPr>
        <p:spPr>
          <a:xfrm>
            <a:off x="457200" y="1600201"/>
            <a:ext cx="8229600" cy="2754600"/>
          </a:xfrm>
        </p:spPr>
        <p:txBody>
          <a:bodyPr wrap="square">
            <a:spAutoFit/>
          </a:bodyPr>
          <a:lstStyle/>
          <a:p>
            <a:r>
              <a:rPr lang="en-US" b="1" dirty="0"/>
              <a:t>Composition of saliva</a:t>
            </a:r>
          </a:p>
          <a:p>
            <a:pPr lvl="1"/>
            <a:r>
              <a:rPr lang="en-US" dirty="0"/>
              <a:t>Mostly water (97–99.5%), so hypo-osmotic</a:t>
            </a:r>
          </a:p>
          <a:p>
            <a:pPr lvl="1"/>
            <a:r>
              <a:rPr lang="en-US" dirty="0"/>
              <a:t>Slightly acidic (</a:t>
            </a:r>
            <a:r>
              <a:rPr lang="en-US" dirty="0">
                <a:latin typeface="Times New Roman" panose="02020603050405020304" pitchFamily="18" charset="0"/>
                <a:cs typeface="Times New Roman" panose="02020603050405020304" pitchFamily="18" charset="0"/>
              </a:rPr>
              <a:t>pH</a:t>
            </a:r>
            <a:r>
              <a:rPr lang="en-US" dirty="0"/>
              <a:t> 6.75 to 7.00)</a:t>
            </a:r>
          </a:p>
          <a:p>
            <a:pPr lvl="1"/>
            <a:r>
              <a:rPr lang="en-US" dirty="0"/>
              <a:t>Electrolytes: </a:t>
            </a:r>
            <a:r>
              <a:rPr lang="en-US" dirty="0">
                <a:latin typeface="Times New Roman" panose="02020603050405020304" pitchFamily="18" charset="0"/>
                <a:cs typeface="Times New Roman" panose="02020603050405020304" pitchFamily="18" charset="0"/>
              </a:rPr>
              <a:t>Na</a:t>
            </a:r>
            <a:r>
              <a:rPr lang="en-US" baseline="30000" dirty="0">
                <a:latin typeface="Times New Roman" panose="02020603050405020304" pitchFamily="18" charset="0"/>
                <a:cs typeface="Times New Roman" panose="02020603050405020304" pitchFamily="18" charset="0"/>
              </a:rPr>
              <a:t>+</a:t>
            </a:r>
            <a:r>
              <a:rPr lang="en-US" dirty="0">
                <a:latin typeface="+mj-lt"/>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K</a:t>
            </a:r>
            <a:r>
              <a:rPr lang="en-US" baseline="30000"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Cl</a:t>
            </a:r>
            <a:r>
              <a:rPr lang="en-US" baseline="30000"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PO</a:t>
            </a:r>
            <a:r>
              <a:rPr lang="en-US" baseline="-25000"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2−</a:t>
            </a:r>
            <a:r>
              <a:rPr lang="en-US" dirty="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HCO</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a:p>
          <a:p>
            <a:pPr lvl="1"/>
            <a:r>
              <a:rPr lang="en-US" dirty="0"/>
              <a:t>Salivary amylase and lingual lipase </a:t>
            </a:r>
          </a:p>
          <a:p>
            <a:pPr lvl="1"/>
            <a:r>
              <a:rPr lang="en-US" dirty="0"/>
              <a:t>Proteins: mucin, lysozyme, and IgA</a:t>
            </a:r>
          </a:p>
          <a:p>
            <a:pPr lvl="1"/>
            <a:r>
              <a:rPr lang="en-US" dirty="0"/>
              <a:t>Metabolic wastes: urea and uric acid</a:t>
            </a:r>
          </a:p>
          <a:p>
            <a:pPr lvl="1"/>
            <a:r>
              <a:rPr lang="en-US" dirty="0"/>
              <a:t>Lysozyme, IgA, defensins, and nitric oxide from nitrates in food protect against microorganisms</a:t>
            </a:r>
          </a:p>
        </p:txBody>
      </p:sp>
    </p:spTree>
    <p:extLst>
      <p:ext uri="{BB962C8B-B14F-4D97-AF65-F5344CB8AC3E}">
        <p14:creationId xmlns:p14="http://schemas.microsoft.com/office/powerpoint/2010/main" val="3889350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210"/>
            <a:ext cx="8229600" cy="492443"/>
          </a:xfrm>
        </p:spPr>
        <p:txBody>
          <a:bodyPr vert="horz" lIns="0" tIns="0" rIns="0" bIns="0" rtlCol="0" anchor="b">
            <a:spAutoFit/>
          </a:bodyPr>
          <a:lstStyle/>
          <a:p>
            <a:r>
              <a:rPr lang="en-US" altLang="en-US" sz="3200" dirty="0"/>
              <a:t>Animation: Rotating Head</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Animation:</a:t>
            </a:r>
          </a:p>
          <a:p>
            <a:pPr marL="432" algn="ctr"/>
            <a:r>
              <a:rPr lang="en-US" altLang="en-US" b="1" dirty="0"/>
              <a:t>Rotating Head</a:t>
            </a:r>
            <a:endParaRPr lang="en-IN" b="1" dirty="0"/>
          </a:p>
          <a:p>
            <a:pPr marL="432" algn="ctr"/>
            <a:endParaRPr lang="en-IN" i="1" dirty="0"/>
          </a:p>
          <a:p>
            <a:pPr marL="432" algn="ctr"/>
            <a:r>
              <a:rPr lang="en-IN" sz="1200" u="sng" dirty="0">
                <a:solidFill>
                  <a:srgbClr val="0000FF"/>
                </a:solidFill>
                <a:hlinkClick r:id="rId3" tooltip="https://mediaplayer.pearsoncmg.com/assets/rotating-model-head"/>
              </a:rPr>
              <a:t>https://mediaplayer.pearsoncmg.com/assets/rotating-model-head</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60871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Salivary Glands </a:t>
            </a:r>
            <a:r>
              <a:rPr lang="en-US" sz="2800" dirty="0">
                <a:latin typeface="Times New Roman"/>
              </a:rPr>
              <a:t>(5 of 5)</a:t>
            </a:r>
          </a:p>
        </p:txBody>
      </p:sp>
      <p:sp>
        <p:nvSpPr>
          <p:cNvPr id="4" name="Content Placeholder 3"/>
          <p:cNvSpPr>
            <a:spLocks noGrp="1"/>
          </p:cNvSpPr>
          <p:nvPr>
            <p:ph idx="1"/>
          </p:nvPr>
        </p:nvSpPr>
        <p:spPr>
          <a:xfrm>
            <a:off x="457200" y="1600201"/>
            <a:ext cx="8458200" cy="3247043"/>
          </a:xfrm>
        </p:spPr>
        <p:txBody>
          <a:bodyPr wrap="square">
            <a:spAutoFit/>
          </a:bodyPr>
          <a:lstStyle/>
          <a:p>
            <a:r>
              <a:rPr lang="en-US" b="1" dirty="0"/>
              <a:t>Control of salivation</a:t>
            </a:r>
          </a:p>
          <a:p>
            <a:pPr lvl="1"/>
            <a:r>
              <a:rPr lang="en-US" dirty="0"/>
              <a:t>1500 ml/day can be produced</a:t>
            </a:r>
          </a:p>
          <a:p>
            <a:pPr lvl="1"/>
            <a:r>
              <a:rPr lang="en-US" dirty="0"/>
              <a:t>Minor glands continuously keep mouth moist</a:t>
            </a:r>
          </a:p>
          <a:p>
            <a:pPr lvl="1"/>
            <a:r>
              <a:rPr lang="en-US" dirty="0"/>
              <a:t>Major salivary glands are activated by parasympathetic nervous system when: </a:t>
            </a:r>
          </a:p>
          <a:p>
            <a:pPr lvl="2"/>
            <a:r>
              <a:rPr lang="en-US" dirty="0"/>
              <a:t>Ingested food stimulates chemoreceptors and mechanoreceptors in mouth, sending signals to:</a:t>
            </a:r>
          </a:p>
          <a:p>
            <a:pPr lvl="2"/>
            <a:r>
              <a:rPr lang="en-US" b="1" dirty="0"/>
              <a:t>Salivatory nuclei </a:t>
            </a:r>
            <a:r>
              <a:rPr lang="en-US" dirty="0"/>
              <a:t>in brain stem that stimulate parasympathetic impulses along fibers in cranial nerves VII and IX to glands</a:t>
            </a:r>
          </a:p>
          <a:p>
            <a:pPr lvl="1"/>
            <a:r>
              <a:rPr lang="en-US" dirty="0"/>
              <a:t>Strong sympathetic stimulation inhibits salivation and results in dry mouth (</a:t>
            </a:r>
            <a:r>
              <a:rPr lang="en-US" i="1" dirty="0"/>
              <a:t>xerostomia</a:t>
            </a:r>
            <a:r>
              <a:rPr lang="en-US" dirty="0"/>
              <a:t>)</a:t>
            </a:r>
          </a:p>
          <a:p>
            <a:pPr lvl="1"/>
            <a:r>
              <a:rPr lang="en-US" dirty="0"/>
              <a:t>Smell/sight of food or upset GI can act as stimuli</a:t>
            </a:r>
          </a:p>
        </p:txBody>
      </p:sp>
    </p:spTree>
    <p:extLst>
      <p:ext uri="{BB962C8B-B14F-4D97-AF65-F5344CB8AC3E}">
        <p14:creationId xmlns:p14="http://schemas.microsoft.com/office/powerpoint/2010/main" val="48606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sz="3600" dirty="0">
                <a:latin typeface="Times New Roman"/>
              </a:rPr>
              <a:t>Part 1 – Overview of Digestive System</a:t>
            </a:r>
            <a:r>
              <a:rPr lang="en-US" sz="3600" b="0" dirty="0">
                <a:latin typeface="Times New Roman"/>
              </a:rPr>
              <a:t> </a:t>
            </a:r>
            <a:br>
              <a:rPr lang="en-US" sz="3600" b="0" dirty="0">
                <a:latin typeface="Times New Roman"/>
              </a:rPr>
            </a:br>
            <a:r>
              <a:rPr lang="en-US" sz="3200" dirty="0">
                <a:latin typeface="Times New Roman"/>
              </a:rPr>
              <a:t>(2 of 2)</a:t>
            </a:r>
          </a:p>
        </p:txBody>
      </p:sp>
      <p:sp>
        <p:nvSpPr>
          <p:cNvPr id="4" name="Content Placeholder 3"/>
          <p:cNvSpPr>
            <a:spLocks noGrp="1"/>
          </p:cNvSpPr>
          <p:nvPr>
            <p:ph idx="1"/>
          </p:nvPr>
        </p:nvSpPr>
        <p:spPr>
          <a:xfrm>
            <a:off x="457581" y="1643126"/>
            <a:ext cx="8229600" cy="2508379"/>
          </a:xfrm>
        </p:spPr>
        <p:txBody>
          <a:bodyPr>
            <a:spAutoFit/>
          </a:bodyPr>
          <a:lstStyle/>
          <a:p>
            <a:pPr lvl="1"/>
            <a:r>
              <a:rPr lang="en-US" dirty="0">
                <a:latin typeface="Arial"/>
              </a:rPr>
              <a:t> </a:t>
            </a:r>
            <a:r>
              <a:rPr lang="en-US" b="1" dirty="0">
                <a:latin typeface="Arial"/>
              </a:rPr>
              <a:t>Accessory digestive organs</a:t>
            </a:r>
          </a:p>
          <a:p>
            <a:pPr lvl="2"/>
            <a:r>
              <a:rPr lang="en-US" dirty="0">
                <a:latin typeface="Arial"/>
              </a:rPr>
              <a:t>Teeth</a:t>
            </a:r>
          </a:p>
          <a:p>
            <a:pPr lvl="2"/>
            <a:r>
              <a:rPr lang="en-US" dirty="0">
                <a:latin typeface="Arial"/>
              </a:rPr>
              <a:t>Tongue</a:t>
            </a:r>
          </a:p>
          <a:p>
            <a:pPr lvl="2"/>
            <a:r>
              <a:rPr lang="en-US" dirty="0">
                <a:latin typeface="Arial"/>
              </a:rPr>
              <a:t>Gallbladder</a:t>
            </a:r>
          </a:p>
          <a:p>
            <a:pPr lvl="2"/>
            <a:r>
              <a:rPr lang="en-US" dirty="0">
                <a:latin typeface="Arial"/>
              </a:rPr>
              <a:t>Digestive glands: produce secretions that help break down foodstuffs</a:t>
            </a:r>
          </a:p>
          <a:p>
            <a:pPr lvl="3"/>
            <a:r>
              <a:rPr lang="en-US" dirty="0">
                <a:latin typeface="Arial"/>
              </a:rPr>
              <a:t>Salivary glands</a:t>
            </a:r>
          </a:p>
          <a:p>
            <a:pPr lvl="3"/>
            <a:r>
              <a:rPr lang="en-US" dirty="0">
                <a:latin typeface="Arial"/>
              </a:rPr>
              <a:t>Liver</a:t>
            </a:r>
          </a:p>
          <a:p>
            <a:pPr lvl="3"/>
            <a:r>
              <a:rPr lang="en-US" dirty="0">
                <a:latin typeface="Arial"/>
              </a:rPr>
              <a:t>Pancreas</a:t>
            </a:r>
          </a:p>
        </p:txBody>
      </p:sp>
    </p:spTree>
    <p:extLst>
      <p:ext uri="{BB962C8B-B14F-4D97-AF65-F5344CB8AC3E}">
        <p14:creationId xmlns:p14="http://schemas.microsoft.com/office/powerpoint/2010/main" val="3716627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altLang="en-US" dirty="0">
                <a:latin typeface="Times New Roman"/>
              </a:rPr>
              <a:t>Clinical – Homeostatic Imbalance 23.4</a:t>
            </a:r>
            <a:endParaRPr lang="en-US" b="0" dirty="0">
              <a:latin typeface="Times New Roman"/>
            </a:endParaRPr>
          </a:p>
        </p:txBody>
      </p:sp>
      <p:sp>
        <p:nvSpPr>
          <p:cNvPr id="4" name="Content Placeholder 3"/>
          <p:cNvSpPr>
            <a:spLocks noGrp="1"/>
          </p:cNvSpPr>
          <p:nvPr>
            <p:ph idx="1"/>
          </p:nvPr>
        </p:nvSpPr>
        <p:spPr>
          <a:xfrm>
            <a:off x="457200" y="1600200"/>
            <a:ext cx="8458200" cy="1692771"/>
          </a:xfrm>
        </p:spPr>
        <p:txBody>
          <a:bodyPr wrap="square">
            <a:spAutoFit/>
          </a:bodyPr>
          <a:lstStyle/>
          <a:p>
            <a:r>
              <a:rPr lang="en-US" dirty="0"/>
              <a:t>Decaying primary teeth can be painful and may lead to serious infection</a:t>
            </a:r>
          </a:p>
          <a:p>
            <a:pPr lvl="1"/>
            <a:r>
              <a:rPr lang="en-US" dirty="0"/>
              <a:t>Primary teeth deserve as much attention as permanent teeth</a:t>
            </a:r>
          </a:p>
          <a:p>
            <a:r>
              <a:rPr lang="en-US" dirty="0"/>
              <a:t>Primary teeth serve as important “place holders” for developing permanent teeth</a:t>
            </a:r>
          </a:p>
          <a:p>
            <a:r>
              <a:rPr lang="en-US" dirty="0"/>
              <a:t>Primary teeth can be kept healthy by brushing and limiting exposure to sugary liquids, especially from prolonged bottle feeding.</a:t>
            </a:r>
          </a:p>
        </p:txBody>
      </p:sp>
    </p:spTree>
    <p:extLst>
      <p:ext uri="{BB962C8B-B14F-4D97-AF65-F5344CB8AC3E}">
        <p14:creationId xmlns:p14="http://schemas.microsoft.com/office/powerpoint/2010/main" val="4017631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The Teeth </a:t>
            </a:r>
            <a:r>
              <a:rPr lang="en-US" sz="2800" dirty="0">
                <a:latin typeface="Times New Roman"/>
              </a:rPr>
              <a:t>(1 of 8)</a:t>
            </a:r>
          </a:p>
        </p:txBody>
      </p:sp>
      <p:sp>
        <p:nvSpPr>
          <p:cNvPr id="4" name="Content Placeholder 3"/>
          <p:cNvSpPr>
            <a:spLocks noGrp="1"/>
          </p:cNvSpPr>
          <p:nvPr>
            <p:ph idx="1"/>
          </p:nvPr>
        </p:nvSpPr>
        <p:spPr>
          <a:xfrm>
            <a:off x="457200" y="1600201"/>
            <a:ext cx="8001000" cy="2585323"/>
          </a:xfrm>
        </p:spPr>
        <p:txBody>
          <a:bodyPr wrap="square">
            <a:spAutoFit/>
          </a:bodyPr>
          <a:lstStyle/>
          <a:p>
            <a:r>
              <a:rPr lang="en-US" b="1" dirty="0"/>
              <a:t>Teeth</a:t>
            </a:r>
            <a:r>
              <a:rPr lang="en-US" dirty="0"/>
              <a:t> lie in sockets in gum-covered margins of mandible and maxilla</a:t>
            </a:r>
          </a:p>
          <a:p>
            <a:r>
              <a:rPr lang="en-US" i="1" dirty="0"/>
              <a:t>Mastication</a:t>
            </a:r>
            <a:r>
              <a:rPr lang="en-US" dirty="0"/>
              <a:t>: process of chewing that tears and grinds food into smaller fragments</a:t>
            </a:r>
          </a:p>
          <a:p>
            <a:r>
              <a:rPr lang="en-US" b="1" dirty="0"/>
              <a:t>Dentition and the dental formula</a:t>
            </a:r>
          </a:p>
          <a:p>
            <a:pPr lvl="1"/>
            <a:r>
              <a:rPr lang="en-US" dirty="0"/>
              <a:t>Primary dentition consists of 20</a:t>
            </a:r>
            <a:r>
              <a:rPr lang="en-US" b="1" dirty="0"/>
              <a:t> deciduous teeth</a:t>
            </a:r>
            <a:r>
              <a:rPr lang="en-US" dirty="0"/>
              <a:t>,</a:t>
            </a:r>
            <a:r>
              <a:rPr lang="en-US" b="1" dirty="0"/>
              <a:t> </a:t>
            </a:r>
            <a:r>
              <a:rPr lang="en-US" dirty="0"/>
              <a:t>or</a:t>
            </a:r>
            <a:r>
              <a:rPr lang="en-US" b="1" dirty="0"/>
              <a:t> milk </a:t>
            </a:r>
            <a:r>
              <a:rPr lang="en-US" dirty="0"/>
              <a:t>or</a:t>
            </a:r>
            <a:r>
              <a:rPr lang="en-US" b="1" dirty="0"/>
              <a:t> baby teeth</a:t>
            </a:r>
            <a:r>
              <a:rPr lang="en-US" dirty="0"/>
              <a:t>, that erupt between 6 and 24 months of age</a:t>
            </a:r>
            <a:endParaRPr lang="en-US" b="1" dirty="0"/>
          </a:p>
          <a:p>
            <a:pPr lvl="1"/>
            <a:r>
              <a:rPr lang="en-US" dirty="0"/>
              <a:t>32 deep-lying </a:t>
            </a:r>
            <a:r>
              <a:rPr lang="en-US" b="1" dirty="0"/>
              <a:t>permanent teeth</a:t>
            </a:r>
            <a:r>
              <a:rPr lang="en-US" dirty="0"/>
              <a:t> enlarge and develop while roots of milk teeth are resorbed from below, causing them to loosen and fall out</a:t>
            </a:r>
          </a:p>
          <a:p>
            <a:pPr lvl="2"/>
            <a:r>
              <a:rPr lang="en-US" dirty="0"/>
              <a:t>Occurs around 6–12 years of age</a:t>
            </a:r>
          </a:p>
        </p:txBody>
      </p:sp>
    </p:spTree>
    <p:extLst>
      <p:ext uri="{BB962C8B-B14F-4D97-AF65-F5344CB8AC3E}">
        <p14:creationId xmlns:p14="http://schemas.microsoft.com/office/powerpoint/2010/main" val="4194096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The Teeth </a:t>
            </a:r>
            <a:r>
              <a:rPr lang="en-US" sz="2800" dirty="0">
                <a:latin typeface="Times New Roman"/>
              </a:rPr>
              <a:t>(2 of 8)</a:t>
            </a:r>
          </a:p>
        </p:txBody>
      </p:sp>
      <p:sp>
        <p:nvSpPr>
          <p:cNvPr id="4" name="Content Placeholder 3"/>
          <p:cNvSpPr>
            <a:spLocks noGrp="1"/>
          </p:cNvSpPr>
          <p:nvPr>
            <p:ph idx="1"/>
          </p:nvPr>
        </p:nvSpPr>
        <p:spPr>
          <a:xfrm>
            <a:off x="457200" y="1600201"/>
            <a:ext cx="8458200" cy="2300630"/>
          </a:xfrm>
        </p:spPr>
        <p:txBody>
          <a:bodyPr wrap="square">
            <a:spAutoFit/>
          </a:bodyPr>
          <a:lstStyle/>
          <a:p>
            <a:r>
              <a:rPr lang="en-US" b="1" dirty="0"/>
              <a:t>Dentition and the dental formula (cont.)</a:t>
            </a:r>
          </a:p>
          <a:p>
            <a:pPr lvl="1"/>
            <a:r>
              <a:rPr lang="en-US" dirty="0"/>
              <a:t>All but 3rd molars (wisdom teeth) are in by end of adolescence</a:t>
            </a:r>
          </a:p>
          <a:p>
            <a:pPr lvl="2"/>
            <a:r>
              <a:rPr lang="en-US" dirty="0"/>
              <a:t>Third molars may or may not emerge around 17–25 years of age</a:t>
            </a:r>
          </a:p>
          <a:p>
            <a:r>
              <a:rPr lang="en-US" dirty="0"/>
              <a:t>Teeth are classified according to shape:</a:t>
            </a:r>
          </a:p>
          <a:p>
            <a:pPr lvl="1"/>
            <a:r>
              <a:rPr lang="en-US" b="1" dirty="0"/>
              <a:t>Incisors</a:t>
            </a:r>
            <a:r>
              <a:rPr lang="en-US" dirty="0"/>
              <a:t>: chisel shaped for cutting </a:t>
            </a:r>
          </a:p>
          <a:p>
            <a:pPr lvl="1"/>
            <a:r>
              <a:rPr lang="en-US" b="1" dirty="0"/>
              <a:t>Canines</a:t>
            </a:r>
            <a:r>
              <a:rPr lang="en-US" dirty="0"/>
              <a:t>: fanglike teeth that tear or pierce</a:t>
            </a:r>
          </a:p>
          <a:p>
            <a:pPr lvl="1"/>
            <a:r>
              <a:rPr lang="en-US" b="1" dirty="0"/>
              <a:t>Premolars</a:t>
            </a:r>
            <a:r>
              <a:rPr lang="en-US" dirty="0"/>
              <a:t> (bicuspids): broad crowns with rounded cusps used to grind or crush</a:t>
            </a:r>
          </a:p>
        </p:txBody>
      </p:sp>
    </p:spTree>
    <p:extLst>
      <p:ext uri="{BB962C8B-B14F-4D97-AF65-F5344CB8AC3E}">
        <p14:creationId xmlns:p14="http://schemas.microsoft.com/office/powerpoint/2010/main" val="4038853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610600" cy="523220"/>
          </a:xfrm>
        </p:spPr>
        <p:txBody>
          <a:bodyPr wrap="square">
            <a:spAutoFit/>
          </a:bodyPr>
          <a:lstStyle/>
          <a:p>
            <a:r>
              <a:rPr lang="en-US" dirty="0">
                <a:latin typeface="Times New Roman"/>
              </a:rPr>
              <a:t>The Teeth </a:t>
            </a:r>
            <a:r>
              <a:rPr lang="en-US" sz="2800" dirty="0">
                <a:latin typeface="Times New Roman"/>
              </a:rPr>
              <a:t>(3 of 8)</a:t>
            </a:r>
          </a:p>
        </p:txBody>
      </p:sp>
      <p:sp>
        <p:nvSpPr>
          <p:cNvPr id="4" name="Content Placeholder 3"/>
          <p:cNvSpPr>
            <a:spLocks noGrp="1"/>
          </p:cNvSpPr>
          <p:nvPr>
            <p:ph idx="1"/>
          </p:nvPr>
        </p:nvSpPr>
        <p:spPr>
          <a:xfrm>
            <a:off x="457200" y="1600201"/>
            <a:ext cx="8458200" cy="1138773"/>
          </a:xfrm>
        </p:spPr>
        <p:txBody>
          <a:bodyPr wrap="square">
            <a:spAutoFit/>
          </a:bodyPr>
          <a:lstStyle/>
          <a:p>
            <a:r>
              <a:rPr lang="en-US" b="1" dirty="0"/>
              <a:t>Dentition and the dental formula (cont.)</a:t>
            </a:r>
          </a:p>
          <a:p>
            <a:pPr lvl="1"/>
            <a:r>
              <a:rPr lang="en-US" b="1" dirty="0"/>
              <a:t>Molars</a:t>
            </a:r>
            <a:r>
              <a:rPr lang="en-US" dirty="0"/>
              <a:t>: broad crowns, rounded cusps: best grinders</a:t>
            </a:r>
          </a:p>
          <a:p>
            <a:pPr lvl="2"/>
            <a:r>
              <a:rPr lang="en-US" dirty="0"/>
              <a:t>During chewing, upper and lower molars lock together, creating tremendous crushing force</a:t>
            </a:r>
          </a:p>
        </p:txBody>
      </p:sp>
    </p:spTree>
    <p:extLst>
      <p:ext uri="{BB962C8B-B14F-4D97-AF65-F5344CB8AC3E}">
        <p14:creationId xmlns:p14="http://schemas.microsoft.com/office/powerpoint/2010/main" val="2944705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wrap="square">
            <a:spAutoFit/>
          </a:bodyPr>
          <a:lstStyle/>
          <a:p>
            <a:r>
              <a:rPr lang="en-US" dirty="0">
                <a:latin typeface="Times New Roman"/>
              </a:rPr>
              <a:t>Human Dentition</a:t>
            </a:r>
            <a:endParaRPr lang="en-IN" b="0" dirty="0">
              <a:latin typeface="Times New Roman"/>
            </a:endParaRPr>
          </a:p>
        </p:txBody>
      </p:sp>
      <p:pic>
        <p:nvPicPr>
          <p:cNvPr id="4" name="Picture 3" descr="The top drawing shows the deciduous (milk) teeth of the lower jaw viewed as if looking down from the top of the head, with the frontal edge of the jaw pointing upward. The incisors include the central incisors (erupt at 6-8 months of age) and the lateral incisors (erupt at 8-10 months). The canine (eyetooth) erupts at 16-20 months. The molars include the first molars (erupt at 10-15 months), and the second molars (erupt at about two years).&#10;&#10;The bottom drawing shows the permanent teeth of the lower jaw, again viewed as if looking down from the tip of the nose. The central incisors erupt at about seven years of age and the lateral incisors erupt at about eight years. The permanent incisors are roughly triangle-shaped with a single long slightly curving root that tapers to a point. The canines (eyeteeth) erupt at about 11 years. The premolars (bicuspids) include the first premolars (erupt at around 11 years) and the second premolars (erupt at 12-13 years). The premolars are roughly triangular but their surfaces protrude upward in the middle to form a cusp; they have a thicker root than the incisors but their root also tapers to a point. The molars include the first molars (erupt at 6-7 years), the second molars (erupt at 12-13 years), and the third molars or wisdom teeth, which if present erupt at 17-25 years. The molars are thicker and wider than the other types of teeth, with double cusps. Their roots consist of two prongs, each of which tapers to a poi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728935"/>
            <a:ext cx="3720829" cy="5595665"/>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23.11 </a:t>
            </a:r>
            <a:r>
              <a:rPr lang="en-US" dirty="0"/>
              <a:t>Human dentition.</a:t>
            </a:r>
          </a:p>
        </p:txBody>
      </p:sp>
    </p:spTree>
    <p:extLst>
      <p:ext uri="{BB962C8B-B14F-4D97-AF65-F5344CB8AC3E}">
        <p14:creationId xmlns:p14="http://schemas.microsoft.com/office/powerpoint/2010/main" val="270781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The Teeth </a:t>
            </a:r>
            <a:r>
              <a:rPr lang="en-US" sz="2800" dirty="0">
                <a:latin typeface="Times New Roman"/>
              </a:rPr>
              <a:t>(4 of 8)</a:t>
            </a:r>
          </a:p>
        </p:txBody>
      </p:sp>
      <p:sp>
        <p:nvSpPr>
          <p:cNvPr id="4" name="Content Placeholder 3"/>
          <p:cNvSpPr>
            <a:spLocks noGrp="1"/>
          </p:cNvSpPr>
          <p:nvPr>
            <p:ph idx="1"/>
          </p:nvPr>
        </p:nvSpPr>
        <p:spPr>
          <a:xfrm>
            <a:off x="457200" y="1600201"/>
            <a:ext cx="8458200" cy="892552"/>
          </a:xfrm>
        </p:spPr>
        <p:txBody>
          <a:bodyPr wrap="square">
            <a:spAutoFit/>
          </a:bodyPr>
          <a:lstStyle/>
          <a:p>
            <a:r>
              <a:rPr lang="en-US" b="1" dirty="0"/>
              <a:t>Dental formula</a:t>
            </a:r>
            <a:r>
              <a:rPr lang="en-US" dirty="0"/>
              <a:t>: shorthand indicator of number and position of teeth</a:t>
            </a:r>
          </a:p>
          <a:p>
            <a:pPr lvl="1"/>
            <a:r>
              <a:rPr lang="en-US" dirty="0"/>
              <a:t>Shows ratio of upper to lower teeth for only half of mouth; other side is mirror image</a:t>
            </a:r>
          </a:p>
          <a:p>
            <a:pPr lvl="1"/>
            <a:r>
              <a:rPr lang="en-US" dirty="0"/>
              <a:t>Primary</a:t>
            </a:r>
          </a:p>
        </p:txBody>
      </p:sp>
      <p:graphicFrame>
        <p:nvGraphicFramePr>
          <p:cNvPr id="3" name="Object 2" descr="2 I, 1 C, 2 M (upper jaw) over 2 I, 1 C, 2 M (lower jaw) times 2 (20 teeth)"/>
          <p:cNvGraphicFramePr>
            <a:graphicFrameLocks noChangeAspect="1"/>
          </p:cNvGraphicFramePr>
          <p:nvPr>
            <p:extLst>
              <p:ext uri="{D42A27DB-BD31-4B8C-83A1-F6EECF244321}">
                <p14:modId xmlns:p14="http://schemas.microsoft.com/office/powerpoint/2010/main" val="3715172525"/>
              </p:ext>
            </p:extLst>
          </p:nvPr>
        </p:nvGraphicFramePr>
        <p:xfrm>
          <a:off x="2895600" y="2667000"/>
          <a:ext cx="3352800" cy="558800"/>
        </p:xfrm>
        <a:graphic>
          <a:graphicData uri="http://schemas.openxmlformats.org/presentationml/2006/ole">
            <mc:AlternateContent xmlns:mc="http://schemas.openxmlformats.org/markup-compatibility/2006">
              <mc:Choice xmlns:v="urn:schemas-microsoft-com:vml" Requires="v">
                <p:oleObj name="Equation" r:id="rId3" imgW="3352680" imgH="558720" progId="Equation.DSMT4">
                  <p:embed/>
                </p:oleObj>
              </mc:Choice>
              <mc:Fallback>
                <p:oleObj name="Equation" r:id="rId3" imgW="3352680" imgH="558720" progId="Equation.DSMT4">
                  <p:embed/>
                  <p:pic>
                    <p:nvPicPr>
                      <p:cNvPr id="0" name=""/>
                      <p:cNvPicPr/>
                      <p:nvPr/>
                    </p:nvPicPr>
                    <p:blipFill>
                      <a:blip r:embed="rId4"/>
                      <a:stretch>
                        <a:fillRect/>
                      </a:stretch>
                    </p:blipFill>
                    <p:spPr>
                      <a:xfrm>
                        <a:off x="2895600" y="2667000"/>
                        <a:ext cx="3352800" cy="558800"/>
                      </a:xfrm>
                      <a:prstGeom prst="rect">
                        <a:avLst/>
                      </a:prstGeom>
                    </p:spPr>
                  </p:pic>
                </p:oleObj>
              </mc:Fallback>
            </mc:AlternateContent>
          </a:graphicData>
        </a:graphic>
      </p:graphicFrame>
      <p:sp>
        <p:nvSpPr>
          <p:cNvPr id="2" name="Content Placeholder 1"/>
          <p:cNvSpPr>
            <a:spLocks noGrp="1"/>
          </p:cNvSpPr>
          <p:nvPr>
            <p:ph idx="14"/>
          </p:nvPr>
        </p:nvSpPr>
        <p:spPr>
          <a:xfrm>
            <a:off x="457200" y="3412067"/>
            <a:ext cx="8229600" cy="246221"/>
          </a:xfrm>
        </p:spPr>
        <p:txBody>
          <a:bodyPr>
            <a:spAutoFit/>
          </a:bodyPr>
          <a:lstStyle/>
          <a:p>
            <a:pPr lvl="1">
              <a:spcBef>
                <a:spcPts val="0"/>
              </a:spcBef>
            </a:pPr>
            <a:r>
              <a:rPr lang="en-US" dirty="0"/>
              <a:t>Permanent</a:t>
            </a:r>
          </a:p>
        </p:txBody>
      </p:sp>
      <p:graphicFrame>
        <p:nvGraphicFramePr>
          <p:cNvPr id="6" name="Object 5" descr="2 I, 1 C, 2 P M, 3 M over 2 I, 1 C, 2 P M, 3 M times 2 (32 teeth)"/>
          <p:cNvGraphicFramePr>
            <a:graphicFrameLocks noChangeAspect="1"/>
          </p:cNvGraphicFramePr>
          <p:nvPr>
            <p:extLst>
              <p:ext uri="{D42A27DB-BD31-4B8C-83A1-F6EECF244321}">
                <p14:modId xmlns:p14="http://schemas.microsoft.com/office/powerpoint/2010/main" val="1002865573"/>
              </p:ext>
            </p:extLst>
          </p:nvPr>
        </p:nvGraphicFramePr>
        <p:xfrm>
          <a:off x="3130550" y="3802063"/>
          <a:ext cx="2882900" cy="546100"/>
        </p:xfrm>
        <a:graphic>
          <a:graphicData uri="http://schemas.openxmlformats.org/presentationml/2006/ole">
            <mc:AlternateContent xmlns:mc="http://schemas.openxmlformats.org/markup-compatibility/2006">
              <mc:Choice xmlns:v="urn:schemas-microsoft-com:vml" Requires="v">
                <p:oleObj name="Equation" r:id="rId5" imgW="2882880" imgH="545760" progId="Equation.DSMT4">
                  <p:embed/>
                </p:oleObj>
              </mc:Choice>
              <mc:Fallback>
                <p:oleObj name="Equation" r:id="rId5" imgW="2882880" imgH="545760" progId="Equation.DSMT4">
                  <p:embed/>
                  <p:pic>
                    <p:nvPicPr>
                      <p:cNvPr id="0" name=""/>
                      <p:cNvPicPr/>
                      <p:nvPr/>
                    </p:nvPicPr>
                    <p:blipFill>
                      <a:blip r:embed="rId6"/>
                      <a:stretch>
                        <a:fillRect/>
                      </a:stretch>
                    </p:blipFill>
                    <p:spPr>
                      <a:xfrm>
                        <a:off x="3130550" y="3802063"/>
                        <a:ext cx="2882900" cy="546100"/>
                      </a:xfrm>
                      <a:prstGeom prst="rect">
                        <a:avLst/>
                      </a:prstGeom>
                    </p:spPr>
                  </p:pic>
                </p:oleObj>
              </mc:Fallback>
            </mc:AlternateContent>
          </a:graphicData>
        </a:graphic>
      </p:graphicFrame>
    </p:spTree>
    <p:extLst>
      <p:ext uri="{BB962C8B-B14F-4D97-AF65-F5344CB8AC3E}">
        <p14:creationId xmlns:p14="http://schemas.microsoft.com/office/powerpoint/2010/main" val="266702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The Teeth </a:t>
            </a:r>
            <a:r>
              <a:rPr lang="en-US" sz="2800" dirty="0">
                <a:latin typeface="Times New Roman"/>
              </a:rPr>
              <a:t>(5 of 8)</a:t>
            </a:r>
          </a:p>
        </p:txBody>
      </p:sp>
      <p:sp>
        <p:nvSpPr>
          <p:cNvPr id="4" name="Content Placeholder 3"/>
          <p:cNvSpPr>
            <a:spLocks noGrp="1"/>
          </p:cNvSpPr>
          <p:nvPr>
            <p:ph idx="1"/>
          </p:nvPr>
        </p:nvSpPr>
        <p:spPr>
          <a:xfrm>
            <a:off x="457200" y="1600200"/>
            <a:ext cx="8305800" cy="2769989"/>
          </a:xfrm>
        </p:spPr>
        <p:txBody>
          <a:bodyPr wrap="square">
            <a:spAutoFit/>
          </a:bodyPr>
          <a:lstStyle/>
          <a:p>
            <a:r>
              <a:rPr lang="en-US" b="1" dirty="0"/>
              <a:t>Tooth structure</a:t>
            </a:r>
          </a:p>
          <a:p>
            <a:pPr lvl="1"/>
            <a:r>
              <a:rPr lang="en-US" dirty="0"/>
              <a:t>Each tooth has two major regions:</a:t>
            </a:r>
          </a:p>
          <a:p>
            <a:pPr lvl="2"/>
            <a:r>
              <a:rPr lang="en-US" b="1" dirty="0"/>
              <a:t>Crown</a:t>
            </a:r>
            <a:r>
              <a:rPr lang="en-US" dirty="0"/>
              <a:t>: exposed part above </a:t>
            </a:r>
            <a:r>
              <a:rPr lang="en-US" b="1" dirty="0"/>
              <a:t>gingiva</a:t>
            </a:r>
            <a:r>
              <a:rPr lang="en-US" dirty="0"/>
              <a:t> (gum)</a:t>
            </a:r>
          </a:p>
          <a:p>
            <a:pPr lvl="3"/>
            <a:r>
              <a:rPr lang="en-US" dirty="0"/>
              <a:t>Covered by enamel, the hardest substance in body</a:t>
            </a:r>
          </a:p>
          <a:p>
            <a:pPr lvl="4"/>
            <a:r>
              <a:rPr lang="en-US" dirty="0"/>
              <a:t>Heavily mineralized with calcium salts and hydroxyapatite crystals</a:t>
            </a:r>
          </a:p>
          <a:p>
            <a:pPr lvl="4"/>
            <a:r>
              <a:rPr lang="en-US" dirty="0"/>
              <a:t>Enamel-producing cells degenerate when tooth erupts, so</a:t>
            </a:r>
            <a:r>
              <a:rPr lang="en-US" dirty="0">
                <a:sym typeface="Wingdings" charset="0"/>
              </a:rPr>
              <a:t> no healing if tooth decays or cracks; needs artificial repair by filling</a:t>
            </a:r>
          </a:p>
          <a:p>
            <a:pPr lvl="2"/>
            <a:r>
              <a:rPr lang="en-US" b="1" dirty="0"/>
              <a:t>Root</a:t>
            </a:r>
            <a:r>
              <a:rPr lang="en-US" dirty="0"/>
              <a:t>: portion embedded in jawbone</a:t>
            </a:r>
          </a:p>
          <a:p>
            <a:pPr lvl="3"/>
            <a:r>
              <a:rPr lang="en-US" dirty="0"/>
              <a:t>Connected to crown by </a:t>
            </a:r>
            <a:r>
              <a:rPr lang="en-US" b="1" dirty="0"/>
              <a:t>neck</a:t>
            </a:r>
          </a:p>
        </p:txBody>
      </p:sp>
    </p:spTree>
    <p:extLst>
      <p:ext uri="{BB962C8B-B14F-4D97-AF65-F5344CB8AC3E}">
        <p14:creationId xmlns:p14="http://schemas.microsoft.com/office/powerpoint/2010/main" val="30777059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The Teeth </a:t>
            </a:r>
            <a:r>
              <a:rPr lang="en-US" sz="2800" dirty="0">
                <a:latin typeface="Times New Roman"/>
              </a:rPr>
              <a:t>(6 of 8)</a:t>
            </a:r>
          </a:p>
        </p:txBody>
      </p:sp>
      <p:sp>
        <p:nvSpPr>
          <p:cNvPr id="4" name="Content Placeholder 3"/>
          <p:cNvSpPr>
            <a:spLocks noGrp="1"/>
          </p:cNvSpPr>
          <p:nvPr>
            <p:ph idx="1"/>
          </p:nvPr>
        </p:nvSpPr>
        <p:spPr>
          <a:xfrm>
            <a:off x="457200" y="1600200"/>
            <a:ext cx="8458200" cy="1862048"/>
          </a:xfrm>
        </p:spPr>
        <p:txBody>
          <a:bodyPr wrap="square">
            <a:spAutoFit/>
          </a:bodyPr>
          <a:lstStyle/>
          <a:p>
            <a:r>
              <a:rPr lang="en-US" b="1" dirty="0"/>
              <a:t>Tooth structure (cont.)</a:t>
            </a:r>
          </a:p>
          <a:p>
            <a:pPr lvl="1"/>
            <a:r>
              <a:rPr lang="en-US" dirty="0"/>
              <a:t>Canines, incisors, and premolars have only</a:t>
            </a:r>
            <a:r>
              <a:rPr lang="en-US" dirty="0">
                <a:sym typeface="Wingdings" charset="0"/>
              </a:rPr>
              <a:t> one root</a:t>
            </a:r>
          </a:p>
          <a:p>
            <a:pPr lvl="2"/>
            <a:r>
              <a:rPr lang="en-US" dirty="0">
                <a:sym typeface="Wingdings" charset="0"/>
              </a:rPr>
              <a:t>First upper premolar often has two</a:t>
            </a:r>
          </a:p>
          <a:p>
            <a:pPr lvl="1"/>
            <a:r>
              <a:rPr lang="en-US" dirty="0"/>
              <a:t>First two upper molars </a:t>
            </a:r>
            <a:r>
              <a:rPr lang="en-US" dirty="0">
                <a:sym typeface="Wingdings" charset="0"/>
              </a:rPr>
              <a:t>have three roots</a:t>
            </a:r>
          </a:p>
          <a:p>
            <a:pPr lvl="1"/>
            <a:r>
              <a:rPr lang="en-US" dirty="0">
                <a:sym typeface="Wingdings" charset="0"/>
              </a:rPr>
              <a:t>First two lower molars have two roots</a:t>
            </a:r>
          </a:p>
          <a:p>
            <a:pPr lvl="1"/>
            <a:r>
              <a:rPr lang="en-US" dirty="0">
                <a:sym typeface="Wingdings" charset="0"/>
              </a:rPr>
              <a:t>Third molar roots vary; often single fused root</a:t>
            </a:r>
            <a:endParaRPr lang="en-US" dirty="0"/>
          </a:p>
        </p:txBody>
      </p:sp>
    </p:spTree>
    <p:extLst>
      <p:ext uri="{BB962C8B-B14F-4D97-AF65-F5344CB8AC3E}">
        <p14:creationId xmlns:p14="http://schemas.microsoft.com/office/powerpoint/2010/main" val="4233920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The Teeth </a:t>
            </a:r>
            <a:r>
              <a:rPr lang="en-US" sz="2800" dirty="0">
                <a:latin typeface="Times New Roman"/>
              </a:rPr>
              <a:t>(7 of 8)</a:t>
            </a:r>
          </a:p>
        </p:txBody>
      </p:sp>
      <p:sp>
        <p:nvSpPr>
          <p:cNvPr id="4" name="Content Placeholder 3"/>
          <p:cNvSpPr>
            <a:spLocks noGrp="1"/>
          </p:cNvSpPr>
          <p:nvPr>
            <p:ph idx="1"/>
          </p:nvPr>
        </p:nvSpPr>
        <p:spPr>
          <a:xfrm>
            <a:off x="457200" y="1600200"/>
            <a:ext cx="8458200" cy="2854628"/>
          </a:xfrm>
        </p:spPr>
        <p:txBody>
          <a:bodyPr wrap="square">
            <a:spAutoFit/>
          </a:bodyPr>
          <a:lstStyle/>
          <a:p>
            <a:r>
              <a:rPr lang="en-US" b="1" dirty="0"/>
              <a:t>Cement</a:t>
            </a:r>
            <a:r>
              <a:rPr lang="en-US" dirty="0"/>
              <a:t>: calcified connective tissue </a:t>
            </a:r>
          </a:p>
          <a:p>
            <a:pPr lvl="1"/>
            <a:r>
              <a:rPr lang="en-US" dirty="0"/>
              <a:t>Covers root; attaches it to periodontal ligament</a:t>
            </a:r>
          </a:p>
          <a:p>
            <a:r>
              <a:rPr lang="en-US" b="1" dirty="0"/>
              <a:t>Periodontal ligament</a:t>
            </a:r>
          </a:p>
          <a:p>
            <a:pPr lvl="1"/>
            <a:r>
              <a:rPr lang="en-US" dirty="0"/>
              <a:t>Forms fibrous joint called </a:t>
            </a:r>
            <a:r>
              <a:rPr lang="en-US" b="1" dirty="0"/>
              <a:t>gomphosis</a:t>
            </a:r>
          </a:p>
          <a:p>
            <a:pPr lvl="1"/>
            <a:r>
              <a:rPr lang="en-US" dirty="0"/>
              <a:t>Anchors tooth in bony socket (alveolus)</a:t>
            </a:r>
          </a:p>
          <a:p>
            <a:r>
              <a:rPr lang="en-US" b="1" dirty="0"/>
              <a:t>Gingival sulcus</a:t>
            </a:r>
            <a:r>
              <a:rPr lang="en-US" dirty="0"/>
              <a:t>: groove where gingiva borders tooth</a:t>
            </a:r>
          </a:p>
          <a:p>
            <a:r>
              <a:rPr lang="en-US" b="1" dirty="0"/>
              <a:t>Dentin</a:t>
            </a:r>
            <a:r>
              <a:rPr lang="en-US" dirty="0"/>
              <a:t>: bonelike material under enamel</a:t>
            </a:r>
          </a:p>
          <a:p>
            <a:pPr lvl="1"/>
            <a:r>
              <a:rPr lang="en-US" dirty="0"/>
              <a:t>Maintained by </a:t>
            </a:r>
            <a:r>
              <a:rPr lang="en-US" b="1" dirty="0"/>
              <a:t>odontoblasts</a:t>
            </a:r>
            <a:r>
              <a:rPr lang="en-US" dirty="0"/>
              <a:t> of pulp cavity</a:t>
            </a:r>
          </a:p>
        </p:txBody>
      </p:sp>
    </p:spTree>
    <p:extLst>
      <p:ext uri="{BB962C8B-B14F-4D97-AF65-F5344CB8AC3E}">
        <p14:creationId xmlns:p14="http://schemas.microsoft.com/office/powerpoint/2010/main" val="1080647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The Teeth </a:t>
            </a:r>
            <a:r>
              <a:rPr lang="en-US" sz="2800" dirty="0">
                <a:latin typeface="Times New Roman"/>
              </a:rPr>
              <a:t>(8 of 8)</a:t>
            </a:r>
          </a:p>
        </p:txBody>
      </p:sp>
      <p:sp>
        <p:nvSpPr>
          <p:cNvPr id="4" name="Content Placeholder 3"/>
          <p:cNvSpPr>
            <a:spLocks noGrp="1"/>
          </p:cNvSpPr>
          <p:nvPr>
            <p:ph idx="1"/>
          </p:nvPr>
        </p:nvSpPr>
        <p:spPr>
          <a:xfrm>
            <a:off x="457200" y="1600200"/>
            <a:ext cx="8458200" cy="1885131"/>
          </a:xfrm>
        </p:spPr>
        <p:txBody>
          <a:bodyPr wrap="square">
            <a:spAutoFit/>
          </a:bodyPr>
          <a:lstStyle/>
          <a:p>
            <a:r>
              <a:rPr lang="en-US" b="1" dirty="0"/>
              <a:t>Pulp cavity</a:t>
            </a:r>
            <a:r>
              <a:rPr lang="en-US" dirty="0"/>
              <a:t>: surrounded by dentin </a:t>
            </a:r>
          </a:p>
          <a:p>
            <a:r>
              <a:rPr lang="en-US" b="1" dirty="0"/>
              <a:t>Pulp</a:t>
            </a:r>
            <a:r>
              <a:rPr lang="en-US" dirty="0"/>
              <a:t>: connective tissue, blood vessels, and nerves</a:t>
            </a:r>
          </a:p>
          <a:p>
            <a:r>
              <a:rPr lang="en-US" b="1" dirty="0"/>
              <a:t>Root canal</a:t>
            </a:r>
            <a:r>
              <a:rPr lang="en-US" dirty="0"/>
              <a:t>: as pulp cavity extends to root</a:t>
            </a:r>
          </a:p>
          <a:p>
            <a:r>
              <a:rPr lang="en-US" b="1" dirty="0"/>
              <a:t>Apical foramen </a:t>
            </a:r>
            <a:r>
              <a:rPr lang="en-US" dirty="0"/>
              <a:t>at proximal end of root</a:t>
            </a:r>
          </a:p>
          <a:p>
            <a:pPr lvl="1"/>
            <a:r>
              <a:rPr lang="en-US" dirty="0"/>
              <a:t>Entry for blood vessels, nerves, etc.</a:t>
            </a:r>
          </a:p>
        </p:txBody>
      </p:sp>
    </p:spTree>
    <p:extLst>
      <p:ext uri="{BB962C8B-B14F-4D97-AF65-F5344CB8AC3E}">
        <p14:creationId xmlns:p14="http://schemas.microsoft.com/office/powerpoint/2010/main" val="429071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46440"/>
          </a:xfrm>
        </p:spPr>
        <p:txBody>
          <a:bodyPr wrap="square">
            <a:spAutoFit/>
          </a:bodyPr>
          <a:lstStyle/>
          <a:p>
            <a:r>
              <a:rPr lang="en-US" dirty="0">
                <a:latin typeface="Times New Roman"/>
              </a:rPr>
              <a:t>Alimentary Canal and Related Accessory  Digestive Organs</a:t>
            </a:r>
            <a:endParaRPr lang="en-IN" dirty="0">
              <a:latin typeface="Times New Roman"/>
            </a:endParaRPr>
          </a:p>
        </p:txBody>
      </p:sp>
      <p:pic>
        <p:nvPicPr>
          <p:cNvPr id="4" name="Picture 3" descr="This figure shows a frontal view of a male torso from the head to the anus, and labels the alimentary canal organs and accessory organs. Starting from the top with the head, the following alimentary canal organs are labeled:  &#10;• Mouth (oral cavity)&#10;• Pharynx (throat).&#10;• Esophagus, a tube that extends from the pharynx to the stomach.&#10;• Stomach, a crescent-shaped organ in the upper abdominal cavity.&#10;• Small intestine, extending from the stomach to the large intestine. The small intestine includes the duodenum, jejunum, and ileum.&#10;• Large intestine, which extends from the small intestine to the anus. The large intestine includes the transverse colon, descending colon, ascending colon, cecum, sigmoid colon, rectum, appendix, and anal canal.&#10;• Anus, the exterior opening at the end of the large intestine.&#10;&#10;In addition, the figure labels the following accessory organs from top to bottom:&#10;&#10;• Tongue, located in the oral cavity.&#10;• Salivary glands, which include the parotid gland, sublingual gland, and submandibular gland.&#10;• Liver, located in the upper abdominal cavity above the stomach. &#10;• Pancreas, located beneath the stomach.&#10;• Gallbladder, a small organ on the underside of the liver.&#10;&#10;The figure also shows the location of the spleen to the right and beneath the stomach. The spleen is part of the lymphatic system.&#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054" y="1308204"/>
            <a:ext cx="4441892" cy="4681519"/>
          </a:xfrm>
          <a:prstGeom prst="rect">
            <a:avLst/>
          </a:prstGeom>
        </p:spPr>
      </p:pic>
      <p:sp>
        <p:nvSpPr>
          <p:cNvPr id="5" name="Content Placeholder 4"/>
          <p:cNvSpPr>
            <a:spLocks noGrp="1"/>
          </p:cNvSpPr>
          <p:nvPr>
            <p:ph sz="quarter" idx="13"/>
          </p:nvPr>
        </p:nvSpPr>
        <p:spPr>
          <a:xfrm>
            <a:off x="457581" y="6053668"/>
            <a:ext cx="8229600" cy="246221"/>
          </a:xfrm>
        </p:spPr>
        <p:txBody>
          <a:bodyPr/>
          <a:lstStyle/>
          <a:p>
            <a:r>
              <a:rPr lang="en-US" b="1" dirty="0">
                <a:solidFill>
                  <a:srgbClr val="007FA3"/>
                </a:solidFill>
                <a:latin typeface="Arial"/>
              </a:rPr>
              <a:t>Figure 23.1 </a:t>
            </a:r>
            <a:r>
              <a:rPr lang="en-US" dirty="0">
                <a:latin typeface="Arial"/>
              </a:rPr>
              <a:t>Alimentary canal and related accessory digestive organs.</a:t>
            </a:r>
          </a:p>
        </p:txBody>
      </p:sp>
    </p:spTree>
    <p:extLst>
      <p:ext uri="{BB962C8B-B14F-4D97-AF65-F5344CB8AC3E}">
        <p14:creationId xmlns:p14="http://schemas.microsoft.com/office/powerpoint/2010/main" val="2472527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46440"/>
          </a:xfrm>
        </p:spPr>
        <p:txBody>
          <a:bodyPr wrap="square">
            <a:spAutoFit/>
          </a:bodyPr>
          <a:lstStyle/>
          <a:p>
            <a:r>
              <a:rPr lang="en-US" dirty="0">
                <a:latin typeface="Times New Roman"/>
              </a:rPr>
              <a:t>Longitudinal Section of a Canine Tooth Within its Bony Socket (Alveolus)</a:t>
            </a:r>
            <a:endParaRPr lang="en-IN" b="0" dirty="0">
              <a:latin typeface="Times New Roman"/>
            </a:endParaRPr>
          </a:p>
        </p:txBody>
      </p:sp>
      <p:pic>
        <p:nvPicPr>
          <p:cNvPr id="4" name="Picture 3" descr="This figure is an illustration of a canine tooth with its bony socket (alveolus). The different areas of the tooth are:&#10;- Crown: enamel, dentin, dentinal tubules, pulp cavity (contains blood vessels and nerves).&#10;- Neck: connects the crown and root areas; area where gingival sulcus is found.&#10;- Root: gingiva (gum), cement, root canal, periodontal ligament, and apical fora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087" y="1424626"/>
            <a:ext cx="3347827" cy="4518974"/>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23.12 </a:t>
            </a:r>
            <a:r>
              <a:rPr lang="en-US" dirty="0"/>
              <a:t>Longitudinal section of a canine tooth within its bony socket (alveolus).</a:t>
            </a:r>
          </a:p>
        </p:txBody>
      </p:sp>
    </p:spTree>
    <p:extLst>
      <p:ext uri="{BB962C8B-B14F-4D97-AF65-F5344CB8AC3E}">
        <p14:creationId xmlns:p14="http://schemas.microsoft.com/office/powerpoint/2010/main" val="3839520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altLang="en-US" dirty="0">
                <a:latin typeface="Times New Roman"/>
              </a:rPr>
              <a:t>Clinical – Homeostatic Imbalance 23.5</a:t>
            </a:r>
            <a:endParaRPr lang="en-US" b="0" dirty="0">
              <a:latin typeface="Times New Roman"/>
            </a:endParaRPr>
          </a:p>
        </p:txBody>
      </p:sp>
      <p:sp>
        <p:nvSpPr>
          <p:cNvPr id="4" name="Content Placeholder 3"/>
          <p:cNvSpPr>
            <a:spLocks noGrp="1"/>
          </p:cNvSpPr>
          <p:nvPr>
            <p:ph idx="1"/>
          </p:nvPr>
        </p:nvSpPr>
        <p:spPr>
          <a:xfrm>
            <a:off x="457200" y="1600200"/>
            <a:ext cx="8458200" cy="1561966"/>
          </a:xfrm>
        </p:spPr>
        <p:txBody>
          <a:bodyPr wrap="square">
            <a:spAutoFit/>
          </a:bodyPr>
          <a:lstStyle/>
          <a:p>
            <a:r>
              <a:rPr lang="en-US" i="1" dirty="0"/>
              <a:t>Impacted tooth</a:t>
            </a:r>
            <a:r>
              <a:rPr lang="en-US" dirty="0"/>
              <a:t>: a tooth that remains trapped in the jawbone</a:t>
            </a:r>
          </a:p>
          <a:p>
            <a:r>
              <a:rPr lang="en-US" dirty="0"/>
              <a:t>Can cause a good deal of pressure and pain</a:t>
            </a:r>
          </a:p>
          <a:p>
            <a:r>
              <a:rPr lang="en-US" dirty="0"/>
              <a:t>Wisdom teeth are most commonly involved.</a:t>
            </a:r>
          </a:p>
          <a:p>
            <a:r>
              <a:rPr lang="en-US" dirty="0"/>
              <a:t>Treatment: surgical removal</a:t>
            </a:r>
          </a:p>
        </p:txBody>
      </p:sp>
    </p:spTree>
    <p:extLst>
      <p:ext uri="{BB962C8B-B14F-4D97-AF65-F5344CB8AC3E}">
        <p14:creationId xmlns:p14="http://schemas.microsoft.com/office/powerpoint/2010/main" val="2991342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Tooth and Gum Disease </a:t>
            </a:r>
            <a:r>
              <a:rPr lang="en-US" sz="2800" dirty="0">
                <a:latin typeface="Times New Roman"/>
              </a:rPr>
              <a:t>(1 of 3)</a:t>
            </a:r>
          </a:p>
        </p:txBody>
      </p:sp>
      <p:sp>
        <p:nvSpPr>
          <p:cNvPr id="4" name="Content Placeholder 3"/>
          <p:cNvSpPr>
            <a:spLocks noGrp="1"/>
          </p:cNvSpPr>
          <p:nvPr>
            <p:ph idx="1"/>
          </p:nvPr>
        </p:nvSpPr>
        <p:spPr>
          <a:xfrm>
            <a:off x="457200" y="1600200"/>
            <a:ext cx="8458200" cy="1561966"/>
          </a:xfrm>
        </p:spPr>
        <p:txBody>
          <a:bodyPr wrap="square">
            <a:spAutoFit/>
          </a:bodyPr>
          <a:lstStyle/>
          <a:p>
            <a:r>
              <a:rPr lang="en-US" b="1" dirty="0"/>
              <a:t>Dental caries </a:t>
            </a:r>
            <a:r>
              <a:rPr lang="en-US" dirty="0"/>
              <a:t>(cavities): demineralization of enamel and dentin from bacterial action </a:t>
            </a:r>
          </a:p>
          <a:p>
            <a:pPr lvl="1"/>
            <a:r>
              <a:rPr lang="en-US" b="1" dirty="0"/>
              <a:t>Dental plaque </a:t>
            </a:r>
            <a:r>
              <a:rPr lang="en-US" dirty="0"/>
              <a:t>(film of sugar, bacteria, and debris) adheres to teeth</a:t>
            </a:r>
          </a:p>
          <a:p>
            <a:pPr lvl="1"/>
            <a:r>
              <a:rPr lang="en-US" dirty="0"/>
              <a:t>Acid from bacteria dissolves calcium salts</a:t>
            </a:r>
          </a:p>
          <a:p>
            <a:pPr lvl="1"/>
            <a:r>
              <a:rPr lang="en-US" dirty="0"/>
              <a:t>Proteolytic enzymes digest organic matter </a:t>
            </a:r>
          </a:p>
          <a:p>
            <a:pPr lvl="1"/>
            <a:r>
              <a:rPr lang="en-US" dirty="0"/>
              <a:t>Prevention: daily flossing and brushing </a:t>
            </a:r>
          </a:p>
        </p:txBody>
      </p:sp>
    </p:spTree>
    <p:extLst>
      <p:ext uri="{BB962C8B-B14F-4D97-AF65-F5344CB8AC3E}">
        <p14:creationId xmlns:p14="http://schemas.microsoft.com/office/powerpoint/2010/main" val="1248089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Tooth and Gum Disease </a:t>
            </a:r>
            <a:r>
              <a:rPr lang="en-US" sz="2800" dirty="0">
                <a:latin typeface="Times New Roman"/>
              </a:rPr>
              <a:t>(2 of 3)</a:t>
            </a:r>
          </a:p>
        </p:txBody>
      </p:sp>
      <p:sp>
        <p:nvSpPr>
          <p:cNvPr id="4" name="Content Placeholder 3"/>
          <p:cNvSpPr>
            <a:spLocks noGrp="1"/>
          </p:cNvSpPr>
          <p:nvPr>
            <p:ph idx="1"/>
          </p:nvPr>
        </p:nvSpPr>
        <p:spPr>
          <a:xfrm>
            <a:off x="457200" y="1600200"/>
            <a:ext cx="8458200" cy="1561966"/>
          </a:xfrm>
        </p:spPr>
        <p:txBody>
          <a:bodyPr wrap="square">
            <a:spAutoFit/>
          </a:bodyPr>
          <a:lstStyle/>
          <a:p>
            <a:r>
              <a:rPr lang="en-US" b="1" dirty="0"/>
              <a:t>Gingivitis</a:t>
            </a:r>
          </a:p>
          <a:p>
            <a:pPr lvl="1"/>
            <a:r>
              <a:rPr lang="en-US" dirty="0"/>
              <a:t>Plaque calcifies to form </a:t>
            </a:r>
            <a:r>
              <a:rPr lang="en-US" b="1" dirty="0"/>
              <a:t>calculus</a:t>
            </a:r>
            <a:r>
              <a:rPr lang="en-US" dirty="0"/>
              <a:t> (tartar)</a:t>
            </a:r>
          </a:p>
          <a:p>
            <a:pPr lvl="1"/>
            <a:r>
              <a:rPr lang="en-US" dirty="0"/>
              <a:t>Calculus disrupts seal between gingivae and teeth </a:t>
            </a:r>
          </a:p>
          <a:p>
            <a:pPr lvl="1"/>
            <a:r>
              <a:rPr lang="en-US" dirty="0"/>
              <a:t>Anaerobic bacteria infect gums</a:t>
            </a:r>
          </a:p>
          <a:p>
            <a:pPr lvl="1"/>
            <a:r>
              <a:rPr lang="en-US" dirty="0"/>
              <a:t>Infection is reversible if calculus removed </a:t>
            </a:r>
          </a:p>
        </p:txBody>
      </p:sp>
    </p:spTree>
    <p:extLst>
      <p:ext uri="{BB962C8B-B14F-4D97-AF65-F5344CB8AC3E}">
        <p14:creationId xmlns:p14="http://schemas.microsoft.com/office/powerpoint/2010/main" val="955325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wrap="square">
            <a:spAutoFit/>
          </a:bodyPr>
          <a:lstStyle/>
          <a:p>
            <a:r>
              <a:rPr lang="en-US" dirty="0">
                <a:latin typeface="Times New Roman"/>
              </a:rPr>
              <a:t>Tooth and Gum Disease </a:t>
            </a:r>
            <a:r>
              <a:rPr lang="en-US" sz="2800" dirty="0">
                <a:latin typeface="Times New Roman"/>
              </a:rPr>
              <a:t>(3 of 3)</a:t>
            </a:r>
          </a:p>
        </p:txBody>
      </p:sp>
      <p:sp>
        <p:nvSpPr>
          <p:cNvPr id="4" name="Content Placeholder 3"/>
          <p:cNvSpPr>
            <a:spLocks noGrp="1"/>
          </p:cNvSpPr>
          <p:nvPr>
            <p:ph idx="1"/>
          </p:nvPr>
        </p:nvSpPr>
        <p:spPr>
          <a:xfrm>
            <a:off x="457200" y="1600200"/>
            <a:ext cx="8458200" cy="3118803"/>
          </a:xfrm>
        </p:spPr>
        <p:txBody>
          <a:bodyPr wrap="square">
            <a:spAutoFit/>
          </a:bodyPr>
          <a:lstStyle/>
          <a:p>
            <a:pPr>
              <a:spcBef>
                <a:spcPts val="400"/>
              </a:spcBef>
            </a:pPr>
            <a:r>
              <a:rPr lang="en-US" b="1" dirty="0"/>
              <a:t>Periodontitis</a:t>
            </a:r>
            <a:r>
              <a:rPr lang="en-US" dirty="0"/>
              <a:t> (</a:t>
            </a:r>
            <a:r>
              <a:rPr lang="en-US" b="1" dirty="0"/>
              <a:t>periodontal disease</a:t>
            </a:r>
            <a:r>
              <a:rPr lang="en-US" dirty="0"/>
              <a:t>)</a:t>
            </a:r>
          </a:p>
          <a:p>
            <a:pPr lvl="1">
              <a:spcBef>
                <a:spcPts val="400"/>
              </a:spcBef>
            </a:pPr>
            <a:r>
              <a:rPr lang="en-US" dirty="0"/>
              <a:t>Neglected gingivitis can escalate to disease</a:t>
            </a:r>
          </a:p>
          <a:p>
            <a:pPr lvl="1">
              <a:spcBef>
                <a:spcPts val="400"/>
              </a:spcBef>
            </a:pPr>
            <a:r>
              <a:rPr lang="en-US" dirty="0"/>
              <a:t>Immune cells attack not only bacterial intruders, but also body tissues</a:t>
            </a:r>
          </a:p>
          <a:p>
            <a:pPr lvl="2">
              <a:spcBef>
                <a:spcPts val="400"/>
              </a:spcBef>
            </a:pPr>
            <a:r>
              <a:rPr lang="en-US" dirty="0"/>
              <a:t>Can destroy periodontal ligament</a:t>
            </a:r>
          </a:p>
          <a:p>
            <a:pPr lvl="2">
              <a:spcBef>
                <a:spcPts val="400"/>
              </a:spcBef>
            </a:pPr>
            <a:r>
              <a:rPr lang="en-US" dirty="0"/>
              <a:t>Can activate osteoclasts, </a:t>
            </a:r>
            <a:r>
              <a:rPr lang="en-US" dirty="0">
                <a:sym typeface="Wingdings" charset="0"/>
              </a:rPr>
              <a:t>which leads to dissolving of bone and p</a:t>
            </a:r>
            <a:r>
              <a:rPr lang="en-US" dirty="0"/>
              <a:t>ossible tooth loss</a:t>
            </a:r>
          </a:p>
          <a:p>
            <a:pPr lvl="1">
              <a:spcBef>
                <a:spcPts val="400"/>
              </a:spcBef>
            </a:pPr>
            <a:r>
              <a:rPr lang="en-US" dirty="0"/>
              <a:t>May increase heart disease and stroke two ways: </a:t>
            </a:r>
          </a:p>
          <a:p>
            <a:pPr lvl="2">
              <a:spcBef>
                <a:spcPts val="400"/>
              </a:spcBef>
            </a:pPr>
            <a:r>
              <a:rPr lang="en-US" dirty="0"/>
              <a:t>Promotes atherosclerotic plaque formation</a:t>
            </a:r>
          </a:p>
          <a:p>
            <a:pPr lvl="2">
              <a:spcBef>
                <a:spcPts val="400"/>
              </a:spcBef>
            </a:pPr>
            <a:r>
              <a:rPr lang="en-US" dirty="0"/>
              <a:t>Bacteria entering blood can cause clot formation in coronary and cerebral arteries </a:t>
            </a:r>
          </a:p>
          <a:p>
            <a:pPr lvl="1">
              <a:spcBef>
                <a:spcPts val="400"/>
              </a:spcBef>
            </a:pPr>
            <a:r>
              <a:rPr lang="en-US" dirty="0"/>
              <a:t>Risk factors: smoking, diabetes mellitus, oral piercings</a:t>
            </a:r>
          </a:p>
        </p:txBody>
      </p:sp>
    </p:spTree>
    <p:extLst>
      <p:ext uri="{BB962C8B-B14F-4D97-AF65-F5344CB8AC3E}">
        <p14:creationId xmlns:p14="http://schemas.microsoft.com/office/powerpoint/2010/main" val="1314406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39573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23.1 Digestive Processes </a:t>
            </a:r>
            <a:r>
              <a:rPr lang="en-US" sz="2800" dirty="0">
                <a:latin typeface="Times New Roman"/>
              </a:rPr>
              <a:t>(1 of 2) </a:t>
            </a:r>
          </a:p>
        </p:txBody>
      </p:sp>
      <p:sp>
        <p:nvSpPr>
          <p:cNvPr id="4" name="Content Placeholder 3"/>
          <p:cNvSpPr>
            <a:spLocks noGrp="1"/>
          </p:cNvSpPr>
          <p:nvPr>
            <p:ph idx="1"/>
          </p:nvPr>
        </p:nvSpPr>
        <p:spPr>
          <a:xfrm>
            <a:off x="457581" y="1643126"/>
            <a:ext cx="8077200" cy="1785104"/>
          </a:xfrm>
        </p:spPr>
        <p:txBody>
          <a:bodyPr wrap="square">
            <a:spAutoFit/>
          </a:bodyPr>
          <a:lstStyle/>
          <a:p>
            <a:r>
              <a:rPr lang="en-US" dirty="0">
                <a:latin typeface="Arial"/>
              </a:rPr>
              <a:t>Processing of food involves six essential activities:</a:t>
            </a:r>
          </a:p>
          <a:p>
            <a:pPr lvl="1"/>
            <a:r>
              <a:rPr lang="en-US" dirty="0">
                <a:latin typeface="Arial"/>
              </a:rPr>
              <a:t> </a:t>
            </a:r>
            <a:r>
              <a:rPr lang="en-US" b="1" dirty="0">
                <a:latin typeface="Arial"/>
              </a:rPr>
              <a:t>Ingestion</a:t>
            </a:r>
            <a:r>
              <a:rPr lang="en-US" dirty="0">
                <a:latin typeface="Arial"/>
              </a:rPr>
              <a:t>: eating</a:t>
            </a:r>
          </a:p>
          <a:p>
            <a:pPr lvl="1"/>
            <a:r>
              <a:rPr lang="en-US" dirty="0">
                <a:latin typeface="Arial"/>
              </a:rPr>
              <a:t> </a:t>
            </a:r>
            <a:r>
              <a:rPr lang="en-US" b="1" dirty="0">
                <a:latin typeface="Arial"/>
              </a:rPr>
              <a:t>Propulsion</a:t>
            </a:r>
            <a:r>
              <a:rPr lang="en-US" dirty="0">
                <a:latin typeface="Arial"/>
              </a:rPr>
              <a:t>: movement of food through the alimentary canal, which includes:</a:t>
            </a:r>
          </a:p>
          <a:p>
            <a:pPr lvl="2"/>
            <a:r>
              <a:rPr lang="en-US" dirty="0">
                <a:latin typeface="Arial"/>
              </a:rPr>
              <a:t>Swallowing</a:t>
            </a:r>
          </a:p>
          <a:p>
            <a:pPr lvl="2"/>
            <a:r>
              <a:rPr lang="en-US" b="1" dirty="0">
                <a:latin typeface="Arial"/>
              </a:rPr>
              <a:t>Peristalsis</a:t>
            </a:r>
            <a:r>
              <a:rPr lang="en-US" dirty="0">
                <a:latin typeface="Arial"/>
              </a:rPr>
              <a:t>: major means of propulsion of food that involves alternating waves of contraction and relaxation </a:t>
            </a:r>
          </a:p>
        </p:txBody>
      </p:sp>
    </p:spTree>
    <p:extLst>
      <p:ext uri="{BB962C8B-B14F-4D97-AF65-F5344CB8AC3E}">
        <p14:creationId xmlns:p14="http://schemas.microsoft.com/office/powerpoint/2010/main" val="379813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52400"/>
            <a:ext cx="8229600" cy="523220"/>
          </a:xfrm>
        </p:spPr>
        <p:txBody>
          <a:bodyPr wrap="square">
            <a:spAutoFit/>
          </a:bodyPr>
          <a:lstStyle/>
          <a:p>
            <a:r>
              <a:rPr lang="en-US" dirty="0">
                <a:latin typeface="Times New Roman"/>
              </a:rPr>
              <a:t>Peristalsis and Segmentation</a:t>
            </a:r>
            <a:endParaRPr lang="en-IN" dirty="0">
              <a:latin typeface="Times New Roman"/>
            </a:endParaRPr>
          </a:p>
        </p:txBody>
      </p:sp>
      <p:pic>
        <p:nvPicPr>
          <p:cNvPr id="4" name="Picture 3" descr="Part (a) of this figure illustrates peristalsis: adjacent segments of the alimentary canal organs alternately contract and relax. Food is moved distally along the tract. Peristalsis is primarily propulsive; some mixing of food may occur. The illustration shows three parallel passageways of the alimentary tract. The passageway on the far left comes from the mouth and moves a bolus of food downward by contracting above the bolus. The middle passageway is contracting lower down, which continues to move food away from the mouth, and the passageway on far right contracts lower still.&#10;&#10;Part (b) of this figure illustrates segmentation: alimentary canal organs contract and relax. Food is moved forward, then backward. Segmentation primarily mixes food and breaks it down mechanically; some propulsion may occur. Again we see three parallel passageways of the alimentary tract. A bolus of food is alternately squeezed above and below, then split in two and mixed with a second bolus of food, then mixed with part of a third bolus. In effect, food particles are repeatedly shuffled and recombine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554" y="1327579"/>
            <a:ext cx="5264892" cy="4654013"/>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23.3 </a:t>
            </a:r>
            <a:r>
              <a:rPr lang="en-US" dirty="0"/>
              <a:t>Peristalsis and segmentation.</a:t>
            </a:r>
          </a:p>
        </p:txBody>
      </p:sp>
    </p:spTree>
    <p:extLst>
      <p:ext uri="{BB962C8B-B14F-4D97-AF65-F5344CB8AC3E}">
        <p14:creationId xmlns:p14="http://schemas.microsoft.com/office/powerpoint/2010/main" val="421316212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1365</TotalTime>
  <Words>3409</Words>
  <Application>Microsoft Office PowerPoint</Application>
  <PresentationFormat>On-screen Show (4:3)</PresentationFormat>
  <Paragraphs>473</Paragraphs>
  <Slides>75</Slides>
  <Notes>73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Arial</vt:lpstr>
      <vt:lpstr>Calibri</vt:lpstr>
      <vt:lpstr>Tahoma</vt:lpstr>
      <vt:lpstr>Times New Roman</vt:lpstr>
      <vt:lpstr>Verdana</vt:lpstr>
      <vt:lpstr>Wingdings</vt:lpstr>
      <vt:lpstr>508 Lecture</vt:lpstr>
      <vt:lpstr>Equation</vt:lpstr>
      <vt:lpstr>Human Anatomy and Physiology</vt:lpstr>
      <vt:lpstr>Why This Matters</vt:lpstr>
      <vt:lpstr>Video: Why This Matters (Career Connection)</vt:lpstr>
      <vt:lpstr>Function of Digestive System</vt:lpstr>
      <vt:lpstr>Part 1 – Overview of Digestive System  (1 of 2)</vt:lpstr>
      <vt:lpstr>Part 1 – Overview of Digestive System  (2 of 2)</vt:lpstr>
      <vt:lpstr>Alimentary Canal and Related Accessory  Digestive Organs</vt:lpstr>
      <vt:lpstr>23.1 Digestive Processes (1 of 2) </vt:lpstr>
      <vt:lpstr>Peristalsis and Segmentation</vt:lpstr>
      <vt:lpstr>23.1 Digestive Processes (2 of 2) </vt:lpstr>
      <vt:lpstr>Gastrointestinal Tract Activities</vt:lpstr>
      <vt:lpstr>23.2 Organization of Digestive System</vt:lpstr>
      <vt:lpstr>Relationship of Digestive Organs to Peritoneum (1 of 3)</vt:lpstr>
      <vt:lpstr>Relationship of Digestive Organs to Peritoneum (2 of 3)</vt:lpstr>
      <vt:lpstr>Relationship of Digestive Organs to Peritoneum (3 of 3)</vt:lpstr>
      <vt:lpstr>PowerPoint Presentation</vt:lpstr>
      <vt:lpstr>Clinical – Homeostatic Imbalance 23.1</vt:lpstr>
      <vt:lpstr>Histology of the Alimentary Canal (1 of 7)</vt:lpstr>
      <vt:lpstr>Histology of the Alimentary Canal (2 of 7)</vt:lpstr>
      <vt:lpstr>Histology of the Alimentary Canal (3 of 7)</vt:lpstr>
      <vt:lpstr>Histology of the Alimentary Canal (4 of 7)</vt:lpstr>
      <vt:lpstr>Basic Structure of the Alimentary Canal (1 of 2)</vt:lpstr>
      <vt:lpstr>Histology of the Alimentary Canal (5 of 7)</vt:lpstr>
      <vt:lpstr>Histology of the Alimentary Canal (6 of 7)</vt:lpstr>
      <vt:lpstr>Histology of the Alimentary Canal (7 of 7)</vt:lpstr>
      <vt:lpstr>Basic Structure of the Alimentary Canal  (2 of 2)</vt:lpstr>
      <vt:lpstr>Blood Supply: Splanchnic Circulation</vt:lpstr>
      <vt:lpstr>23.3 Control of Digestive System</vt:lpstr>
      <vt:lpstr>Enteric Nervous System (1 of 3)</vt:lpstr>
      <vt:lpstr>The Enteric Nervous System</vt:lpstr>
      <vt:lpstr>Enteric Nervous System (2 of 3)</vt:lpstr>
      <vt:lpstr>Enteric Nervous System (3 of 3)</vt:lpstr>
      <vt:lpstr>Neural Reflex Pathways Initiated by Stimuli Inside or Outside the Gastrointestinal Tract</vt:lpstr>
      <vt:lpstr>Basic Concepts of Regulating Digestive Activity (1 of 3)</vt:lpstr>
      <vt:lpstr>Basic Concepts of Regulating Digestive Activity (2 of 3)</vt:lpstr>
      <vt:lpstr>Basic Concepts of Regulating Digestive Activity (3 of 3)</vt:lpstr>
      <vt:lpstr>Part 2 – Functional Anatomy of the Digestive System</vt:lpstr>
      <vt:lpstr>IP Anatomy Review Animation: Digestive</vt:lpstr>
      <vt:lpstr>23.4 Mouth and Associated Organs</vt:lpstr>
      <vt:lpstr>Mouth (1 of 4)</vt:lpstr>
      <vt:lpstr>Mouth (2 of 4)</vt:lpstr>
      <vt:lpstr>Anatomy of the Oral Cavity (Mouth) (1 of 2)</vt:lpstr>
      <vt:lpstr>Mouth (3 of 4)</vt:lpstr>
      <vt:lpstr>Mouth (4 of 4)</vt:lpstr>
      <vt:lpstr>Anatomy of the Oral Cavity (Mouth) (2 of 2)</vt:lpstr>
      <vt:lpstr>Tongue (1 of 3)</vt:lpstr>
      <vt:lpstr>Tongue (2 of 3)</vt:lpstr>
      <vt:lpstr>Tongue (3 of 3)</vt:lpstr>
      <vt:lpstr>Dorsal Surface of the Tongue, and the Tonsils</vt:lpstr>
      <vt:lpstr>Clinical – Homeostatic Imbalance 23.2</vt:lpstr>
      <vt:lpstr>Salivary Glands (1 of 5)</vt:lpstr>
      <vt:lpstr>Salivary Glands (2 of 5)</vt:lpstr>
      <vt:lpstr>The Salivary Glands (1 of 2)</vt:lpstr>
      <vt:lpstr>The Salivary Glands (2 of 2)</vt:lpstr>
      <vt:lpstr>Salivary Glands (3 of 5)</vt:lpstr>
      <vt:lpstr>Clinical – Homeostatic Imbalance 23.3</vt:lpstr>
      <vt:lpstr>Salivary Glands (4 of 5)</vt:lpstr>
      <vt:lpstr>Animation: Rotating Head</vt:lpstr>
      <vt:lpstr>Salivary Glands (5 of 5)</vt:lpstr>
      <vt:lpstr>Clinical – Homeostatic Imbalance 23.4</vt:lpstr>
      <vt:lpstr>The Teeth (1 of 8)</vt:lpstr>
      <vt:lpstr>The Teeth (2 of 8)</vt:lpstr>
      <vt:lpstr>The Teeth (3 of 8)</vt:lpstr>
      <vt:lpstr>Human Dentition</vt:lpstr>
      <vt:lpstr>The Teeth (4 of 8)</vt:lpstr>
      <vt:lpstr>The Teeth (5 of 8)</vt:lpstr>
      <vt:lpstr>The Teeth (6 of 8)</vt:lpstr>
      <vt:lpstr>The Teeth (7 of 8)</vt:lpstr>
      <vt:lpstr>The Teeth (8 of 8)</vt:lpstr>
      <vt:lpstr>Longitudinal Section of a Canine Tooth Within its Bony Socket (Alveolus)</vt:lpstr>
      <vt:lpstr>Clinical – Homeostatic Imbalance 23.5</vt:lpstr>
      <vt:lpstr>Tooth and Gum Disease (1 of 3)</vt:lpstr>
      <vt:lpstr>Tooth and Gum Disease (2 of 3)</vt:lpstr>
      <vt:lpstr>Tooth and Gum Disease (3 of 3)</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Vinoth</cp:lastModifiedBy>
  <cp:revision>501</cp:revision>
  <dcterms:created xsi:type="dcterms:W3CDTF">2014-07-14T20:04:21Z</dcterms:created>
  <dcterms:modified xsi:type="dcterms:W3CDTF">2021-06-02T16:01:01Z</dcterms:modified>
</cp:coreProperties>
</file>