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675" r:id="rId2"/>
    <p:sldId id="305" r:id="rId3"/>
    <p:sldId id="306" r:id="rId4"/>
    <p:sldId id="459" r:id="rId5"/>
    <p:sldId id="575" r:id="rId6"/>
    <p:sldId id="506" r:id="rId7"/>
    <p:sldId id="576" r:id="rId8"/>
    <p:sldId id="507" r:id="rId9"/>
    <p:sldId id="577" r:id="rId10"/>
    <p:sldId id="578" r:id="rId11"/>
    <p:sldId id="579" r:id="rId12"/>
    <p:sldId id="580" r:id="rId13"/>
    <p:sldId id="671" r:id="rId14"/>
    <p:sldId id="672" r:id="rId15"/>
    <p:sldId id="673" r:id="rId16"/>
    <p:sldId id="584" r:id="rId17"/>
    <p:sldId id="585" r:id="rId18"/>
    <p:sldId id="586" r:id="rId19"/>
    <p:sldId id="587" r:id="rId20"/>
    <p:sldId id="588" r:id="rId21"/>
    <p:sldId id="589" r:id="rId22"/>
    <p:sldId id="590" r:id="rId23"/>
    <p:sldId id="591" r:id="rId24"/>
    <p:sldId id="592" r:id="rId25"/>
    <p:sldId id="593" r:id="rId26"/>
    <p:sldId id="594" r:id="rId27"/>
    <p:sldId id="595" r:id="rId28"/>
    <p:sldId id="596" r:id="rId29"/>
    <p:sldId id="597" r:id="rId30"/>
    <p:sldId id="598" r:id="rId31"/>
    <p:sldId id="599" r:id="rId32"/>
    <p:sldId id="600" r:id="rId33"/>
    <p:sldId id="601" r:id="rId34"/>
    <p:sldId id="602" r:id="rId35"/>
    <p:sldId id="603" r:id="rId36"/>
    <p:sldId id="604" r:id="rId37"/>
    <p:sldId id="605" r:id="rId38"/>
    <p:sldId id="606" r:id="rId39"/>
    <p:sldId id="607" r:id="rId40"/>
    <p:sldId id="608" r:id="rId41"/>
    <p:sldId id="609" r:id="rId42"/>
    <p:sldId id="610" r:id="rId43"/>
    <p:sldId id="611" r:id="rId44"/>
    <p:sldId id="612" r:id="rId45"/>
    <p:sldId id="613" r:id="rId46"/>
    <p:sldId id="614" r:id="rId47"/>
    <p:sldId id="615" r:id="rId48"/>
    <p:sldId id="616" r:id="rId49"/>
    <p:sldId id="617" r:id="rId50"/>
    <p:sldId id="618" r:id="rId51"/>
    <p:sldId id="619" r:id="rId52"/>
    <p:sldId id="620" r:id="rId53"/>
    <p:sldId id="621" r:id="rId54"/>
    <p:sldId id="622" r:id="rId55"/>
    <p:sldId id="623" r:id="rId56"/>
    <p:sldId id="624" r:id="rId57"/>
    <p:sldId id="625" r:id="rId58"/>
    <p:sldId id="626" r:id="rId59"/>
    <p:sldId id="627" r:id="rId60"/>
    <p:sldId id="629" r:id="rId61"/>
    <p:sldId id="630" r:id="rId62"/>
    <p:sldId id="631" r:id="rId63"/>
    <p:sldId id="632" r:id="rId64"/>
    <p:sldId id="633" r:id="rId65"/>
    <p:sldId id="634" r:id="rId66"/>
    <p:sldId id="635" r:id="rId67"/>
    <p:sldId id="636" r:id="rId68"/>
    <p:sldId id="637" r:id="rId69"/>
    <p:sldId id="638" r:id="rId70"/>
    <p:sldId id="639" r:id="rId71"/>
    <p:sldId id="640" r:id="rId72"/>
    <p:sldId id="641" r:id="rId73"/>
    <p:sldId id="642" r:id="rId74"/>
    <p:sldId id="643" r:id="rId75"/>
    <p:sldId id="644" r:id="rId76"/>
    <p:sldId id="645" r:id="rId77"/>
    <p:sldId id="646" r:id="rId78"/>
    <p:sldId id="647" r:id="rId79"/>
    <p:sldId id="648" r:id="rId80"/>
    <p:sldId id="649" r:id="rId81"/>
    <p:sldId id="650" r:id="rId82"/>
    <p:sldId id="651" r:id="rId83"/>
    <p:sldId id="652" r:id="rId84"/>
    <p:sldId id="653" r:id="rId85"/>
    <p:sldId id="654" r:id="rId86"/>
    <p:sldId id="655" r:id="rId87"/>
    <p:sldId id="656" r:id="rId88"/>
    <p:sldId id="657" r:id="rId89"/>
    <p:sldId id="658" r:id="rId90"/>
    <p:sldId id="659" r:id="rId91"/>
    <p:sldId id="660" r:id="rId92"/>
    <p:sldId id="661" r:id="rId93"/>
    <p:sldId id="662" r:id="rId94"/>
    <p:sldId id="663" r:id="rId95"/>
    <p:sldId id="664" r:id="rId96"/>
    <p:sldId id="665" r:id="rId97"/>
    <p:sldId id="666" r:id="rId98"/>
    <p:sldId id="667" r:id="rId99"/>
    <p:sldId id="668" r:id="rId100"/>
    <p:sldId id="670"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68">
          <p15:clr>
            <a:srgbClr val="A4A3A4"/>
          </p15:clr>
        </p15:guide>
        <p15:guide id="4" orient="horz" pos="432">
          <p15:clr>
            <a:srgbClr val="A4A3A4"/>
          </p15:clr>
        </p15:guide>
        <p15:guide id="5" orient="horz" pos="3984">
          <p15:clr>
            <a:srgbClr val="A4A3A4"/>
          </p15:clr>
        </p15:guide>
        <p15:guide id="6" orient="horz" pos="912">
          <p15:clr>
            <a:srgbClr val="A4A3A4"/>
          </p15:clr>
        </p15:guide>
        <p15:guide id="7" pos="288">
          <p15:clr>
            <a:srgbClr val="A4A3A4"/>
          </p15:clr>
        </p15:guide>
        <p15:guide id="8"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6796" autoAdjust="0"/>
  </p:normalViewPr>
  <p:slideViewPr>
    <p:cSldViewPr>
      <p:cViewPr varScale="1">
        <p:scale>
          <a:sx n="84" d="100"/>
          <a:sy n="84" d="100"/>
        </p:scale>
        <p:origin x="912" y="96"/>
      </p:cViewPr>
      <p:guideLst>
        <p:guide orient="horz" pos="2160"/>
        <p:guide pos="2880"/>
        <p:guide orient="horz" pos="768"/>
        <p:guide orient="horz" pos="432"/>
        <p:guide orient="horz" pos="3984"/>
        <p:guide orient="horz" pos="912"/>
        <p:guide pos="288"/>
        <p:guide pos="5472"/>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3/14/2019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245425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99</a:t>
            </a:fld>
            <a:endParaRPr lang="en-US" dirty="0"/>
          </a:p>
        </p:txBody>
      </p:sp>
    </p:spTree>
    <p:extLst>
      <p:ext uri="{BB962C8B-B14F-4D97-AF65-F5344CB8AC3E}">
        <p14:creationId xmlns:p14="http://schemas.microsoft.com/office/powerpoint/2010/main" val="284110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21862"/>
            <a:ext cx="8229600" cy="968190"/>
          </a:xfrm>
        </p:spPr>
        <p:txBody>
          <a:bodyPr/>
          <a:lstStyle>
            <a:lvl1pPr>
              <a:defRPr/>
            </a:lvl1pPr>
          </a:lstStyle>
          <a:p>
            <a:r>
              <a:rPr lang="en-US" dirty="0" smtClean="0"/>
              <a:t>Click to edit Master </a:t>
            </a:r>
            <a:r>
              <a:rPr lang="en-US" smtClean="0"/>
              <a:t>title style</a:t>
            </a:r>
            <a:br>
              <a:rPr lang="en-US" smtClean="0"/>
            </a:br>
            <a:r>
              <a:rPr lang="en-US" smtClean="0"/>
              <a:t>Click to edit Master title style</a:t>
            </a:r>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6019800"/>
            <a:ext cx="8229600" cy="3048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87286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6053212"/>
            <a:ext cx="8153400" cy="246221"/>
          </a:xfrm>
        </p:spPr>
        <p:txBody>
          <a:bodyPr>
            <a:spAutoFit/>
          </a:bodyPr>
          <a:lstStyle>
            <a:lvl1pPr marL="0" indent="0">
              <a:buNone/>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9141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3/14/2019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
        <p:nvSpPr>
          <p:cNvPr id="5" name="Picture Placeholder 4"/>
          <p:cNvSpPr>
            <a:spLocks noGrp="1"/>
          </p:cNvSpPr>
          <p:nvPr>
            <p:ph type="pic" sz="quarter" idx="13"/>
          </p:nvPr>
        </p:nvSpPr>
        <p:spPr>
          <a:xfrm>
            <a:off x="457200" y="2514600"/>
            <a:ext cx="8305800" cy="1371600"/>
          </a:xfrm>
          <a:prstGeom prst="flowChartProcess">
            <a:avLst/>
          </a:prstGeom>
        </p:spPr>
        <p:txBody>
          <a:bodyPr/>
          <a:lstStyle/>
          <a:p>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smtClean="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291215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0186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2590800"/>
            <a:ext cx="8305800" cy="1524000"/>
          </a:xfrm>
        </p:spPr>
        <p:txBody>
          <a:bodyPr/>
          <a:lstStyle/>
          <a:p>
            <a:endParaRPr lang="en-US" dirty="0"/>
          </a:p>
        </p:txBody>
      </p:sp>
    </p:spTree>
    <p:extLst>
      <p:ext uri="{BB962C8B-B14F-4D97-AF65-F5344CB8AC3E}">
        <p14:creationId xmlns:p14="http://schemas.microsoft.com/office/powerpoint/2010/main" val="25807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007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3048000"/>
            <a:ext cx="8229600" cy="838200"/>
          </a:xfrm>
        </p:spPr>
        <p:txBody>
          <a:bodyPr/>
          <a:lstStyle/>
          <a:p>
            <a:endParaRPr lang="en-US" dirty="0"/>
          </a:p>
        </p:txBody>
      </p:sp>
      <p:sp>
        <p:nvSpPr>
          <p:cNvPr id="11" name="Content Placeholder 2"/>
          <p:cNvSpPr>
            <a:spLocks noGrp="1"/>
          </p:cNvSpPr>
          <p:nvPr>
            <p:ph idx="14"/>
          </p:nvPr>
        </p:nvSpPr>
        <p:spPr>
          <a:xfrm>
            <a:off x="457200" y="4114800"/>
            <a:ext cx="8229600" cy="8382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12" name="Picture Placeholder 3"/>
          <p:cNvSpPr>
            <a:spLocks noGrp="1"/>
          </p:cNvSpPr>
          <p:nvPr>
            <p:ph type="pic" sz="quarter" idx="15"/>
          </p:nvPr>
        </p:nvSpPr>
        <p:spPr>
          <a:xfrm>
            <a:off x="449510" y="5181600"/>
            <a:ext cx="8229600" cy="838200"/>
          </a:xfrm>
        </p:spPr>
        <p:txBody>
          <a:bodyPr/>
          <a:lstStyle/>
          <a:p>
            <a:endParaRPr lang="en-US" dirty="0"/>
          </a:p>
        </p:txBody>
      </p:sp>
    </p:spTree>
    <p:extLst>
      <p:ext uri="{BB962C8B-B14F-4D97-AF65-F5344CB8AC3E}">
        <p14:creationId xmlns:p14="http://schemas.microsoft.com/office/powerpoint/2010/main" val="237915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Picture Placeholder 6"/>
          <p:cNvSpPr>
            <a:spLocks noGrp="1"/>
          </p:cNvSpPr>
          <p:nvPr>
            <p:ph type="pic" sz="quarter" idx="13"/>
          </p:nvPr>
        </p:nvSpPr>
        <p:spPr>
          <a:xfrm>
            <a:off x="457200" y="1447800"/>
            <a:ext cx="8382000" cy="1981200"/>
          </a:xfrm>
        </p:spPr>
        <p:txBody>
          <a:bodyPr/>
          <a:lstStyle/>
          <a:p>
            <a:endParaRPr lang="en-US" dirty="0"/>
          </a:p>
        </p:txBody>
      </p:sp>
      <p:sp>
        <p:nvSpPr>
          <p:cNvPr id="8" name="Picture Placeholder 6"/>
          <p:cNvSpPr>
            <a:spLocks noGrp="1"/>
          </p:cNvSpPr>
          <p:nvPr>
            <p:ph type="pic" sz="quarter" idx="14"/>
          </p:nvPr>
        </p:nvSpPr>
        <p:spPr>
          <a:xfrm>
            <a:off x="461394" y="3733800"/>
            <a:ext cx="8382000" cy="2286000"/>
          </a:xfrm>
        </p:spPr>
        <p:txBody>
          <a:bodyPr/>
          <a:lstStyle/>
          <a:p>
            <a:endParaRPr lang="en-US" dirty="0"/>
          </a:p>
        </p:txBody>
      </p:sp>
    </p:spTree>
    <p:extLst>
      <p:ext uri="{BB962C8B-B14F-4D97-AF65-F5344CB8AC3E}">
        <p14:creationId xmlns:p14="http://schemas.microsoft.com/office/powerpoint/2010/main" val="130698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799827" y="6429345"/>
            <a:ext cx="6019800" cy="276999"/>
          </a:xfrm>
          <a:prstGeom prst="rect">
            <a:avLst/>
          </a:prstGeom>
          <a:noFill/>
        </p:spPr>
        <p:txBody>
          <a:bodyPr wrap="square" rtlCol="0">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0" r:id="rId5"/>
    <p:sldLayoutId id="2147483668" r:id="rId6"/>
    <p:sldLayoutId id="2147483671" r:id="rId7"/>
    <p:sldLayoutId id="2147483669" r:id="rId8"/>
    <p:sldLayoutId id="2147483663" r:id="rId9"/>
    <p:sldLayoutId id="2147483675" r:id="rId10"/>
    <p:sldLayoutId id="2147483674" r:id="rId11"/>
    <p:sldLayoutId id="2147483659" r:id="rId12"/>
    <p:sldLayoutId id="2147483658" r:id="rId13"/>
    <p:sldLayoutId id="2147483660" r:id="rId14"/>
    <p:sldLayoutId id="2147483651" r:id="rId15"/>
    <p:sldLayoutId id="2147483654" r:id="rId16"/>
    <p:sldLayoutId id="2147483655" r:id="rId17"/>
    <p:sldLayoutId id="2147483666" r:id="rId18"/>
    <p:sldLayoutId id="2147483673" r:id="rId19"/>
    <p:sldLayoutId id="2147483676" r:id="rId2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a:t>
            </a:r>
            <a:r>
              <a:rPr lang="en-US" sz="2000" dirty="0" smtClean="0">
                <a:latin typeface="+mn-lt"/>
                <a:ea typeface="+mj-ea"/>
                <a:cs typeface="Times New Roman" panose="02020603050405020304" pitchFamily="18" charset="0"/>
              </a:rPr>
              <a:t>Edition</a:t>
            </a:r>
            <a:endParaRPr lang="en-US" sz="2000" dirty="0">
              <a:latin typeface="+mn-lt"/>
              <a:ea typeface="+mj-ea"/>
              <a:cs typeface="Times New Roman" panose="02020603050405020304" pitchFamily="18" charset="0"/>
            </a:endParaRP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a:t>
            </a:r>
            <a:r>
              <a:rPr lang="en-US" sz="3000" dirty="0" smtClean="0">
                <a:solidFill>
                  <a:schemeClr val="tx1"/>
                </a:solidFill>
                <a:latin typeface="+mj-lt"/>
                <a:cs typeface="Calibri" panose="020F0502020204030204" pitchFamily="34" charset="0"/>
              </a:rPr>
              <a:t>23 </a:t>
            </a:r>
            <a:r>
              <a:rPr lang="en-US" sz="3000" dirty="0">
                <a:solidFill>
                  <a:schemeClr val="tx1"/>
                </a:solidFill>
                <a:latin typeface="+mj-lt"/>
                <a:cs typeface="Calibri" panose="020F0502020204030204" pitchFamily="34" charset="0"/>
              </a:rPr>
              <a:t>Part </a:t>
            </a:r>
            <a:r>
              <a:rPr lang="en-US" sz="3000" dirty="0" smtClean="0">
                <a:solidFill>
                  <a:schemeClr val="tx1"/>
                </a:solidFill>
                <a:latin typeface="+mj-lt"/>
                <a:cs typeface="Calibri" panose="020F0502020204030204" pitchFamily="34" charset="0"/>
              </a:rPr>
              <a:t>B</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27402"/>
            <a:ext cx="3276600" cy="338554"/>
          </a:xfrm>
        </p:spPr>
        <p:txBody>
          <a:bodyPr wrap="square">
            <a:spAutoFit/>
          </a:bodyPr>
          <a:lstStyle/>
          <a:p>
            <a:r>
              <a:rPr lang="en-IN" sz="2200" dirty="0"/>
              <a:t>The Digestive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a:t>
            </a:r>
            <a:r>
              <a:rPr lang="en-US" sz="1200" dirty="0" smtClean="0">
                <a:latin typeface="Arial" panose="020B0604020202020204" pitchFamily="34" charset="0"/>
                <a:ea typeface="ＭＳ Ｐゴシック" pitchFamily="-108" charset="-128"/>
                <a:cs typeface="ＭＳ Ｐゴシック" pitchFamily="-108" charset="-128"/>
              </a:rPr>
              <a:t>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66136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856"/>
            <a:ext cx="8229600" cy="475655"/>
          </a:xfrm>
        </p:spPr>
        <p:txBody>
          <a:bodyPr wrap="square">
            <a:spAutoFit/>
          </a:bodyPr>
          <a:lstStyle/>
          <a:p>
            <a:r>
              <a:rPr lang="en-US" dirty="0">
                <a:latin typeface="Times New Roman"/>
              </a:rPr>
              <a:t>Deglutition </a:t>
            </a:r>
            <a:r>
              <a:rPr lang="en-US" dirty="0" smtClean="0">
                <a:latin typeface="Times New Roman"/>
              </a:rPr>
              <a:t>(Swallowing) </a:t>
            </a:r>
            <a:r>
              <a:rPr lang="en-US" sz="2800" dirty="0">
                <a:latin typeface="Times New Roman"/>
              </a:rPr>
              <a:t>(1 of 6)</a:t>
            </a:r>
            <a:endParaRPr lang="en-IN" sz="2800" dirty="0">
              <a:latin typeface="Times New Roman"/>
            </a:endParaRPr>
          </a:p>
        </p:txBody>
      </p:sp>
      <p:pic>
        <p:nvPicPr>
          <p:cNvPr id="1026" name="Picture 2" descr="This figure illustrates the phases of deglutition in a series of five steps. A diagram for each phase shows where it occurs in the digestive tract.&#10;&#10;Step 1 buccal phase: The upper esophageal sphincter is contracted (closed). The tongue presses against the hard palate, forcing the food bolus into the oropharynx. The diagram for step 1 shows a human face and throat in profile. The bolus of food is shown at the back of the oral cavity, where the tongue is pressing it against the hard palate.&#10;&#10;Step 2 pharyngeal-esophageal phase begins: The tongue blocks the mouth. The soft palate and its uvula rise, closing off the nasopharynx. The larynx rises so that the epiglottis blocks the trachea. The upper esophageal sphincter relaxes; food enters the esophagus. In the diagram, the food bolus is shown at the back of the throat, sliding past the epiglottis.&#10;&#10;Step 3 pharyngeal-esophageal phase continues: The constrictor muscles of the pharynx contract, forcing food into the esophagus inferiorly. The upper esophageal sphincter contracts after food enters. The diagram shows the food bolus sliding down the esophagus just beneath the upper esophageal sphincter.&#10;&#10;Step 4 pharyngeal-esophageal phase continues: Peristalsis moves food through the esophagus to the stomach. The diagram shows the bolus moving through and stretching the esophagus. Above it the circular muscles contract, and below it the longitudinal muscles contract. The gastroesophageal sphincter is closed.&#10;&#10;Step 5 pharyngeal-esophageal phase continues: The gastroesophageal sphincter surrounding the cardial orifice opens. After food enters the stomach, the sphincter closes, preventing regurgitation. The diagram shows the bolus just exiting the esophagus and entering the stomach through the open gastroesophageal sphincter. Above the bolus the circular muscles contract. Further up the esophagus, the muscles are relax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905" y="1381471"/>
            <a:ext cx="5322191" cy="461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581" y="6069873"/>
            <a:ext cx="8153400" cy="246221"/>
          </a:xfrm>
        </p:spPr>
        <p:txBody>
          <a:bodyPr/>
          <a:lstStyle/>
          <a:p>
            <a:r>
              <a:rPr lang="en-US" b="1" dirty="0">
                <a:solidFill>
                  <a:srgbClr val="007FA3"/>
                </a:solidFill>
                <a:latin typeface="Arial"/>
              </a:rPr>
              <a:t>Figure 23.14 </a:t>
            </a:r>
            <a:r>
              <a:rPr lang="en-US" dirty="0">
                <a:latin typeface="Arial"/>
              </a:rPr>
              <a:t>Deglutition (swallowing). </a:t>
            </a:r>
          </a:p>
        </p:txBody>
      </p:sp>
    </p:spTree>
    <p:extLst>
      <p:ext uri="{BB962C8B-B14F-4D97-AF65-F5344CB8AC3E}">
        <p14:creationId xmlns:p14="http://schemas.microsoft.com/office/powerpoint/2010/main" val="331128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87946"/>
            <a:ext cx="8229600" cy="523220"/>
          </a:xfrm>
        </p:spPr>
        <p:txBody>
          <a:bodyPr>
            <a:spAutoFit/>
          </a:bodyPr>
          <a:lstStyle/>
          <a:p>
            <a:r>
              <a:rPr lang="en-US" dirty="0" smtClean="0">
                <a:latin typeface="Times New Roman"/>
                <a:ea typeface="Tahoma" panose="020B0604030504040204" pitchFamily="34" charset="0"/>
              </a:rPr>
              <a:t>Copyright</a:t>
            </a:r>
            <a:endParaRPr lang="en-US" dirty="0">
              <a:latin typeface="Times New Roman"/>
              <a:ea typeface="Tahoma" panose="020B0604030504040204" pitchFamily="34" charset="0"/>
            </a:endParaRP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353227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856"/>
            <a:ext cx="8229600" cy="475655"/>
          </a:xfrm>
        </p:spPr>
        <p:txBody>
          <a:bodyPr wrap="square">
            <a:spAutoFit/>
          </a:bodyPr>
          <a:lstStyle/>
          <a:p>
            <a:r>
              <a:rPr lang="en-US" dirty="0">
                <a:latin typeface="Times New Roman"/>
              </a:rPr>
              <a:t>Deglutition </a:t>
            </a:r>
            <a:r>
              <a:rPr lang="en-US" dirty="0" smtClean="0">
                <a:latin typeface="Times New Roman"/>
              </a:rPr>
              <a:t>(Swallowing) </a:t>
            </a:r>
            <a:r>
              <a:rPr lang="en-US" sz="2800" dirty="0">
                <a:latin typeface="Times New Roman"/>
              </a:rPr>
              <a:t>(2 of 6)</a:t>
            </a:r>
            <a:endParaRPr lang="en-IN" sz="2800" dirty="0">
              <a:latin typeface="Times New Roman"/>
            </a:endParaRPr>
          </a:p>
        </p:txBody>
      </p:sp>
      <p:pic>
        <p:nvPicPr>
          <p:cNvPr id="2050" name="Picture 2" descr="This figure illustrates the phases of deglutition in a series of five steps. A diagram for each phase shows where it occurs in the digestive tract.&#10;Step 1 buccal phase: The upper esophageal sphincter is contracted (closed). The tongue presses against the hard palate, forcing the food bolus into the oropharynx. The diagram for step 1 shows a human face and throat in profile. The bolus of food is shown at the back of the oral cavity, where the tongue is pressing it against the hard pa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165" y="1486760"/>
            <a:ext cx="3385669" cy="440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581" y="6069873"/>
            <a:ext cx="8153400" cy="246221"/>
          </a:xfrm>
        </p:spPr>
        <p:txBody>
          <a:bodyPr/>
          <a:lstStyle/>
          <a:p>
            <a:r>
              <a:rPr lang="en-US" b="1" dirty="0">
                <a:solidFill>
                  <a:srgbClr val="007FA3"/>
                </a:solidFill>
                <a:latin typeface="Arial"/>
              </a:rPr>
              <a:t>Figure 23.14 </a:t>
            </a:r>
            <a:r>
              <a:rPr lang="en-US" dirty="0">
                <a:latin typeface="Arial"/>
              </a:rPr>
              <a:t>Deglutition (swallowing). </a:t>
            </a:r>
          </a:p>
        </p:txBody>
      </p:sp>
    </p:spTree>
    <p:extLst>
      <p:ext uri="{BB962C8B-B14F-4D97-AF65-F5344CB8AC3E}">
        <p14:creationId xmlns:p14="http://schemas.microsoft.com/office/powerpoint/2010/main" val="298648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76894"/>
            <a:ext cx="8229600" cy="432414"/>
          </a:xfrm>
        </p:spPr>
        <p:txBody>
          <a:bodyPr wrap="square">
            <a:spAutoFit/>
          </a:bodyPr>
          <a:lstStyle/>
          <a:p>
            <a:r>
              <a:rPr lang="en-US" dirty="0">
                <a:latin typeface="Times New Roman"/>
              </a:rPr>
              <a:t>Deglutition </a:t>
            </a:r>
            <a:r>
              <a:rPr lang="en-US" dirty="0" smtClean="0">
                <a:latin typeface="Times New Roman"/>
              </a:rPr>
              <a:t>(Swallowing) </a:t>
            </a:r>
            <a:r>
              <a:rPr lang="en-US" sz="2800" dirty="0">
                <a:latin typeface="Times New Roman"/>
              </a:rPr>
              <a:t>(3 of 6)</a:t>
            </a:r>
            <a:endParaRPr lang="en-IN" sz="2800" dirty="0">
              <a:latin typeface="Times New Roman"/>
            </a:endParaRPr>
          </a:p>
        </p:txBody>
      </p:sp>
      <p:pic>
        <p:nvPicPr>
          <p:cNvPr id="3074" name="Picture 2" descr="This figure illustrates the phases of deglutition in a series of five steps. A diagram for each phase shows where it occurs in the digestive tract.&#10;Step 1 buccal phase: The upper esophageal sphincter is contracted (closed). The tongue presses against the hard palate, forcing the food bolus into the oropharynx. The diagram for step 1 shows a human face and throat in profile. The bolus of food is shown at the back of the oral cavity, where the tongue is pressing it against the hard palate.&#10;Step 2 pharyngeal-esophageal phase begins: The tongue blocks the mouth. The soft palate and its uvula rise, closing off the nasopharynx. The larynx rises so that the epiglottis blocks the trachea. The upper esophageal sphincter relaxes; food enters the esophagus. In the diagram, the food bolus is shown at the back of the throat, sliding past the epiglot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43" y="1502343"/>
            <a:ext cx="7278512" cy="437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581" y="6069018"/>
            <a:ext cx="8153400" cy="246221"/>
          </a:xfrm>
        </p:spPr>
        <p:txBody>
          <a:bodyPr/>
          <a:lstStyle/>
          <a:p>
            <a:r>
              <a:rPr lang="en-US" b="1" dirty="0">
                <a:solidFill>
                  <a:srgbClr val="007FA3"/>
                </a:solidFill>
                <a:latin typeface="Arial"/>
              </a:rPr>
              <a:t>Figure 23.14 </a:t>
            </a:r>
            <a:r>
              <a:rPr lang="en-US" dirty="0">
                <a:latin typeface="Arial"/>
              </a:rPr>
              <a:t>Deglutition (swallowing). </a:t>
            </a:r>
          </a:p>
        </p:txBody>
      </p:sp>
    </p:spTree>
    <p:extLst>
      <p:ext uri="{BB962C8B-B14F-4D97-AF65-F5344CB8AC3E}">
        <p14:creationId xmlns:p14="http://schemas.microsoft.com/office/powerpoint/2010/main" val="95199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163"/>
            <a:ext cx="8229600" cy="475655"/>
          </a:xfrm>
        </p:spPr>
        <p:txBody>
          <a:bodyPr wrap="square">
            <a:spAutoFit/>
          </a:bodyPr>
          <a:lstStyle/>
          <a:p>
            <a:r>
              <a:rPr lang="en-US" dirty="0">
                <a:latin typeface="Times New Roman"/>
              </a:rPr>
              <a:t>Deglutition </a:t>
            </a:r>
            <a:r>
              <a:rPr lang="en-US" dirty="0" smtClean="0">
                <a:latin typeface="Times New Roman"/>
              </a:rPr>
              <a:t>(Swallowing) </a:t>
            </a:r>
            <a:r>
              <a:rPr lang="en-US" sz="2800" dirty="0">
                <a:latin typeface="Times New Roman"/>
              </a:rPr>
              <a:t>(4 of 6)</a:t>
            </a:r>
            <a:endParaRPr lang="en-IN" sz="2800" dirty="0">
              <a:latin typeface="Times New Roman"/>
            </a:endParaRPr>
          </a:p>
        </p:txBody>
      </p:sp>
      <p:pic>
        <p:nvPicPr>
          <p:cNvPr id="4098" name="Picture 2" descr="This figure illustrates the phases of deglutition in a series of five steps. A diagram for each phase shows where it occurs in the digestive tract.&#10;Step 1 buccal phase: The upper esophageal sphincter is contracted (closed). The tongue presses against the hard palate, forcing the food bolus into the oropharynx. The diagram for step 1 shows a human face and throat in profile. The bolus of food is shown at the back of the oral cavity, where the tongue is pressing it against the hard palate.&#10;Step 2 pharyngeal-esophageal phase begins: The tongue blocks the mouth. The soft palate and its uvula rise, closing off the nasopharynx. The larynx rises so that the epiglottis blocks the trachea. The upper esophageal sphincter relaxes; food enters the esophagus. In the diagram, the food bolus is shown at the back of the throat, sliding past the epiglottis.&#10;Step 3 pharyngeal-esophageal phase continues: The constrictor muscles of the pharynx contract, forcing food into the esophagus inferiorly. The upper esophageal sphincter contracts after food enters. The diagram shows the food bolus sliding down the esophagus just beneath the upper esophageal sphinc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17" y="1923896"/>
            <a:ext cx="8036964" cy="348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581" y="6069018"/>
            <a:ext cx="8153400" cy="246221"/>
          </a:xfrm>
        </p:spPr>
        <p:txBody>
          <a:bodyPr/>
          <a:lstStyle/>
          <a:p>
            <a:r>
              <a:rPr lang="en-US" b="1" dirty="0">
                <a:solidFill>
                  <a:srgbClr val="007FA3"/>
                </a:solidFill>
                <a:latin typeface="Arial"/>
              </a:rPr>
              <a:t>Figure 23.14 </a:t>
            </a:r>
            <a:r>
              <a:rPr lang="en-US" dirty="0">
                <a:latin typeface="Arial"/>
              </a:rPr>
              <a:t>Deglutition (swallowing</a:t>
            </a:r>
            <a:r>
              <a:rPr lang="en-US" dirty="0" smtClean="0">
                <a:latin typeface="Arial"/>
              </a:rPr>
              <a:t>).</a:t>
            </a:r>
            <a:endParaRPr lang="en-US" dirty="0">
              <a:latin typeface="Arial"/>
            </a:endParaRPr>
          </a:p>
        </p:txBody>
      </p:sp>
    </p:spTree>
    <p:extLst>
      <p:ext uri="{BB962C8B-B14F-4D97-AF65-F5344CB8AC3E}">
        <p14:creationId xmlns:p14="http://schemas.microsoft.com/office/powerpoint/2010/main" val="330207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856"/>
            <a:ext cx="8229600" cy="475655"/>
          </a:xfrm>
        </p:spPr>
        <p:txBody>
          <a:bodyPr wrap="square">
            <a:spAutoFit/>
          </a:bodyPr>
          <a:lstStyle/>
          <a:p>
            <a:r>
              <a:rPr lang="en-US" dirty="0">
                <a:latin typeface="Times New Roman"/>
              </a:rPr>
              <a:t>Deglutition </a:t>
            </a:r>
            <a:r>
              <a:rPr lang="en-US" dirty="0" smtClean="0">
                <a:latin typeface="Times New Roman"/>
              </a:rPr>
              <a:t>(Swallowing) </a:t>
            </a:r>
            <a:r>
              <a:rPr lang="en-US" sz="2800" dirty="0">
                <a:latin typeface="Times New Roman"/>
              </a:rPr>
              <a:t>(5 of 6)</a:t>
            </a:r>
            <a:endParaRPr lang="en-IN" sz="2800" dirty="0">
              <a:latin typeface="Times New Roman"/>
            </a:endParaRPr>
          </a:p>
        </p:txBody>
      </p:sp>
      <p:pic>
        <p:nvPicPr>
          <p:cNvPr id="6146" name="Picture 2" descr="This figure illustrates the phases of deglutition in a series of five steps. A diagram for each phase shows where it occurs in the digestive tract.&#10;Step 1 buccal phase: The upper esophageal sphincter is contracted (closed). The tongue presses against the hard palate, forcing the food bolus into the oropharynx. The diagram for step 1 shows a human face and throat in profile. The bolus of food is shown at the back of the oral cavity, where the tongue is pressing it against the hard palate.&#10;Step 2 pharyngeal-esophageal phase begins: The tongue blocks the mouth. The soft palate and its uvula rise, closing off the nasopharynx. The larynx rises so that the epiglottis blocks the trachea. The upper esophageal sphincter relaxes; food enters the esophagus. In the diagram, the food bolus is shown at the back of the throat, sliding past the epiglottis.&#10;Step 3 pharyngeal-esophageal phase continues: The constrictor muscles of the pharynx contract, forcing food into the esophagus inferiorly. The upper esophageal sphincter contracts after food enters. The diagram shows the food bolus sliding down the esophagus just beneath the upper esophageal sphincter.&#10;Step 4 pharyngeal-esophageal phase continues: Peristalsis moves food through the esophagus to the stomach. The diagram shows the bolus moving through and stretching the esophagus. Above it the circular muscles contract, and below it the longitudinal muscles contract. The gastroesophageal sphincter is clo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797" y="1373606"/>
            <a:ext cx="5488405" cy="462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581" y="6069018"/>
            <a:ext cx="8153400" cy="246221"/>
          </a:xfrm>
        </p:spPr>
        <p:txBody>
          <a:bodyPr/>
          <a:lstStyle/>
          <a:p>
            <a:r>
              <a:rPr lang="en-US" b="1" dirty="0">
                <a:solidFill>
                  <a:srgbClr val="007FA3"/>
                </a:solidFill>
                <a:latin typeface="Arial"/>
              </a:rPr>
              <a:t>Figure 23.14 </a:t>
            </a:r>
            <a:r>
              <a:rPr lang="en-US" dirty="0">
                <a:latin typeface="Arial"/>
              </a:rPr>
              <a:t>Deglutition (swallowing</a:t>
            </a:r>
            <a:r>
              <a:rPr lang="en-US" dirty="0" smtClean="0">
                <a:latin typeface="Arial"/>
              </a:rPr>
              <a:t>).</a:t>
            </a:r>
            <a:endParaRPr lang="en-US" dirty="0">
              <a:latin typeface="Arial"/>
            </a:endParaRPr>
          </a:p>
        </p:txBody>
      </p:sp>
    </p:spTree>
    <p:extLst>
      <p:ext uri="{BB962C8B-B14F-4D97-AF65-F5344CB8AC3E}">
        <p14:creationId xmlns:p14="http://schemas.microsoft.com/office/powerpoint/2010/main" val="137772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87946"/>
            <a:ext cx="8229600" cy="523220"/>
          </a:xfrm>
        </p:spPr>
        <p:txBody>
          <a:bodyPr wrap="square">
            <a:spAutoFit/>
          </a:bodyPr>
          <a:lstStyle/>
          <a:p>
            <a:r>
              <a:rPr lang="en-US" dirty="0">
                <a:latin typeface="Times New Roman"/>
              </a:rPr>
              <a:t>Deglutition </a:t>
            </a:r>
            <a:r>
              <a:rPr lang="en-US" dirty="0" smtClean="0">
                <a:latin typeface="Times New Roman"/>
              </a:rPr>
              <a:t>(Swallowing) </a:t>
            </a:r>
            <a:r>
              <a:rPr lang="en-US" sz="2800" dirty="0">
                <a:latin typeface="Times New Roman"/>
              </a:rPr>
              <a:t>(6 of 6)</a:t>
            </a:r>
            <a:endParaRPr lang="en-IN" sz="2800" dirty="0">
              <a:latin typeface="Times New Roman"/>
            </a:endParaRPr>
          </a:p>
        </p:txBody>
      </p:sp>
      <p:pic>
        <p:nvPicPr>
          <p:cNvPr id="5122" name="Picture 2" descr="This figure illustrates the phases of deglutition in a series of five steps. A diagram for each phase shows where it occurs in the digestive tract.&#10;Step 1 buccal phase: The upper esophageal sphincter is contracted (closed). The tongue presses against the hard palate, forcing the food bolus into the oropharynx. The diagram for step 1 shows a human face and throat in profile. The bolus of food is shown at the back of the oral cavity, where the tongue is pressing it against the hard palate.&#10;Step 2 pharyngeal-esophageal phase begins: The tongue blocks the mouth. The soft palate and its uvula rise, closing off the nasopharynx. The larynx rises so that the epiglottis blocks the trachea. The upper esophageal sphincter relaxes; food enters the esophagus. In the diagram, the food bolus is shown at the back of the throat, sliding past the epiglottis.&#10;Step 3 pharyngeal-esophageal phase continues: The constrictor muscles of the pharynx contract, forcing food into the esophagus inferiorly. The upper esophageal sphincter contracts after food enters. The diagram shows the food bolus sliding down the esophagus just beneath the upper esophageal sphincter.&#10;Step 4 pharyngeal-esophageal phase continues: Peristalsis moves food through the esophagus to the stomach. The diagram shows the bolus moving through and stretching the esophagus. Above it the circular muscles contract, and below it the longitudinal muscles contract. The gastroesophageal sphincter is closed.&#10;Step 5 pharyngeal-esophageal phase continues: The gastroesophageal sphincter surrounding the cardial orifice opens. After food enters the stomach, the sphincter closes, preventing regurgitation. The diagram shows the bolus just exiting the esophagus and entering the stomach through the open gastroesophageal sphincter. Above the bolus the circular muscles contract. Further up the esophagus, the muscles are relax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053" y="1341098"/>
            <a:ext cx="5589961" cy="481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3"/>
          </p:nvPr>
        </p:nvSpPr>
        <p:spPr>
          <a:xfrm>
            <a:off x="457581" y="6069018"/>
            <a:ext cx="8153400" cy="246221"/>
          </a:xfrm>
        </p:spPr>
        <p:txBody>
          <a:bodyPr/>
          <a:lstStyle/>
          <a:p>
            <a:r>
              <a:rPr lang="en-US" b="1" dirty="0">
                <a:solidFill>
                  <a:srgbClr val="007FA3"/>
                </a:solidFill>
                <a:latin typeface="Arial"/>
              </a:rPr>
              <a:t>Figure 23.14 </a:t>
            </a:r>
            <a:r>
              <a:rPr lang="en-US" dirty="0">
                <a:latin typeface="Arial"/>
              </a:rPr>
              <a:t>Deglutition (swallowing</a:t>
            </a:r>
            <a:r>
              <a:rPr lang="en-US" dirty="0" smtClean="0">
                <a:latin typeface="Arial"/>
              </a:rPr>
              <a:t>).</a:t>
            </a:r>
            <a:endParaRPr lang="en-US" dirty="0">
              <a:latin typeface="Arial"/>
            </a:endParaRPr>
          </a:p>
        </p:txBody>
      </p:sp>
    </p:spTree>
    <p:extLst>
      <p:ext uri="{BB962C8B-B14F-4D97-AF65-F5344CB8AC3E}">
        <p14:creationId xmlns:p14="http://schemas.microsoft.com/office/powerpoint/2010/main" val="365824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4081" y="3013502"/>
            <a:ext cx="4415838" cy="677108"/>
          </a:xfrm>
        </p:spPr>
        <p:txBody>
          <a:bodyPr wrap="square">
            <a:spAutoFit/>
          </a:bodyPr>
          <a:lstStyle/>
          <a:p>
            <a:r>
              <a:rPr lang="en-US" sz="4400" dirty="0">
                <a:latin typeface="Times New Roman"/>
              </a:rPr>
              <a:t>23.6 </a:t>
            </a:r>
            <a:r>
              <a:rPr lang="en-US" sz="4400" dirty="0" smtClean="0">
                <a:latin typeface="Times New Roman"/>
              </a:rPr>
              <a:t>The </a:t>
            </a:r>
            <a:r>
              <a:rPr lang="en-US" sz="4400" dirty="0">
                <a:latin typeface="Times New Roman"/>
              </a:rPr>
              <a:t>Stomach</a:t>
            </a:r>
            <a:endParaRPr lang="en-US" sz="4400" b="0" kern="0" dirty="0">
              <a:latin typeface="Times New Roman"/>
            </a:endParaRPr>
          </a:p>
        </p:txBody>
      </p:sp>
    </p:spTree>
    <p:extLst>
      <p:ext uri="{BB962C8B-B14F-4D97-AF65-F5344CB8AC3E}">
        <p14:creationId xmlns:p14="http://schemas.microsoft.com/office/powerpoint/2010/main" val="39732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dirty="0">
                <a:latin typeface="Times New Roman"/>
              </a:rPr>
              <a:t>Gross Anatomy of the </a:t>
            </a:r>
            <a:r>
              <a:rPr lang="en-US" dirty="0" smtClean="0">
                <a:latin typeface="Times New Roman"/>
              </a:rPr>
              <a:t>Stomach </a:t>
            </a:r>
            <a:r>
              <a:rPr lang="en-US" sz="2800" dirty="0">
                <a:latin typeface="Times New Roman"/>
              </a:rPr>
              <a:t>(1 of 5)</a:t>
            </a:r>
          </a:p>
        </p:txBody>
      </p:sp>
      <p:sp>
        <p:nvSpPr>
          <p:cNvPr id="4" name="Content Placeholder 3"/>
          <p:cNvSpPr>
            <a:spLocks noGrp="1"/>
          </p:cNvSpPr>
          <p:nvPr>
            <p:ph idx="1"/>
          </p:nvPr>
        </p:nvSpPr>
        <p:spPr>
          <a:xfrm>
            <a:off x="457200" y="1600201"/>
            <a:ext cx="8458200" cy="1215717"/>
          </a:xfrm>
        </p:spPr>
        <p:txBody>
          <a:bodyPr wrap="square">
            <a:spAutoFit/>
          </a:bodyPr>
          <a:lstStyle/>
          <a:p>
            <a:pPr>
              <a:defRPr/>
            </a:pPr>
            <a:r>
              <a:rPr lang="en-US" b="1" dirty="0"/>
              <a:t>Stomach </a:t>
            </a:r>
            <a:r>
              <a:rPr lang="en-US" dirty="0"/>
              <a:t>is a temporary storage tank that starts chemical breakdown of protein digestion</a:t>
            </a:r>
          </a:p>
          <a:p>
            <a:pPr lvl="1">
              <a:defRPr/>
            </a:pPr>
            <a:r>
              <a:rPr lang="en-US" dirty="0"/>
              <a:t>Converts bolus of food to paste-like </a:t>
            </a:r>
            <a:r>
              <a:rPr lang="en-US" b="1" dirty="0"/>
              <a:t>chyme</a:t>
            </a:r>
          </a:p>
          <a:p>
            <a:pPr lvl="1">
              <a:defRPr/>
            </a:pPr>
            <a:r>
              <a:rPr lang="en-US" dirty="0"/>
              <a:t>Empty stomach has ~50 ml volume but can expand to 4 L</a:t>
            </a:r>
          </a:p>
          <a:p>
            <a:pPr lvl="1">
              <a:defRPr/>
            </a:pPr>
            <a:r>
              <a:rPr lang="en-US" dirty="0"/>
              <a:t>When empty, stomach mucosa forms many folds called </a:t>
            </a:r>
            <a:r>
              <a:rPr lang="en-US" b="1" dirty="0"/>
              <a:t>rugae</a:t>
            </a:r>
          </a:p>
        </p:txBody>
      </p:sp>
    </p:spTree>
    <p:extLst>
      <p:ext uri="{BB962C8B-B14F-4D97-AF65-F5344CB8AC3E}">
        <p14:creationId xmlns:p14="http://schemas.microsoft.com/office/powerpoint/2010/main" val="273923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dirty="0" smtClean="0">
                <a:latin typeface="Times New Roman"/>
              </a:rPr>
              <a:t>Gross Anatomy of the Stomach </a:t>
            </a:r>
            <a:r>
              <a:rPr lang="en-US" sz="2800" dirty="0">
                <a:latin typeface="Times New Roman"/>
              </a:rPr>
              <a:t>(2 of 5)</a:t>
            </a:r>
          </a:p>
        </p:txBody>
      </p:sp>
      <p:sp>
        <p:nvSpPr>
          <p:cNvPr id="4" name="Content Placeholder 3"/>
          <p:cNvSpPr>
            <a:spLocks noGrp="1"/>
          </p:cNvSpPr>
          <p:nvPr>
            <p:ph idx="1"/>
          </p:nvPr>
        </p:nvSpPr>
        <p:spPr>
          <a:xfrm>
            <a:off x="457200" y="1600201"/>
            <a:ext cx="8229600" cy="2354491"/>
          </a:xfrm>
        </p:spPr>
        <p:txBody>
          <a:bodyPr wrap="square">
            <a:spAutoFit/>
          </a:bodyPr>
          <a:lstStyle/>
          <a:p>
            <a:r>
              <a:rPr lang="en-US" altLang="en-US" dirty="0"/>
              <a:t>Major regions of the stomach</a:t>
            </a:r>
          </a:p>
          <a:p>
            <a:pPr lvl="1"/>
            <a:r>
              <a:rPr lang="en-US" altLang="en-US" b="1" dirty="0"/>
              <a:t>Cardial part </a:t>
            </a:r>
            <a:r>
              <a:rPr lang="en-US" altLang="en-US" dirty="0"/>
              <a:t>(cardia): surrounds cardial orifice</a:t>
            </a:r>
          </a:p>
          <a:p>
            <a:pPr lvl="1"/>
            <a:r>
              <a:rPr lang="en-US" altLang="en-US" b="1" dirty="0"/>
              <a:t>Fundus</a:t>
            </a:r>
            <a:r>
              <a:rPr lang="en-US" altLang="en-US" dirty="0"/>
              <a:t>: dome-shaped region beneath diaphragm</a:t>
            </a:r>
          </a:p>
          <a:p>
            <a:pPr lvl="1"/>
            <a:r>
              <a:rPr lang="en-US" altLang="en-US" b="1" dirty="0"/>
              <a:t>Body</a:t>
            </a:r>
            <a:r>
              <a:rPr lang="en-US" altLang="en-US" dirty="0"/>
              <a:t>: midportion</a:t>
            </a:r>
          </a:p>
          <a:p>
            <a:pPr lvl="1"/>
            <a:r>
              <a:rPr lang="en-US" altLang="en-US" b="1" dirty="0"/>
              <a:t>Pyloric part</a:t>
            </a:r>
            <a:r>
              <a:rPr lang="en-US" altLang="en-US" dirty="0"/>
              <a:t>: wider and more superior portion of pyloric region, </a:t>
            </a:r>
            <a:r>
              <a:rPr lang="en-US" altLang="en-US" b="1" dirty="0"/>
              <a:t>antrum</a:t>
            </a:r>
            <a:r>
              <a:rPr lang="en-US" altLang="en-US" dirty="0"/>
              <a:t>, narrows into </a:t>
            </a:r>
            <a:r>
              <a:rPr lang="en-US" altLang="en-US" b="1" dirty="0"/>
              <a:t>pyloric canal </a:t>
            </a:r>
            <a:r>
              <a:rPr lang="en-US" altLang="en-US" dirty="0"/>
              <a:t>that terminates in </a:t>
            </a:r>
            <a:r>
              <a:rPr lang="en-US" altLang="en-US" b="1" dirty="0"/>
              <a:t>pylorus</a:t>
            </a:r>
          </a:p>
          <a:p>
            <a:pPr lvl="2"/>
            <a:r>
              <a:rPr lang="en-US" altLang="en-US" dirty="0"/>
              <a:t>Pylorus is continuous with duodenum through </a:t>
            </a:r>
            <a:r>
              <a:rPr lang="en-US" altLang="en-US" b="1" dirty="0"/>
              <a:t>pyloric valve</a:t>
            </a:r>
            <a:r>
              <a:rPr lang="en-US" altLang="en-US" dirty="0"/>
              <a:t> (sphincter controlling stomach emptying)	</a:t>
            </a:r>
          </a:p>
        </p:txBody>
      </p:sp>
    </p:spTree>
    <p:extLst>
      <p:ext uri="{BB962C8B-B14F-4D97-AF65-F5344CB8AC3E}">
        <p14:creationId xmlns:p14="http://schemas.microsoft.com/office/powerpoint/2010/main" val="320566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87946"/>
            <a:ext cx="8229600" cy="523220"/>
          </a:xfrm>
        </p:spPr>
        <p:txBody>
          <a:bodyPr wrap="square">
            <a:spAutoFit/>
          </a:bodyPr>
          <a:lstStyle/>
          <a:p>
            <a:r>
              <a:rPr lang="en-US" dirty="0">
                <a:latin typeface="Times New Roman"/>
              </a:rPr>
              <a:t>Anatomy of the </a:t>
            </a:r>
            <a:r>
              <a:rPr lang="en-US" dirty="0" smtClean="0">
                <a:latin typeface="Times New Roman"/>
              </a:rPr>
              <a:t>Stomach </a:t>
            </a:r>
            <a:r>
              <a:rPr lang="en-US" sz="2800" dirty="0">
                <a:latin typeface="Times New Roman"/>
              </a:rPr>
              <a:t>(1 of 2)</a:t>
            </a:r>
            <a:endParaRPr lang="en-IN" sz="2800" dirty="0">
              <a:latin typeface="Times New Roman"/>
            </a:endParaRPr>
          </a:p>
        </p:txBody>
      </p:sp>
      <p:pic>
        <p:nvPicPr>
          <p:cNvPr id="4" name="Picture 3" descr="- Part (a) is an illustration of the gross internal anatomy of the stomach (frontal section). Labels include esophagus, muscularis externa (longitudinal layer, circular layer, oblique layer), lesser curvature of stomach, duodenum, pyloric sphincter (valve) at pylorus, pyloric canal, pyloric antrum, greater curvature of stomach, rugae of mucosa, lumen, body, serosa, fundus and car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368" y="1382358"/>
            <a:ext cx="5467264" cy="4667468"/>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23.15a </a:t>
            </a:r>
            <a:r>
              <a:rPr lang="en-US" dirty="0"/>
              <a:t>Anatomy of the stomach. </a:t>
            </a:r>
          </a:p>
        </p:txBody>
      </p:sp>
    </p:spTree>
    <p:extLst>
      <p:ext uri="{BB962C8B-B14F-4D97-AF65-F5344CB8AC3E}">
        <p14:creationId xmlns:p14="http://schemas.microsoft.com/office/powerpoint/2010/main" val="318849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13502"/>
            <a:ext cx="8229600" cy="677108"/>
          </a:xfrm>
        </p:spPr>
        <p:txBody>
          <a:bodyPr wrap="square">
            <a:spAutoFit/>
          </a:bodyPr>
          <a:lstStyle/>
          <a:p>
            <a:pPr algn="ctr"/>
            <a:r>
              <a:rPr lang="en-US" sz="4400" dirty="0">
                <a:latin typeface="Times New Roman"/>
              </a:rPr>
              <a:t>23.5 </a:t>
            </a:r>
            <a:r>
              <a:rPr lang="en-US" sz="4400" dirty="0" smtClean="0">
                <a:latin typeface="Times New Roman"/>
              </a:rPr>
              <a:t>Pharynx </a:t>
            </a:r>
            <a:r>
              <a:rPr lang="en-US" sz="4400" dirty="0">
                <a:latin typeface="Times New Roman"/>
              </a:rPr>
              <a:t>and Esophagus</a:t>
            </a:r>
            <a:endParaRPr lang="en-IN" sz="4400" dirty="0">
              <a:latin typeface="Times New Roman"/>
            </a:endParaRPr>
          </a:p>
        </p:txBody>
      </p:sp>
    </p:spTree>
    <p:extLst>
      <p:ext uri="{BB962C8B-B14F-4D97-AF65-F5344CB8AC3E}">
        <p14:creationId xmlns:p14="http://schemas.microsoft.com/office/powerpoint/2010/main" val="330836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87946"/>
            <a:ext cx="8229600" cy="523220"/>
          </a:xfrm>
        </p:spPr>
        <p:txBody>
          <a:bodyPr wrap="square">
            <a:spAutoFit/>
          </a:bodyPr>
          <a:lstStyle/>
          <a:p>
            <a:r>
              <a:rPr lang="en-US" dirty="0">
                <a:latin typeface="Times New Roman"/>
              </a:rPr>
              <a:t>Anatomy of the </a:t>
            </a:r>
            <a:r>
              <a:rPr lang="en-US" dirty="0" smtClean="0">
                <a:latin typeface="Times New Roman"/>
              </a:rPr>
              <a:t>Stomach </a:t>
            </a:r>
            <a:r>
              <a:rPr lang="en-US" sz="2800" dirty="0">
                <a:latin typeface="Times New Roman"/>
              </a:rPr>
              <a:t>(2 of 2)</a:t>
            </a:r>
            <a:endParaRPr lang="en-IN" sz="2800" dirty="0">
              <a:latin typeface="Times New Roman"/>
            </a:endParaRPr>
          </a:p>
        </p:txBody>
      </p:sp>
      <p:pic>
        <p:nvPicPr>
          <p:cNvPr id="4" name="Picture 3" descr="- Part (b) is a photograph of the external aspect of the stomach. Labels include liver (cut), lesser curvature, greater curvature, spleen, body, and fund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55" y="1397001"/>
            <a:ext cx="7514290" cy="4652702"/>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23.15b </a:t>
            </a:r>
            <a:r>
              <a:rPr lang="en-US" dirty="0"/>
              <a:t>Anatomy of the stomach. </a:t>
            </a:r>
          </a:p>
        </p:txBody>
      </p:sp>
    </p:spTree>
    <p:extLst>
      <p:ext uri="{BB962C8B-B14F-4D97-AF65-F5344CB8AC3E}">
        <p14:creationId xmlns:p14="http://schemas.microsoft.com/office/powerpoint/2010/main" val="116066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dirty="0" smtClean="0">
                <a:latin typeface="Times New Roman"/>
              </a:rPr>
              <a:t>Gross Anatomy of the Stomach </a:t>
            </a:r>
            <a:r>
              <a:rPr lang="en-US" sz="2800" dirty="0">
                <a:latin typeface="Times New Roman"/>
              </a:rPr>
              <a:t>(3 of 5)</a:t>
            </a:r>
          </a:p>
        </p:txBody>
      </p:sp>
      <p:sp>
        <p:nvSpPr>
          <p:cNvPr id="4" name="Content Placeholder 3"/>
          <p:cNvSpPr>
            <a:spLocks noGrp="1"/>
          </p:cNvSpPr>
          <p:nvPr>
            <p:ph idx="1"/>
          </p:nvPr>
        </p:nvSpPr>
        <p:spPr>
          <a:xfrm>
            <a:off x="457200" y="1600201"/>
            <a:ext cx="8458200" cy="1769715"/>
          </a:xfrm>
        </p:spPr>
        <p:txBody>
          <a:bodyPr wrap="square">
            <a:spAutoFit/>
          </a:bodyPr>
          <a:lstStyle/>
          <a:p>
            <a:r>
              <a:rPr lang="en-US" altLang="en-US" b="1" dirty="0"/>
              <a:t>Greater curvature</a:t>
            </a:r>
            <a:r>
              <a:rPr lang="en-US" altLang="en-US" dirty="0"/>
              <a:t>: convex lateral surface of stomach</a:t>
            </a:r>
          </a:p>
          <a:p>
            <a:r>
              <a:rPr lang="en-US" altLang="en-US" b="1" dirty="0"/>
              <a:t>Lesser curvature</a:t>
            </a:r>
            <a:r>
              <a:rPr lang="en-US" altLang="en-US" dirty="0"/>
              <a:t>: concave medial surface of stomach</a:t>
            </a:r>
          </a:p>
          <a:p>
            <a:r>
              <a:rPr lang="en-US" altLang="en-US" dirty="0"/>
              <a:t>Mesenteries extend from curvatures and tether stomach to other digestive organs</a:t>
            </a:r>
          </a:p>
          <a:p>
            <a:pPr lvl="1"/>
            <a:r>
              <a:rPr lang="en-US" altLang="en-US" b="1" dirty="0"/>
              <a:t>Lesser omentum </a:t>
            </a:r>
          </a:p>
          <a:p>
            <a:pPr lvl="2"/>
            <a:r>
              <a:rPr lang="en-US" altLang="en-US" dirty="0"/>
              <a:t>Runs from lesser curvature to liver</a:t>
            </a:r>
          </a:p>
        </p:txBody>
      </p:sp>
    </p:spTree>
    <p:extLst>
      <p:ext uri="{BB962C8B-B14F-4D97-AF65-F5344CB8AC3E}">
        <p14:creationId xmlns:p14="http://schemas.microsoft.com/office/powerpoint/2010/main" val="299813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dirty="0">
                <a:latin typeface="Times New Roman"/>
              </a:rPr>
              <a:t>Gross Anatomy of the </a:t>
            </a:r>
            <a:r>
              <a:rPr lang="en-US" dirty="0" smtClean="0">
                <a:latin typeface="Times New Roman"/>
              </a:rPr>
              <a:t>Stomach </a:t>
            </a:r>
            <a:r>
              <a:rPr lang="en-US" sz="2800" dirty="0">
                <a:latin typeface="Times New Roman"/>
              </a:rPr>
              <a:t>(4 of 5)</a:t>
            </a:r>
          </a:p>
        </p:txBody>
      </p:sp>
      <p:sp>
        <p:nvSpPr>
          <p:cNvPr id="4" name="Content Placeholder 3"/>
          <p:cNvSpPr>
            <a:spLocks noGrp="1"/>
          </p:cNvSpPr>
          <p:nvPr>
            <p:ph idx="1"/>
          </p:nvPr>
        </p:nvSpPr>
        <p:spPr>
          <a:xfrm>
            <a:off x="457200" y="1600201"/>
            <a:ext cx="8229600" cy="1384995"/>
          </a:xfrm>
        </p:spPr>
        <p:txBody>
          <a:bodyPr wrap="square">
            <a:spAutoFit/>
          </a:bodyPr>
          <a:lstStyle/>
          <a:p>
            <a:pPr lvl="1"/>
            <a:r>
              <a:rPr lang="en-US" altLang="en-US" b="1" dirty="0"/>
              <a:t>Greater omentum</a:t>
            </a:r>
            <a:r>
              <a:rPr lang="en-US" altLang="en-US" dirty="0"/>
              <a:t>: drapes inferiorly from greater curvature over intestine, </a:t>
            </a:r>
            <a:r>
              <a:rPr lang="en-US" altLang="en-US" dirty="0">
                <a:sym typeface="Wingdings" panose="05000000000000000000" pitchFamily="2" charset="2"/>
              </a:rPr>
              <a:t>spleen, and transverse colon</a:t>
            </a:r>
          </a:p>
          <a:p>
            <a:pPr lvl="2"/>
            <a:r>
              <a:rPr lang="en-US" altLang="en-US" dirty="0">
                <a:sym typeface="Wingdings" panose="05000000000000000000" pitchFamily="2" charset="2"/>
              </a:rPr>
              <a:t>Blends with </a:t>
            </a:r>
            <a:r>
              <a:rPr lang="en-US" altLang="en-US" i="1" dirty="0">
                <a:sym typeface="Wingdings" panose="05000000000000000000" pitchFamily="2" charset="2"/>
              </a:rPr>
              <a:t>mesocolon</a:t>
            </a:r>
            <a:r>
              <a:rPr lang="en-US" altLang="en-US" dirty="0">
                <a:sym typeface="Wingdings" panose="05000000000000000000" pitchFamily="2" charset="2"/>
              </a:rPr>
              <a:t>, mesentery that anchors large intestine to abdominal wall</a:t>
            </a:r>
          </a:p>
          <a:p>
            <a:pPr lvl="2"/>
            <a:r>
              <a:rPr lang="en-US" altLang="en-US" dirty="0"/>
              <a:t>Contains fat deposits and lymph nodes </a:t>
            </a:r>
          </a:p>
        </p:txBody>
      </p:sp>
    </p:spTree>
    <p:extLst>
      <p:ext uri="{BB962C8B-B14F-4D97-AF65-F5344CB8AC3E}">
        <p14:creationId xmlns:p14="http://schemas.microsoft.com/office/powerpoint/2010/main" val="82328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dirty="0">
                <a:latin typeface="Times New Roman"/>
              </a:rPr>
              <a:t>Gross Anatomy of the </a:t>
            </a:r>
            <a:r>
              <a:rPr lang="en-US" dirty="0" smtClean="0">
                <a:latin typeface="Times New Roman"/>
              </a:rPr>
              <a:t>Stomach </a:t>
            </a:r>
            <a:r>
              <a:rPr lang="en-US" sz="2800" dirty="0">
                <a:latin typeface="Times New Roman"/>
              </a:rPr>
              <a:t>(5 of 5)</a:t>
            </a:r>
          </a:p>
        </p:txBody>
      </p:sp>
      <p:sp>
        <p:nvSpPr>
          <p:cNvPr id="4" name="Content Placeholder 3"/>
          <p:cNvSpPr>
            <a:spLocks noGrp="1"/>
          </p:cNvSpPr>
          <p:nvPr>
            <p:ph idx="1"/>
          </p:nvPr>
        </p:nvSpPr>
        <p:spPr>
          <a:xfrm>
            <a:off x="457200" y="1600201"/>
            <a:ext cx="8229600" cy="2223686"/>
          </a:xfrm>
        </p:spPr>
        <p:txBody>
          <a:bodyPr wrap="square">
            <a:spAutoFit/>
          </a:bodyPr>
          <a:lstStyle/>
          <a:p>
            <a:r>
              <a:rPr lang="en-US" altLang="en-US" dirty="0"/>
              <a:t>Autonomic nervous system supplies stomach </a:t>
            </a:r>
          </a:p>
          <a:p>
            <a:pPr lvl="1"/>
            <a:r>
              <a:rPr lang="en-US" altLang="en-US" dirty="0"/>
              <a:t>Sympathetic fibers from thoracic splanchnic nerves are relayed through celiac plexus</a:t>
            </a:r>
          </a:p>
          <a:p>
            <a:pPr lvl="1"/>
            <a:r>
              <a:rPr lang="en-US" altLang="en-US" dirty="0"/>
              <a:t>Parasympathetic fibers are supplied by vagus nerve</a:t>
            </a:r>
          </a:p>
          <a:p>
            <a:r>
              <a:rPr lang="en-US" altLang="en-US" dirty="0"/>
              <a:t>Blood supply </a:t>
            </a:r>
          </a:p>
          <a:p>
            <a:pPr lvl="1"/>
            <a:r>
              <a:rPr lang="en-US" altLang="en-US" dirty="0"/>
              <a:t>Celiac trunk (gastric and splenic branches)</a:t>
            </a:r>
          </a:p>
          <a:p>
            <a:pPr lvl="1"/>
            <a:r>
              <a:rPr lang="en-US" altLang="en-US" dirty="0"/>
              <a:t>Veins of hepatic portal system</a:t>
            </a:r>
          </a:p>
        </p:txBody>
      </p:sp>
    </p:spTree>
    <p:extLst>
      <p:ext uri="{BB962C8B-B14F-4D97-AF65-F5344CB8AC3E}">
        <p14:creationId xmlns:p14="http://schemas.microsoft.com/office/powerpoint/2010/main" val="71670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39464"/>
            <a:ext cx="8229600" cy="867370"/>
          </a:xfrm>
        </p:spPr>
        <p:txBody>
          <a:bodyPr>
            <a:spAutoFit/>
          </a:bodyPr>
          <a:lstStyle/>
          <a:p>
            <a:pPr marL="0" indent="0">
              <a:defRPr/>
            </a:pPr>
            <a:r>
              <a:rPr lang="en-US" altLang="en-US" dirty="0">
                <a:latin typeface="Times New Roman"/>
              </a:rPr>
              <a:t>Microscopic Anatomy of the Stomach </a:t>
            </a:r>
            <a:r>
              <a:rPr lang="en-US" altLang="en-US" dirty="0" smtClean="0">
                <a:latin typeface="Times New Roman"/>
              </a:rPr>
              <a:t/>
            </a:r>
            <a:br>
              <a:rPr lang="en-US" altLang="en-US" dirty="0" smtClean="0">
                <a:latin typeface="Times New Roman"/>
              </a:rPr>
            </a:br>
            <a:r>
              <a:rPr lang="en-US" sz="2800" dirty="0">
                <a:latin typeface="Times New Roman"/>
              </a:rPr>
              <a:t>(1 of 10)</a:t>
            </a:r>
          </a:p>
        </p:txBody>
      </p:sp>
      <p:sp>
        <p:nvSpPr>
          <p:cNvPr id="4" name="Content Placeholder 3"/>
          <p:cNvSpPr>
            <a:spLocks noGrp="1"/>
          </p:cNvSpPr>
          <p:nvPr>
            <p:ph idx="1"/>
          </p:nvPr>
        </p:nvSpPr>
        <p:spPr>
          <a:xfrm>
            <a:off x="457200" y="1600201"/>
            <a:ext cx="8458200" cy="1746632"/>
          </a:xfrm>
        </p:spPr>
        <p:txBody>
          <a:bodyPr wrap="square">
            <a:spAutoFit/>
          </a:bodyPr>
          <a:lstStyle/>
          <a:p>
            <a:r>
              <a:rPr lang="en-US" altLang="en-US" dirty="0"/>
              <a:t>Stomach wall contains regular four tunics; however, muscularis and mucosa are modified</a:t>
            </a:r>
          </a:p>
          <a:p>
            <a:r>
              <a:rPr lang="en-US" altLang="en-US" dirty="0"/>
              <a:t>Muscularis externa has circular and longitudinal smooth muscle layers, as well as extra third layer, the oblique (diagonal) layer</a:t>
            </a:r>
          </a:p>
          <a:p>
            <a:pPr lvl="1"/>
            <a:r>
              <a:rPr lang="en-US" altLang="en-US" dirty="0"/>
              <a:t>Together, smooth muscles allow stomach not only to churn, mix, and move chyme, but also to pummel it, which increases physical breakdown and ram it into small intestine</a:t>
            </a:r>
          </a:p>
        </p:txBody>
      </p:sp>
    </p:spTree>
    <p:extLst>
      <p:ext uri="{BB962C8B-B14F-4D97-AF65-F5344CB8AC3E}">
        <p14:creationId xmlns:p14="http://schemas.microsoft.com/office/powerpoint/2010/main" val="2094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39464"/>
            <a:ext cx="8229600" cy="867370"/>
          </a:xfrm>
        </p:spPr>
        <p:txBody>
          <a:bodyPr>
            <a:spAutoFit/>
          </a:bodyPr>
          <a:lstStyle/>
          <a:p>
            <a:pPr marL="0" indent="0">
              <a:defRPr/>
            </a:pPr>
            <a:r>
              <a:rPr lang="en-US" altLang="en-US" dirty="0">
                <a:latin typeface="Times New Roman"/>
              </a:rPr>
              <a:t>Microscopic Anatomy of the </a:t>
            </a:r>
            <a:r>
              <a:rPr lang="en-US" altLang="en-US" dirty="0" smtClean="0">
                <a:latin typeface="Times New Roman"/>
              </a:rPr>
              <a:t>Stomach</a:t>
            </a:r>
            <a:br>
              <a:rPr lang="en-US" altLang="en-US" dirty="0" smtClean="0">
                <a:latin typeface="Times New Roman"/>
              </a:rPr>
            </a:br>
            <a:r>
              <a:rPr lang="en-US" sz="2800" dirty="0">
                <a:latin typeface="Times New Roman"/>
              </a:rPr>
              <a:t>(2 of 10)</a:t>
            </a:r>
          </a:p>
        </p:txBody>
      </p:sp>
      <p:sp>
        <p:nvSpPr>
          <p:cNvPr id="4" name="Content Placeholder 3"/>
          <p:cNvSpPr>
            <a:spLocks noGrp="1"/>
          </p:cNvSpPr>
          <p:nvPr>
            <p:ph idx="1"/>
          </p:nvPr>
        </p:nvSpPr>
        <p:spPr>
          <a:xfrm>
            <a:off x="457200" y="1600201"/>
            <a:ext cx="8458200" cy="1862048"/>
          </a:xfrm>
        </p:spPr>
        <p:txBody>
          <a:bodyPr wrap="square">
            <a:spAutoFit/>
          </a:bodyPr>
          <a:lstStyle/>
          <a:p>
            <a:r>
              <a:rPr lang="en-US" altLang="en-US" dirty="0"/>
              <a:t>Mucosa layer is also modified</a:t>
            </a:r>
          </a:p>
          <a:p>
            <a:pPr lvl="1"/>
            <a:r>
              <a:rPr lang="en-US" altLang="en-US" dirty="0"/>
              <a:t>Consists of simple columnar epithelium entirely composed of mucous cells</a:t>
            </a:r>
          </a:p>
          <a:p>
            <a:pPr lvl="2"/>
            <a:r>
              <a:rPr lang="en-US" altLang="en-US" dirty="0"/>
              <a:t>Secrete two-layer coat of alkaline mucus</a:t>
            </a:r>
          </a:p>
          <a:p>
            <a:pPr lvl="3"/>
            <a:r>
              <a:rPr lang="en-US" altLang="en-US" dirty="0"/>
              <a:t>Surface layer traps bicarbonate-rich fluid layer that is beneath it</a:t>
            </a:r>
          </a:p>
          <a:p>
            <a:pPr lvl="1"/>
            <a:r>
              <a:rPr lang="en-US" altLang="en-US" dirty="0"/>
              <a:t>Dotted with </a:t>
            </a:r>
            <a:r>
              <a:rPr lang="en-US" altLang="en-US" b="1" dirty="0"/>
              <a:t>gastric pits</a:t>
            </a:r>
            <a:r>
              <a:rPr lang="en-US" altLang="en-US" dirty="0"/>
              <a:t>, </a:t>
            </a:r>
            <a:r>
              <a:rPr lang="en-US" altLang="en-US" dirty="0">
                <a:sym typeface="Wingdings" panose="05000000000000000000" pitchFamily="2" charset="2"/>
              </a:rPr>
              <a:t>which lead into</a:t>
            </a:r>
            <a:r>
              <a:rPr lang="en-US" altLang="en-US" dirty="0"/>
              <a:t> </a:t>
            </a:r>
            <a:r>
              <a:rPr lang="en-US" altLang="en-US" b="1" dirty="0"/>
              <a:t>gastric glands</a:t>
            </a:r>
          </a:p>
          <a:p>
            <a:pPr lvl="2"/>
            <a:r>
              <a:rPr lang="en-US" altLang="en-US" dirty="0"/>
              <a:t>Gastric glands produce </a:t>
            </a:r>
            <a:r>
              <a:rPr lang="en-US" altLang="en-US" b="1" dirty="0"/>
              <a:t>gastric juice</a:t>
            </a:r>
          </a:p>
        </p:txBody>
      </p:sp>
    </p:spTree>
    <p:extLst>
      <p:ext uri="{BB962C8B-B14F-4D97-AF65-F5344CB8AC3E}">
        <p14:creationId xmlns:p14="http://schemas.microsoft.com/office/powerpoint/2010/main" val="197558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5534"/>
            <a:ext cx="4114419" cy="1477328"/>
          </a:xfrm>
        </p:spPr>
        <p:txBody>
          <a:bodyPr wrap="square">
            <a:spAutoFit/>
          </a:bodyPr>
          <a:lstStyle/>
          <a:p>
            <a:r>
              <a:rPr lang="en-US" dirty="0">
                <a:latin typeface="Times New Roman"/>
              </a:rPr>
              <a:t>Microscopic </a:t>
            </a:r>
            <a:r>
              <a:rPr lang="en-US" dirty="0" smtClean="0">
                <a:latin typeface="Times New Roman"/>
              </a:rPr>
              <a:t>Anatomy </a:t>
            </a:r>
            <a:r>
              <a:rPr lang="en-US" dirty="0">
                <a:latin typeface="Times New Roman"/>
              </a:rPr>
              <a:t>of the </a:t>
            </a:r>
            <a:r>
              <a:rPr lang="en-US" dirty="0" smtClean="0">
                <a:latin typeface="Times New Roman"/>
              </a:rPr>
              <a:t>Stomach </a:t>
            </a:r>
            <a:br>
              <a:rPr lang="en-US" dirty="0" smtClean="0">
                <a:latin typeface="Times New Roman"/>
              </a:rPr>
            </a:br>
            <a:r>
              <a:rPr lang="en-US" sz="2800" dirty="0">
                <a:latin typeface="Times New Roman"/>
              </a:rPr>
              <a:t>(3 of 10)</a:t>
            </a:r>
            <a:endParaRPr lang="en-IN" sz="2800" dirty="0">
              <a:latin typeface="Times New Roman"/>
            </a:endParaRPr>
          </a:p>
        </p:txBody>
      </p:sp>
      <p:pic>
        <p:nvPicPr>
          <p:cNvPr id="4" name="Picture 3" descr="- Part (a) is an illustration shown the layers of the stomach wall. Labels include mucosa (surface epithelium, lamina propria, and muscularis mucosae), submucosa (contains submucosal plexus), muscularis externa (oblique layer, circular layer and longitudinal layer, as well as contains myenteric plexus), and seros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10" y="683356"/>
            <a:ext cx="2438390" cy="5358788"/>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23.16a </a:t>
            </a:r>
            <a:r>
              <a:rPr lang="en-US" dirty="0"/>
              <a:t>Microscopic anatomy of the stomach.</a:t>
            </a:r>
          </a:p>
        </p:txBody>
      </p:sp>
    </p:spTree>
    <p:extLst>
      <p:ext uri="{BB962C8B-B14F-4D97-AF65-F5344CB8AC3E}">
        <p14:creationId xmlns:p14="http://schemas.microsoft.com/office/powerpoint/2010/main" val="218957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39464"/>
            <a:ext cx="8229600" cy="867370"/>
          </a:xfrm>
        </p:spPr>
        <p:txBody>
          <a:bodyPr>
            <a:spAutoFit/>
          </a:bodyPr>
          <a:lstStyle/>
          <a:p>
            <a:pPr marL="0" indent="0">
              <a:defRPr/>
            </a:pPr>
            <a:r>
              <a:rPr lang="en-US" altLang="en-US" dirty="0">
                <a:latin typeface="Times New Roman"/>
              </a:rPr>
              <a:t>Microscopic Anatomy of the </a:t>
            </a:r>
            <a:r>
              <a:rPr lang="en-US" altLang="en-US" dirty="0" smtClean="0">
                <a:latin typeface="Times New Roman"/>
              </a:rPr>
              <a:t>Stomach</a:t>
            </a:r>
            <a:br>
              <a:rPr lang="en-US" altLang="en-US" dirty="0" smtClean="0">
                <a:latin typeface="Times New Roman"/>
              </a:rPr>
            </a:br>
            <a:r>
              <a:rPr lang="en-US" sz="2800" dirty="0">
                <a:latin typeface="Times New Roman"/>
              </a:rPr>
              <a:t>(4 of 10)</a:t>
            </a:r>
          </a:p>
        </p:txBody>
      </p:sp>
      <p:sp>
        <p:nvSpPr>
          <p:cNvPr id="4" name="Content Placeholder 3"/>
          <p:cNvSpPr>
            <a:spLocks noGrp="1"/>
          </p:cNvSpPr>
          <p:nvPr>
            <p:ph idx="1"/>
          </p:nvPr>
        </p:nvSpPr>
        <p:spPr>
          <a:xfrm>
            <a:off x="457200" y="1600201"/>
            <a:ext cx="8458200" cy="2185214"/>
          </a:xfrm>
        </p:spPr>
        <p:txBody>
          <a:bodyPr wrap="square">
            <a:spAutoFit/>
          </a:bodyPr>
          <a:lstStyle/>
          <a:p>
            <a:r>
              <a:rPr lang="en-US" altLang="en-US" b="1" dirty="0"/>
              <a:t>Types of gland cells</a:t>
            </a:r>
          </a:p>
          <a:p>
            <a:pPr lvl="1"/>
            <a:r>
              <a:rPr lang="en-US" altLang="en-US" dirty="0"/>
              <a:t>Glands in fundus and body produce most gastric juice</a:t>
            </a:r>
          </a:p>
          <a:p>
            <a:pPr lvl="1"/>
            <a:r>
              <a:rPr lang="en-US" altLang="en-US" dirty="0"/>
              <a:t>Glands include secretory cells</a:t>
            </a:r>
          </a:p>
          <a:p>
            <a:pPr lvl="2"/>
            <a:r>
              <a:rPr lang="en-US" altLang="en-US" b="1" dirty="0"/>
              <a:t>Mucous neck cells</a:t>
            </a:r>
          </a:p>
          <a:p>
            <a:pPr lvl="2"/>
            <a:r>
              <a:rPr lang="en-US" altLang="en-US" b="1" dirty="0"/>
              <a:t>Parietal cells </a:t>
            </a:r>
          </a:p>
          <a:p>
            <a:pPr lvl="2"/>
            <a:r>
              <a:rPr lang="en-US" altLang="en-US" b="1" dirty="0"/>
              <a:t>Chief cells </a:t>
            </a:r>
          </a:p>
          <a:p>
            <a:pPr lvl="2"/>
            <a:r>
              <a:rPr lang="en-US" altLang="en-US" b="1" dirty="0"/>
              <a:t>Enteroendocrine cells </a:t>
            </a:r>
          </a:p>
        </p:txBody>
      </p:sp>
    </p:spTree>
    <p:extLst>
      <p:ext uri="{BB962C8B-B14F-4D97-AF65-F5344CB8AC3E}">
        <p14:creationId xmlns:p14="http://schemas.microsoft.com/office/powerpoint/2010/main" val="402941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5534"/>
            <a:ext cx="4114419" cy="1477328"/>
          </a:xfrm>
        </p:spPr>
        <p:txBody>
          <a:bodyPr wrap="square">
            <a:spAutoFit/>
          </a:bodyPr>
          <a:lstStyle/>
          <a:p>
            <a:r>
              <a:rPr lang="en-US" dirty="0">
                <a:latin typeface="Times New Roman"/>
              </a:rPr>
              <a:t>Microscopic </a:t>
            </a:r>
            <a:r>
              <a:rPr lang="en-US" dirty="0" smtClean="0">
                <a:latin typeface="Times New Roman"/>
              </a:rPr>
              <a:t>Anatomy </a:t>
            </a:r>
            <a:r>
              <a:rPr lang="en-US" dirty="0">
                <a:latin typeface="Times New Roman"/>
              </a:rPr>
              <a:t>of the </a:t>
            </a:r>
            <a:r>
              <a:rPr lang="en-US" dirty="0" smtClean="0">
                <a:latin typeface="Times New Roman"/>
              </a:rPr>
              <a:t>Stomach</a:t>
            </a:r>
            <a:br>
              <a:rPr lang="en-US" dirty="0" smtClean="0">
                <a:latin typeface="Times New Roman"/>
              </a:rPr>
            </a:br>
            <a:r>
              <a:rPr lang="en-US" sz="2800" dirty="0" smtClean="0">
                <a:latin typeface="Times New Roman"/>
              </a:rPr>
              <a:t>(5 </a:t>
            </a:r>
            <a:r>
              <a:rPr lang="en-US" sz="2800" dirty="0">
                <a:latin typeface="Times New Roman"/>
              </a:rPr>
              <a:t>of 10)</a:t>
            </a:r>
            <a:endParaRPr lang="en-IN" sz="2800" dirty="0">
              <a:latin typeface="Times New Roman"/>
            </a:endParaRPr>
          </a:p>
        </p:txBody>
      </p:sp>
      <p:pic>
        <p:nvPicPr>
          <p:cNvPr id="4" name="Picture 3" descr="- Part (b) is an enlarged view of Part (a) showing gastric pits containing surface epithelium (mucous cells) and gastric gland (containing mucous neck cells, parietal cells, chief cells, and enteroendocrine ce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934" y="762000"/>
            <a:ext cx="4080591" cy="5234969"/>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23.16b </a:t>
            </a:r>
            <a:r>
              <a:rPr lang="en-US" dirty="0"/>
              <a:t>Microscopic anatomy of the stomach</a:t>
            </a:r>
            <a:r>
              <a:rPr lang="en-US" dirty="0" smtClean="0"/>
              <a:t>.</a:t>
            </a:r>
            <a:endParaRPr lang="en-US" dirty="0"/>
          </a:p>
        </p:txBody>
      </p:sp>
    </p:spTree>
    <p:extLst>
      <p:ext uri="{BB962C8B-B14F-4D97-AF65-F5344CB8AC3E}">
        <p14:creationId xmlns:p14="http://schemas.microsoft.com/office/powerpoint/2010/main" val="98215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39464"/>
            <a:ext cx="8229600" cy="867370"/>
          </a:xfrm>
        </p:spPr>
        <p:txBody>
          <a:bodyPr>
            <a:spAutoFit/>
          </a:bodyPr>
          <a:lstStyle/>
          <a:p>
            <a:pPr marL="0" indent="0">
              <a:defRPr/>
            </a:pPr>
            <a:r>
              <a:rPr lang="en-US" altLang="en-US" dirty="0">
                <a:latin typeface="Times New Roman"/>
              </a:rPr>
              <a:t>Microscopic Anatomy of the Stomach </a:t>
            </a:r>
            <a:r>
              <a:rPr lang="en-US" altLang="en-US" dirty="0" smtClean="0">
                <a:latin typeface="Times New Roman"/>
              </a:rPr>
              <a:t/>
            </a:r>
            <a:br>
              <a:rPr lang="en-US" altLang="en-US" dirty="0" smtClean="0">
                <a:latin typeface="Times New Roman"/>
              </a:rPr>
            </a:br>
            <a:r>
              <a:rPr lang="en-US" sz="2800" dirty="0">
                <a:latin typeface="Times New Roman"/>
              </a:rPr>
              <a:t>(6 of 10)</a:t>
            </a:r>
          </a:p>
        </p:txBody>
      </p:sp>
      <p:sp>
        <p:nvSpPr>
          <p:cNvPr id="4" name="Content Placeholder 3"/>
          <p:cNvSpPr>
            <a:spLocks noGrp="1"/>
          </p:cNvSpPr>
          <p:nvPr>
            <p:ph idx="1"/>
          </p:nvPr>
        </p:nvSpPr>
        <p:spPr>
          <a:xfrm>
            <a:off x="457200" y="1600201"/>
            <a:ext cx="8305800" cy="2754600"/>
          </a:xfrm>
        </p:spPr>
        <p:txBody>
          <a:bodyPr wrap="square">
            <a:spAutoFit/>
          </a:bodyPr>
          <a:lstStyle/>
          <a:p>
            <a:pPr lvl="1"/>
            <a:r>
              <a:rPr lang="en-US" altLang="en-US" b="1" dirty="0"/>
              <a:t>Mucous neck cells</a:t>
            </a:r>
          </a:p>
          <a:p>
            <a:pPr lvl="2"/>
            <a:r>
              <a:rPr lang="en-US" altLang="en-US" dirty="0"/>
              <a:t>Secrete thin, acidic mucus of unknown function</a:t>
            </a:r>
          </a:p>
          <a:p>
            <a:pPr lvl="1"/>
            <a:r>
              <a:rPr lang="en-US" altLang="en-US" b="1" dirty="0"/>
              <a:t>Parietal cells </a:t>
            </a:r>
          </a:p>
          <a:p>
            <a:pPr lvl="2"/>
            <a:r>
              <a:rPr lang="en-US" altLang="en-US" dirty="0"/>
              <a:t>Secretions include:</a:t>
            </a:r>
          </a:p>
          <a:p>
            <a:pPr lvl="3"/>
            <a:r>
              <a:rPr lang="en-US" altLang="en-US" i="1" dirty="0"/>
              <a:t>Hydrochloric acid </a:t>
            </a:r>
            <a:r>
              <a:rPr lang="en-US" altLang="en-US" dirty="0"/>
              <a:t>(</a:t>
            </a:r>
            <a:r>
              <a:rPr lang="en-US" altLang="en-US" dirty="0">
                <a:latin typeface="Times New Roman" panose="02020603050405020304" pitchFamily="18" charset="0"/>
                <a:cs typeface="Times New Roman" panose="02020603050405020304" pitchFamily="18" charset="0"/>
              </a:rPr>
              <a:t>HCl</a:t>
            </a:r>
            <a:r>
              <a:rPr lang="en-US" altLang="en-US" dirty="0"/>
              <a:t>) </a:t>
            </a:r>
          </a:p>
          <a:p>
            <a:pPr lvl="4"/>
            <a:r>
              <a:rPr lang="en-US" altLang="en-US" dirty="0">
                <a:latin typeface="Times New Roman" panose="02020603050405020304" pitchFamily="18" charset="0"/>
                <a:cs typeface="Times New Roman" panose="02020603050405020304" pitchFamily="18" charset="0"/>
              </a:rPr>
              <a:t>pH</a:t>
            </a:r>
            <a:r>
              <a:rPr lang="en-US" altLang="en-US" dirty="0"/>
              <a:t> 1.5–3.5; denatures protein, activates pepsin, breaks down plant cell walls, and kills many bacteria</a:t>
            </a:r>
          </a:p>
          <a:p>
            <a:pPr lvl="3"/>
            <a:r>
              <a:rPr lang="en-US" altLang="en-US" i="1" dirty="0"/>
              <a:t>Intrinsic factor</a:t>
            </a:r>
          </a:p>
          <a:p>
            <a:pPr lvl="4"/>
            <a:r>
              <a:rPr lang="en-US" altLang="en-US" dirty="0"/>
              <a:t>Glycoprotein required for absorption of vitamin </a:t>
            </a:r>
            <a:r>
              <a:rPr lang="en-US" altLang="en-US" dirty="0">
                <a:latin typeface="Times New Roman" panose="02020603050405020304" pitchFamily="18" charset="0"/>
                <a:cs typeface="Times New Roman" panose="02020603050405020304" pitchFamily="18" charset="0"/>
              </a:rPr>
              <a:t>B</a:t>
            </a:r>
            <a:r>
              <a:rPr lang="en-US" altLang="en-US" baseline="-25000" dirty="0">
                <a:latin typeface="Times New Roman" panose="02020603050405020304" pitchFamily="18" charset="0"/>
                <a:cs typeface="Times New Roman" panose="02020603050405020304" pitchFamily="18" charset="0"/>
              </a:rPr>
              <a:t>12</a:t>
            </a:r>
            <a:r>
              <a:rPr lang="en-US" altLang="en-US" dirty="0"/>
              <a:t> in small intestine</a:t>
            </a:r>
          </a:p>
        </p:txBody>
      </p:sp>
    </p:spTree>
    <p:extLst>
      <p:ext uri="{BB962C8B-B14F-4D97-AF65-F5344CB8AC3E}">
        <p14:creationId xmlns:p14="http://schemas.microsoft.com/office/powerpoint/2010/main" val="376350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146"/>
            <a:ext cx="8229600" cy="475655"/>
          </a:xfrm>
        </p:spPr>
        <p:txBody>
          <a:bodyPr>
            <a:spAutoFit/>
          </a:bodyPr>
          <a:lstStyle/>
          <a:p>
            <a:pPr marL="0" indent="0">
              <a:spcBef>
                <a:spcPct val="50000"/>
              </a:spcBef>
              <a:tabLst>
                <a:tab pos="1252538" algn="l"/>
              </a:tabLst>
            </a:pPr>
            <a:r>
              <a:rPr lang="en-US" altLang="en-US" dirty="0">
                <a:latin typeface="Times New Roman"/>
              </a:rPr>
              <a:t>The Pharynx</a:t>
            </a:r>
          </a:p>
        </p:txBody>
      </p:sp>
      <p:sp>
        <p:nvSpPr>
          <p:cNvPr id="4" name="Content Placeholder 3"/>
          <p:cNvSpPr>
            <a:spLocks noGrp="1"/>
          </p:cNvSpPr>
          <p:nvPr>
            <p:ph idx="1"/>
          </p:nvPr>
        </p:nvSpPr>
        <p:spPr>
          <a:xfrm>
            <a:off x="457581" y="1643126"/>
            <a:ext cx="8229600" cy="1862048"/>
          </a:xfrm>
        </p:spPr>
        <p:txBody>
          <a:bodyPr>
            <a:spAutoFit/>
          </a:bodyPr>
          <a:lstStyle/>
          <a:p>
            <a:pPr>
              <a:tabLst>
                <a:tab pos="1252538" algn="l"/>
              </a:tabLst>
            </a:pPr>
            <a:r>
              <a:rPr lang="en-US" altLang="en-US" dirty="0">
                <a:latin typeface="Arial"/>
              </a:rPr>
              <a:t>Food passes from mouth </a:t>
            </a:r>
            <a:r>
              <a:rPr lang="en-US" altLang="en-US" dirty="0">
                <a:latin typeface="Arial"/>
                <a:sym typeface="Wingdings" panose="05000000000000000000" pitchFamily="2" charset="2"/>
              </a:rPr>
              <a:t>into </a:t>
            </a:r>
            <a:r>
              <a:rPr lang="en-US" altLang="en-US" b="1" dirty="0">
                <a:latin typeface="Arial"/>
                <a:sym typeface="Wingdings" panose="05000000000000000000" pitchFamily="2" charset="2"/>
              </a:rPr>
              <a:t>o</a:t>
            </a:r>
            <a:r>
              <a:rPr lang="en-US" altLang="en-US" b="1" dirty="0">
                <a:latin typeface="Arial"/>
              </a:rPr>
              <a:t>ropharynx</a:t>
            </a:r>
            <a:r>
              <a:rPr lang="en-US" altLang="en-US" dirty="0">
                <a:latin typeface="Arial"/>
              </a:rPr>
              <a:t> </a:t>
            </a:r>
            <a:r>
              <a:rPr lang="en-US" altLang="en-US" dirty="0">
                <a:latin typeface="Arial"/>
                <a:sym typeface="Wingdings" panose="05000000000000000000" pitchFamily="2" charset="2"/>
              </a:rPr>
              <a:t>and then into</a:t>
            </a:r>
            <a:r>
              <a:rPr lang="en-US" altLang="en-US" dirty="0">
                <a:latin typeface="Arial"/>
              </a:rPr>
              <a:t> </a:t>
            </a:r>
            <a:r>
              <a:rPr lang="en-US" altLang="en-US" b="1" dirty="0">
                <a:latin typeface="Arial"/>
              </a:rPr>
              <a:t>laryngopharynx</a:t>
            </a:r>
          </a:p>
          <a:p>
            <a:pPr lvl="1">
              <a:tabLst>
                <a:tab pos="1252538" algn="l"/>
              </a:tabLst>
            </a:pPr>
            <a:r>
              <a:rPr lang="en-US" altLang="en-US" dirty="0">
                <a:latin typeface="Arial"/>
              </a:rPr>
              <a:t>Allows passage of food, fluids, and air</a:t>
            </a:r>
          </a:p>
          <a:p>
            <a:pPr lvl="1">
              <a:tabLst>
                <a:tab pos="1252538" algn="l"/>
              </a:tabLst>
            </a:pPr>
            <a:r>
              <a:rPr lang="en-US" altLang="en-US" dirty="0">
                <a:latin typeface="Arial"/>
              </a:rPr>
              <a:t>Stratified squamous epithelium lining with mucus-producing glands</a:t>
            </a:r>
          </a:p>
          <a:p>
            <a:pPr lvl="1">
              <a:tabLst>
                <a:tab pos="1252538" algn="l"/>
              </a:tabLst>
            </a:pPr>
            <a:r>
              <a:rPr lang="en-US" altLang="en-US" dirty="0">
                <a:latin typeface="Arial"/>
              </a:rPr>
              <a:t>External muscle layers consists of two skeletal muscle layers</a:t>
            </a:r>
          </a:p>
          <a:p>
            <a:pPr lvl="2">
              <a:tabLst>
                <a:tab pos="1252538" algn="l"/>
              </a:tabLst>
            </a:pPr>
            <a:r>
              <a:rPr lang="en-US" altLang="en-US" dirty="0">
                <a:latin typeface="Arial"/>
              </a:rPr>
              <a:t>Inner layer of muscles runs longitudinally</a:t>
            </a:r>
          </a:p>
          <a:p>
            <a:pPr lvl="2">
              <a:tabLst>
                <a:tab pos="1252538" algn="l"/>
              </a:tabLst>
            </a:pPr>
            <a:r>
              <a:rPr lang="en-US" altLang="en-US" dirty="0">
                <a:latin typeface="Arial"/>
              </a:rPr>
              <a:t>Outer </a:t>
            </a:r>
            <a:r>
              <a:rPr lang="en-US" altLang="en-US" i="1" dirty="0">
                <a:latin typeface="Arial"/>
              </a:rPr>
              <a:t>pharyngeal constrictors </a:t>
            </a:r>
            <a:r>
              <a:rPr lang="en-US" altLang="en-US" dirty="0">
                <a:latin typeface="Arial"/>
              </a:rPr>
              <a:t>encircle wall of pharynx</a:t>
            </a:r>
            <a:endParaRPr lang="en-US" dirty="0">
              <a:latin typeface="Arial"/>
            </a:endParaRPr>
          </a:p>
        </p:txBody>
      </p:sp>
    </p:spTree>
    <p:extLst>
      <p:ext uri="{BB962C8B-B14F-4D97-AF65-F5344CB8AC3E}">
        <p14:creationId xmlns:p14="http://schemas.microsoft.com/office/powerpoint/2010/main" val="210085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39464"/>
            <a:ext cx="8229600" cy="867370"/>
          </a:xfrm>
        </p:spPr>
        <p:txBody>
          <a:bodyPr>
            <a:spAutoFit/>
          </a:bodyPr>
          <a:lstStyle/>
          <a:p>
            <a:pPr marL="0" indent="0">
              <a:defRPr/>
            </a:pPr>
            <a:r>
              <a:rPr lang="en-US" altLang="en-US" dirty="0">
                <a:latin typeface="Times New Roman"/>
              </a:rPr>
              <a:t>Microscopic Anatomy of the Stomach </a:t>
            </a:r>
            <a:r>
              <a:rPr lang="en-US" altLang="en-US" dirty="0" smtClean="0">
                <a:latin typeface="Times New Roman"/>
              </a:rPr>
              <a:t/>
            </a:r>
            <a:br>
              <a:rPr lang="en-US" altLang="en-US" dirty="0" smtClean="0">
                <a:latin typeface="Times New Roman"/>
              </a:rPr>
            </a:br>
            <a:r>
              <a:rPr lang="en-US" sz="2800" dirty="0">
                <a:latin typeface="Times New Roman"/>
              </a:rPr>
              <a:t>(7 of 10)</a:t>
            </a:r>
          </a:p>
        </p:txBody>
      </p:sp>
      <p:sp>
        <p:nvSpPr>
          <p:cNvPr id="4" name="Content Placeholder 3"/>
          <p:cNvSpPr>
            <a:spLocks noGrp="1"/>
          </p:cNvSpPr>
          <p:nvPr>
            <p:ph idx="1"/>
          </p:nvPr>
        </p:nvSpPr>
        <p:spPr>
          <a:xfrm>
            <a:off x="457200" y="1600201"/>
            <a:ext cx="8458200" cy="1785104"/>
          </a:xfrm>
        </p:spPr>
        <p:txBody>
          <a:bodyPr wrap="square">
            <a:spAutoFit/>
          </a:bodyPr>
          <a:lstStyle/>
          <a:p>
            <a:pPr lvl="1"/>
            <a:r>
              <a:rPr lang="en-US" altLang="en-US" b="1" dirty="0"/>
              <a:t>Chief cells</a:t>
            </a:r>
          </a:p>
          <a:p>
            <a:pPr lvl="2"/>
            <a:r>
              <a:rPr lang="en-US" altLang="en-US" dirty="0"/>
              <a:t>Secretions include:</a:t>
            </a:r>
          </a:p>
          <a:p>
            <a:pPr lvl="3"/>
            <a:r>
              <a:rPr lang="en-US" altLang="en-US" i="1" dirty="0"/>
              <a:t>Pepsinogen</a:t>
            </a:r>
            <a:r>
              <a:rPr lang="en-US" altLang="en-US" dirty="0"/>
              <a:t>: inactive enzyme that is activated to </a:t>
            </a:r>
            <a:r>
              <a:rPr lang="en-US" altLang="en-US" b="1" dirty="0"/>
              <a:t>pepsin</a:t>
            </a:r>
            <a:r>
              <a:rPr lang="en-US" altLang="en-US" dirty="0"/>
              <a:t> by </a:t>
            </a:r>
            <a:r>
              <a:rPr lang="en-US" altLang="en-US" dirty="0">
                <a:latin typeface="Times New Roman" panose="02020603050405020304" pitchFamily="18" charset="0"/>
                <a:cs typeface="Times New Roman" panose="02020603050405020304" pitchFamily="18" charset="0"/>
              </a:rPr>
              <a:t>HCl</a:t>
            </a:r>
            <a:r>
              <a:rPr lang="en-US" altLang="en-US" dirty="0"/>
              <a:t> and by pepsin itself (a positive feedback mechanism)</a:t>
            </a:r>
          </a:p>
          <a:p>
            <a:pPr lvl="3"/>
            <a:r>
              <a:rPr lang="en-US" altLang="en-US" i="1" dirty="0"/>
              <a:t>Lipases</a:t>
            </a:r>
          </a:p>
          <a:p>
            <a:pPr lvl="4"/>
            <a:r>
              <a:rPr lang="en-US" altLang="en-US" dirty="0"/>
              <a:t>Digests ~15% of lipids</a:t>
            </a:r>
          </a:p>
        </p:txBody>
      </p:sp>
    </p:spTree>
    <p:extLst>
      <p:ext uri="{BB962C8B-B14F-4D97-AF65-F5344CB8AC3E}">
        <p14:creationId xmlns:p14="http://schemas.microsoft.com/office/powerpoint/2010/main" val="173791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39464"/>
            <a:ext cx="8229600" cy="867370"/>
          </a:xfrm>
        </p:spPr>
        <p:txBody>
          <a:bodyPr>
            <a:spAutoFit/>
          </a:bodyPr>
          <a:lstStyle/>
          <a:p>
            <a:pPr marL="0" indent="0">
              <a:defRPr/>
            </a:pPr>
            <a:r>
              <a:rPr lang="en-US" altLang="en-US" dirty="0">
                <a:latin typeface="Times New Roman"/>
              </a:rPr>
              <a:t>Microscopic Anatomy of the Stomach </a:t>
            </a:r>
            <a:r>
              <a:rPr lang="en-US" altLang="en-US" dirty="0" smtClean="0">
                <a:latin typeface="Times New Roman"/>
              </a:rPr>
              <a:t/>
            </a:r>
            <a:br>
              <a:rPr lang="en-US" altLang="en-US" dirty="0" smtClean="0">
                <a:latin typeface="Times New Roman"/>
              </a:rPr>
            </a:br>
            <a:r>
              <a:rPr lang="en-US" sz="2800" dirty="0">
                <a:latin typeface="Times New Roman"/>
              </a:rPr>
              <a:t>(8 of 10)</a:t>
            </a:r>
          </a:p>
        </p:txBody>
      </p:sp>
      <p:sp>
        <p:nvSpPr>
          <p:cNvPr id="4" name="Content Placeholder 3"/>
          <p:cNvSpPr>
            <a:spLocks noGrp="1"/>
          </p:cNvSpPr>
          <p:nvPr>
            <p:ph idx="1"/>
          </p:nvPr>
        </p:nvSpPr>
        <p:spPr>
          <a:xfrm>
            <a:off x="457200" y="1600201"/>
            <a:ext cx="8458200" cy="1862048"/>
          </a:xfrm>
        </p:spPr>
        <p:txBody>
          <a:bodyPr wrap="square">
            <a:spAutoFit/>
          </a:bodyPr>
          <a:lstStyle/>
          <a:p>
            <a:pPr lvl="1"/>
            <a:r>
              <a:rPr lang="en-US" altLang="en-US" b="1" dirty="0"/>
              <a:t>Enteroendocrine cells</a:t>
            </a:r>
          </a:p>
          <a:p>
            <a:pPr lvl="2"/>
            <a:r>
              <a:rPr lang="en-US" altLang="en-US" dirty="0"/>
              <a:t>Secrete chemical messengers into lamina propria</a:t>
            </a:r>
          </a:p>
          <a:p>
            <a:pPr lvl="3"/>
            <a:r>
              <a:rPr lang="en-US" altLang="en-US" dirty="0"/>
              <a:t>Act as paracrines</a:t>
            </a:r>
          </a:p>
          <a:p>
            <a:pPr lvl="4"/>
            <a:r>
              <a:rPr lang="en-US" altLang="en-US" b="1" dirty="0"/>
              <a:t>Serotonin</a:t>
            </a:r>
            <a:r>
              <a:rPr lang="en-US" altLang="en-US" dirty="0"/>
              <a:t> and </a:t>
            </a:r>
            <a:r>
              <a:rPr lang="en-US" altLang="en-US" b="1" dirty="0"/>
              <a:t>histamine</a:t>
            </a:r>
          </a:p>
          <a:p>
            <a:pPr lvl="3"/>
            <a:r>
              <a:rPr lang="en-US" altLang="en-US" dirty="0"/>
              <a:t>Hormones</a:t>
            </a:r>
          </a:p>
          <a:p>
            <a:pPr lvl="4"/>
            <a:r>
              <a:rPr lang="en-US" altLang="en-US" b="1" dirty="0"/>
              <a:t>Somatostatin</a:t>
            </a:r>
            <a:r>
              <a:rPr lang="en-US" altLang="en-US" dirty="0"/>
              <a:t> (also acts as paracrine) and </a:t>
            </a:r>
            <a:r>
              <a:rPr lang="en-US" altLang="en-US" b="1" dirty="0"/>
              <a:t>gastrin</a:t>
            </a:r>
          </a:p>
        </p:txBody>
      </p:sp>
    </p:spTree>
    <p:extLst>
      <p:ext uri="{BB962C8B-B14F-4D97-AF65-F5344CB8AC3E}">
        <p14:creationId xmlns:p14="http://schemas.microsoft.com/office/powerpoint/2010/main" val="168874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39464"/>
            <a:ext cx="8229600" cy="867370"/>
          </a:xfrm>
        </p:spPr>
        <p:txBody>
          <a:bodyPr wrap="square">
            <a:spAutoFit/>
          </a:bodyPr>
          <a:lstStyle/>
          <a:p>
            <a:r>
              <a:rPr lang="en-US" dirty="0">
                <a:latin typeface="Times New Roman"/>
              </a:rPr>
              <a:t>Microscopic </a:t>
            </a:r>
            <a:r>
              <a:rPr lang="en-US" dirty="0" smtClean="0">
                <a:latin typeface="Times New Roman"/>
              </a:rPr>
              <a:t>Anatomy </a:t>
            </a:r>
            <a:r>
              <a:rPr lang="en-US" dirty="0">
                <a:latin typeface="Times New Roman"/>
              </a:rPr>
              <a:t>of the </a:t>
            </a:r>
            <a:r>
              <a:rPr lang="en-US" dirty="0" smtClean="0">
                <a:latin typeface="Times New Roman"/>
              </a:rPr>
              <a:t>Stomach </a:t>
            </a:r>
            <a:br>
              <a:rPr lang="en-US" dirty="0" smtClean="0">
                <a:latin typeface="Times New Roman"/>
              </a:rPr>
            </a:br>
            <a:r>
              <a:rPr lang="en-US" sz="2800" dirty="0">
                <a:latin typeface="Times New Roman"/>
              </a:rPr>
              <a:t>(9 of 10)</a:t>
            </a:r>
            <a:endParaRPr lang="en-IN" sz="2800" dirty="0">
              <a:latin typeface="Times New Roman"/>
            </a:endParaRPr>
          </a:p>
        </p:txBody>
      </p:sp>
      <p:pic>
        <p:nvPicPr>
          <p:cNvPr id="4" name="Picture 3" descr="- Part (c) is an even further enlarged view of Part (b) showing part of a gastric gland. Labels include parietal cell (secretes HCl and intrinsic factor), chief cell (secretes pepsinogen), and enteroendocrine cell (secretes hormones and paracr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664" y="1276865"/>
            <a:ext cx="3996672" cy="4706607"/>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23.16c </a:t>
            </a:r>
            <a:r>
              <a:rPr lang="en-US" dirty="0"/>
              <a:t>Microscopic anatomy of the stomach</a:t>
            </a:r>
            <a:r>
              <a:rPr lang="en-US" dirty="0" smtClean="0"/>
              <a:t>.</a:t>
            </a:r>
            <a:endParaRPr lang="en-US" dirty="0"/>
          </a:p>
        </p:txBody>
      </p:sp>
    </p:spTree>
    <p:extLst>
      <p:ext uri="{BB962C8B-B14F-4D97-AF65-F5344CB8AC3E}">
        <p14:creationId xmlns:p14="http://schemas.microsoft.com/office/powerpoint/2010/main" val="197990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39636"/>
            <a:ext cx="8229600" cy="867370"/>
          </a:xfrm>
        </p:spPr>
        <p:txBody>
          <a:bodyPr>
            <a:spAutoFit/>
          </a:bodyPr>
          <a:lstStyle/>
          <a:p>
            <a:pPr marL="0" indent="0">
              <a:defRPr/>
            </a:pPr>
            <a:r>
              <a:rPr lang="en-US" altLang="en-US" dirty="0">
                <a:latin typeface="Times New Roman"/>
              </a:rPr>
              <a:t>Microscopic Anatomy of the Stomach </a:t>
            </a:r>
            <a:r>
              <a:rPr lang="en-US" altLang="en-US" dirty="0" smtClean="0">
                <a:latin typeface="Times New Roman"/>
              </a:rPr>
              <a:t/>
            </a:r>
            <a:br>
              <a:rPr lang="en-US" altLang="en-US" dirty="0" smtClean="0">
                <a:latin typeface="Times New Roman"/>
              </a:rPr>
            </a:br>
            <a:r>
              <a:rPr lang="en-US" sz="2800" dirty="0">
                <a:latin typeface="Times New Roman"/>
              </a:rPr>
              <a:t>(10 of 10)</a:t>
            </a:r>
          </a:p>
        </p:txBody>
      </p:sp>
      <p:sp>
        <p:nvSpPr>
          <p:cNvPr id="4" name="Content Placeholder 3"/>
          <p:cNvSpPr>
            <a:spLocks noGrp="1"/>
          </p:cNvSpPr>
          <p:nvPr>
            <p:ph idx="1"/>
          </p:nvPr>
        </p:nvSpPr>
        <p:spPr>
          <a:xfrm>
            <a:off x="457200" y="1600201"/>
            <a:ext cx="8458200" cy="2508379"/>
          </a:xfrm>
        </p:spPr>
        <p:txBody>
          <a:bodyPr wrap="square">
            <a:spAutoFit/>
          </a:bodyPr>
          <a:lstStyle/>
          <a:p>
            <a:r>
              <a:rPr lang="en-US" altLang="en-US" b="1" dirty="0"/>
              <a:t>Mucosal barrier</a:t>
            </a:r>
          </a:p>
          <a:p>
            <a:pPr lvl="1"/>
            <a:r>
              <a:rPr lang="en-US" altLang="en-US" dirty="0"/>
              <a:t>Harsh digestive conditions require stomach to be protected</a:t>
            </a:r>
          </a:p>
          <a:p>
            <a:pPr lvl="1"/>
            <a:r>
              <a:rPr lang="en-US" altLang="en-US" b="1" dirty="0"/>
              <a:t>Mucosal barrier </a:t>
            </a:r>
            <a:r>
              <a:rPr lang="en-US" altLang="en-US" dirty="0"/>
              <a:t>protects stomach and is created by three factors</a:t>
            </a:r>
          </a:p>
          <a:p>
            <a:pPr lvl="2"/>
            <a:r>
              <a:rPr lang="en-US" altLang="en-US" dirty="0"/>
              <a:t>Thick layer of bicarbonate-rich mucus </a:t>
            </a:r>
          </a:p>
          <a:p>
            <a:pPr lvl="2"/>
            <a:r>
              <a:rPr lang="en-US" altLang="en-US" dirty="0"/>
              <a:t>Tight junctions between epithelial cells</a:t>
            </a:r>
          </a:p>
          <a:p>
            <a:pPr lvl="3"/>
            <a:r>
              <a:rPr lang="en-US" altLang="en-US" dirty="0"/>
              <a:t>Prevent juice seeping underneath tissue </a:t>
            </a:r>
          </a:p>
          <a:p>
            <a:pPr lvl="2"/>
            <a:r>
              <a:rPr lang="en-US" altLang="en-US" dirty="0"/>
              <a:t>Damaged epithelial cells are quickly replaced by division of stem cells</a:t>
            </a:r>
          </a:p>
          <a:p>
            <a:pPr lvl="3"/>
            <a:r>
              <a:rPr lang="en-US" altLang="en-US" dirty="0"/>
              <a:t>Surface cells replaced every 3–6 days</a:t>
            </a:r>
          </a:p>
        </p:txBody>
      </p:sp>
    </p:spTree>
    <p:extLst>
      <p:ext uri="{BB962C8B-B14F-4D97-AF65-F5344CB8AC3E}">
        <p14:creationId xmlns:p14="http://schemas.microsoft.com/office/powerpoint/2010/main" val="140288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79237"/>
            <a:ext cx="8229600" cy="523220"/>
          </a:xfrm>
        </p:spPr>
        <p:txBody>
          <a:bodyPr>
            <a:spAutoFit/>
          </a:bodyPr>
          <a:lstStyle/>
          <a:p>
            <a:pPr marL="0" indent="0">
              <a:defRPr/>
            </a:pPr>
            <a:r>
              <a:rPr lang="en-US" altLang="en-US" dirty="0">
                <a:latin typeface="Times New Roman"/>
              </a:rPr>
              <a:t>Clinical – Homeostatic Imbalance 23.7</a:t>
            </a:r>
            <a:endParaRPr lang="en-US" b="0" dirty="0">
              <a:latin typeface="Times New Roman"/>
            </a:endParaRPr>
          </a:p>
        </p:txBody>
      </p:sp>
      <p:sp>
        <p:nvSpPr>
          <p:cNvPr id="4" name="Content Placeholder 3"/>
          <p:cNvSpPr>
            <a:spLocks noGrp="1"/>
          </p:cNvSpPr>
          <p:nvPr>
            <p:ph idx="1"/>
          </p:nvPr>
        </p:nvSpPr>
        <p:spPr>
          <a:xfrm>
            <a:off x="457200" y="1600201"/>
            <a:ext cx="7924800" cy="2546851"/>
          </a:xfrm>
        </p:spPr>
        <p:txBody>
          <a:bodyPr wrap="square">
            <a:spAutoFit/>
          </a:bodyPr>
          <a:lstStyle/>
          <a:p>
            <a:r>
              <a:rPr lang="en-US" altLang="en-US" i="1" dirty="0"/>
              <a:t>Gastritis</a:t>
            </a:r>
          </a:p>
          <a:p>
            <a:pPr lvl="1"/>
            <a:r>
              <a:rPr lang="en-US" altLang="en-US" dirty="0"/>
              <a:t>Inflammation caused by anything that breaches stomach’</a:t>
            </a:r>
            <a:r>
              <a:rPr lang="en-US" altLang="ja-JP" dirty="0"/>
              <a:t>s mucosal barrier</a:t>
            </a:r>
          </a:p>
          <a:p>
            <a:r>
              <a:rPr lang="en-US" altLang="en-US" dirty="0"/>
              <a:t>Peptic or gastric ulcers</a:t>
            </a:r>
          </a:p>
          <a:p>
            <a:pPr lvl="1"/>
            <a:r>
              <a:rPr lang="en-US" altLang="en-US" dirty="0"/>
              <a:t>Can cause erosions in stomach wall</a:t>
            </a:r>
          </a:p>
          <a:p>
            <a:pPr lvl="2"/>
            <a:r>
              <a:rPr lang="en-US" altLang="en-US" dirty="0"/>
              <a:t>If erosions perforate wall, can lead to </a:t>
            </a:r>
            <a:r>
              <a:rPr lang="en-US" altLang="en-US" dirty="0">
                <a:sym typeface="Wingdings" panose="05000000000000000000" pitchFamily="2" charset="2"/>
              </a:rPr>
              <a:t>peritonitis and hemorrhage</a:t>
            </a:r>
            <a:endParaRPr lang="en-US" altLang="en-US" dirty="0"/>
          </a:p>
          <a:p>
            <a:pPr lvl="1"/>
            <a:r>
              <a:rPr lang="en-US" altLang="en-US" dirty="0"/>
              <a:t>Most ulcers caused by bacterum </a:t>
            </a:r>
            <a:r>
              <a:rPr lang="en-US" altLang="en-US" i="1" dirty="0"/>
              <a:t>Helicobacter pylori</a:t>
            </a:r>
            <a:r>
              <a:rPr lang="en-US" altLang="en-US" dirty="0"/>
              <a:t> </a:t>
            </a:r>
          </a:p>
          <a:p>
            <a:pPr lvl="1"/>
            <a:r>
              <a:rPr lang="en-US" altLang="en-US" dirty="0"/>
              <a:t>Can also be caused by </a:t>
            </a:r>
            <a:r>
              <a:rPr lang="en-US" dirty="0"/>
              <a:t>non-steroidal anti-inflammatory drugs (NSAIDs), </a:t>
            </a:r>
            <a:r>
              <a:rPr lang="en-US" altLang="en-US" dirty="0"/>
              <a:t>such as aspirin</a:t>
            </a:r>
          </a:p>
        </p:txBody>
      </p:sp>
    </p:spTree>
    <p:extLst>
      <p:ext uri="{BB962C8B-B14F-4D97-AF65-F5344CB8AC3E}">
        <p14:creationId xmlns:p14="http://schemas.microsoft.com/office/powerpoint/2010/main" val="299541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87946"/>
            <a:ext cx="8229600" cy="523220"/>
          </a:xfrm>
        </p:spPr>
        <p:txBody>
          <a:bodyPr wrap="square">
            <a:spAutoFit/>
          </a:bodyPr>
          <a:lstStyle/>
          <a:p>
            <a:r>
              <a:rPr lang="en-US" dirty="0">
                <a:latin typeface="Times New Roman"/>
              </a:rPr>
              <a:t>A </a:t>
            </a:r>
            <a:r>
              <a:rPr lang="en-US" dirty="0" smtClean="0">
                <a:latin typeface="Times New Roman"/>
              </a:rPr>
              <a:t>Gastric Ulcer</a:t>
            </a:r>
            <a:endParaRPr lang="en-IN" dirty="0">
              <a:latin typeface="Times New Roman"/>
            </a:endParaRPr>
          </a:p>
        </p:txBody>
      </p:sp>
      <p:pic>
        <p:nvPicPr>
          <p:cNvPr id="4" name="Picture 3" descr="This figure is a photograph that shows the interior stomach wall, which looks shiny and red, containing a gastric ulcer that is a roughly triangular dark hole that pierces through the 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119" y="1371600"/>
            <a:ext cx="4533762" cy="4624716"/>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23.17 </a:t>
            </a:r>
            <a:r>
              <a:rPr lang="en-US" dirty="0"/>
              <a:t>A gastric </a:t>
            </a:r>
            <a:r>
              <a:rPr lang="en-US" dirty="0" smtClean="0"/>
              <a:t>ulcer.</a:t>
            </a:r>
            <a:endParaRPr lang="en-US" dirty="0"/>
          </a:p>
        </p:txBody>
      </p:sp>
    </p:spTree>
    <p:extLst>
      <p:ext uri="{BB962C8B-B14F-4D97-AF65-F5344CB8AC3E}">
        <p14:creationId xmlns:p14="http://schemas.microsoft.com/office/powerpoint/2010/main" val="251078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0254"/>
            <a:ext cx="8229600" cy="1046440"/>
          </a:xfrm>
        </p:spPr>
        <p:txBody>
          <a:bodyPr wrap="square">
            <a:spAutoFit/>
          </a:bodyPr>
          <a:lstStyle/>
          <a:p>
            <a:r>
              <a:rPr lang="en-US" dirty="0">
                <a:latin typeface="Times New Roman"/>
              </a:rPr>
              <a:t>Photomicrograph of </a:t>
            </a:r>
            <a:r>
              <a:rPr lang="en-US" i="1" dirty="0">
                <a:latin typeface="Times New Roman"/>
              </a:rPr>
              <a:t>H. pylori</a:t>
            </a:r>
            <a:r>
              <a:rPr lang="en-US" dirty="0">
                <a:latin typeface="Times New Roman"/>
              </a:rPr>
              <a:t>, the </a:t>
            </a:r>
            <a:r>
              <a:rPr lang="en-US" dirty="0" smtClean="0">
                <a:latin typeface="Times New Roman"/>
              </a:rPr>
              <a:t>Bacteria</a:t>
            </a:r>
            <a:r>
              <a:rPr lang="en-US" dirty="0">
                <a:latin typeface="Times New Roman"/>
              </a:rPr>
              <a:t/>
            </a:r>
            <a:br>
              <a:rPr lang="en-US" dirty="0">
                <a:latin typeface="Times New Roman"/>
              </a:rPr>
            </a:br>
            <a:r>
              <a:rPr lang="en-US" dirty="0">
                <a:latin typeface="Times New Roman"/>
              </a:rPr>
              <a:t>that </a:t>
            </a:r>
            <a:r>
              <a:rPr lang="en-US" dirty="0" smtClean="0">
                <a:latin typeface="Times New Roman"/>
              </a:rPr>
              <a:t>Most Commonly Cause Gastric Ulcers</a:t>
            </a:r>
            <a:endParaRPr lang="en-IN" dirty="0">
              <a:latin typeface="Times New Roman"/>
            </a:endParaRPr>
          </a:p>
        </p:txBody>
      </p:sp>
      <p:pic>
        <p:nvPicPr>
          <p:cNvPr id="4" name="Picture 3" descr=" This figure is a photomicrograph showing several of the the bacteria, H. pylori, on the mucosa layer of the stoma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38" y="1405313"/>
            <a:ext cx="5546324" cy="4312551"/>
          </a:xfrm>
          <a:prstGeom prst="rect">
            <a:avLst/>
          </a:prstGeom>
        </p:spPr>
      </p:pic>
      <p:sp>
        <p:nvSpPr>
          <p:cNvPr id="5" name="Content Placeholder 4"/>
          <p:cNvSpPr>
            <a:spLocks noGrp="1"/>
          </p:cNvSpPr>
          <p:nvPr>
            <p:ph sz="quarter" idx="13"/>
          </p:nvPr>
        </p:nvSpPr>
        <p:spPr>
          <a:xfrm>
            <a:off x="457200" y="5821246"/>
            <a:ext cx="8153400" cy="492443"/>
          </a:xfrm>
        </p:spPr>
        <p:txBody>
          <a:bodyPr/>
          <a:lstStyle/>
          <a:p>
            <a:r>
              <a:rPr lang="en-US" b="1" dirty="0">
                <a:solidFill>
                  <a:srgbClr val="007FA3"/>
                </a:solidFill>
              </a:rPr>
              <a:t>Figure 23.18 </a:t>
            </a:r>
            <a:r>
              <a:rPr lang="en-US" dirty="0"/>
              <a:t>Photomicrograph of </a:t>
            </a:r>
            <a:r>
              <a:rPr lang="en-US" i="1" dirty="0"/>
              <a:t>H. pylori</a:t>
            </a:r>
            <a:r>
              <a:rPr lang="en-US" dirty="0"/>
              <a:t>, the bacteria that most commonly cause  </a:t>
            </a:r>
            <a:r>
              <a:rPr lang="en-US" dirty="0" smtClean="0"/>
              <a:t>gastric </a:t>
            </a:r>
            <a:r>
              <a:rPr lang="en-US" dirty="0"/>
              <a:t>ulcers. </a:t>
            </a:r>
          </a:p>
        </p:txBody>
      </p:sp>
    </p:spTree>
    <p:extLst>
      <p:ext uri="{BB962C8B-B14F-4D97-AF65-F5344CB8AC3E}">
        <p14:creationId xmlns:p14="http://schemas.microsoft.com/office/powerpoint/2010/main" val="52187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Digestive Processes in the </a:t>
            </a:r>
            <a:r>
              <a:rPr lang="en-US" altLang="en-US" dirty="0" smtClean="0">
                <a:latin typeface="Times New Roman"/>
              </a:rPr>
              <a:t>Stomach </a:t>
            </a:r>
            <a:r>
              <a:rPr lang="en-US" sz="2800" dirty="0">
                <a:latin typeface="Times New Roman"/>
              </a:rPr>
              <a:t>(1 of 2)</a:t>
            </a:r>
          </a:p>
        </p:txBody>
      </p:sp>
      <p:sp>
        <p:nvSpPr>
          <p:cNvPr id="4" name="Content Placeholder 3"/>
          <p:cNvSpPr>
            <a:spLocks noGrp="1"/>
          </p:cNvSpPr>
          <p:nvPr>
            <p:ph idx="1"/>
          </p:nvPr>
        </p:nvSpPr>
        <p:spPr>
          <a:xfrm>
            <a:off x="457200" y="1600201"/>
            <a:ext cx="8458200" cy="2508379"/>
          </a:xfrm>
        </p:spPr>
        <p:txBody>
          <a:bodyPr wrap="square">
            <a:spAutoFit/>
          </a:bodyPr>
          <a:lstStyle/>
          <a:p>
            <a:r>
              <a:rPr lang="en-US" altLang="en-US" dirty="0"/>
              <a:t>Processes carried out by stomach</a:t>
            </a:r>
          </a:p>
          <a:p>
            <a:pPr lvl="1"/>
            <a:r>
              <a:rPr lang="en-US" altLang="en-US" dirty="0"/>
              <a:t>Carries out breakdown of food</a:t>
            </a:r>
          </a:p>
          <a:p>
            <a:pPr lvl="1"/>
            <a:r>
              <a:rPr lang="en-US" altLang="en-US" dirty="0"/>
              <a:t>Serves as holding area for food</a:t>
            </a:r>
          </a:p>
          <a:p>
            <a:pPr lvl="1"/>
            <a:r>
              <a:rPr lang="en-US" altLang="en-US" dirty="0"/>
              <a:t>Delivers chyme to small intestine</a:t>
            </a:r>
          </a:p>
          <a:p>
            <a:pPr lvl="1"/>
            <a:r>
              <a:rPr lang="en-US" altLang="en-US" dirty="0"/>
              <a:t>Denatures proteins by </a:t>
            </a:r>
            <a:r>
              <a:rPr lang="en-US" altLang="en-US" dirty="0">
                <a:latin typeface="Times New Roman" panose="02020603050405020304" pitchFamily="18" charset="0"/>
                <a:cs typeface="Times New Roman" panose="02020603050405020304" pitchFamily="18" charset="0"/>
              </a:rPr>
              <a:t>HCl</a:t>
            </a:r>
          </a:p>
          <a:p>
            <a:pPr lvl="1"/>
            <a:r>
              <a:rPr lang="en-US" altLang="en-US" dirty="0"/>
              <a:t>Pepsin carries out enzymatic digestion of </a:t>
            </a:r>
            <a:r>
              <a:rPr lang="en-US" altLang="en-US" dirty="0" smtClean="0"/>
              <a:t>proteins</a:t>
            </a:r>
          </a:p>
          <a:p>
            <a:pPr marL="1371600" lvl="2" indent="-514350"/>
            <a:r>
              <a:rPr lang="en-US" altLang="en-US" dirty="0" smtClean="0"/>
              <a:t>Milk </a:t>
            </a:r>
            <a:r>
              <a:rPr lang="en-US" altLang="en-US" dirty="0"/>
              <a:t>protein (casein) is broken down by </a:t>
            </a:r>
            <a:r>
              <a:rPr lang="en-US" altLang="en-US" b="1" dirty="0"/>
              <a:t>rennin </a:t>
            </a:r>
            <a:r>
              <a:rPr lang="en-US" altLang="en-US" dirty="0"/>
              <a:t>in </a:t>
            </a:r>
            <a:r>
              <a:rPr lang="en-US" altLang="en-US" dirty="0" smtClean="0"/>
              <a:t>infants</a:t>
            </a:r>
          </a:p>
          <a:p>
            <a:pPr marL="1828800" lvl="3" indent="-514350"/>
            <a:r>
              <a:rPr lang="en-US" altLang="en-US" dirty="0" smtClean="0"/>
              <a:t>Results </a:t>
            </a:r>
            <a:r>
              <a:rPr lang="en-US" altLang="en-US" dirty="0"/>
              <a:t>in curdy substance</a:t>
            </a:r>
          </a:p>
        </p:txBody>
      </p:sp>
    </p:spTree>
    <p:extLst>
      <p:ext uri="{BB962C8B-B14F-4D97-AF65-F5344CB8AC3E}">
        <p14:creationId xmlns:p14="http://schemas.microsoft.com/office/powerpoint/2010/main" val="219975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Digestive Processes in the </a:t>
            </a:r>
            <a:r>
              <a:rPr lang="en-US" altLang="en-US" dirty="0" smtClean="0">
                <a:latin typeface="Times New Roman"/>
              </a:rPr>
              <a:t>Stomach </a:t>
            </a:r>
            <a:r>
              <a:rPr lang="en-US" sz="2800" dirty="0">
                <a:latin typeface="Times New Roman"/>
              </a:rPr>
              <a:t>(2 of 2)</a:t>
            </a:r>
          </a:p>
        </p:txBody>
      </p:sp>
      <p:sp>
        <p:nvSpPr>
          <p:cNvPr id="4" name="Content Placeholder 3"/>
          <p:cNvSpPr>
            <a:spLocks noGrp="1"/>
          </p:cNvSpPr>
          <p:nvPr>
            <p:ph idx="1"/>
          </p:nvPr>
        </p:nvSpPr>
        <p:spPr>
          <a:xfrm>
            <a:off x="457200" y="1600201"/>
            <a:ext cx="8305800" cy="1785104"/>
          </a:xfrm>
        </p:spPr>
        <p:txBody>
          <a:bodyPr wrap="square">
            <a:spAutoFit/>
          </a:bodyPr>
          <a:lstStyle/>
          <a:p>
            <a:pPr lvl="1"/>
            <a:r>
              <a:rPr lang="en-US" altLang="en-US" dirty="0"/>
              <a:t>Lipid-soluble alcohol and aspirin are absorbed into blood</a:t>
            </a:r>
          </a:p>
          <a:p>
            <a:pPr lvl="1"/>
            <a:r>
              <a:rPr lang="en-US" altLang="en-US" dirty="0"/>
              <a:t>Only stomach function essential to life is secretion of </a:t>
            </a:r>
            <a:r>
              <a:rPr lang="en-US" altLang="en-US" b="1" dirty="0"/>
              <a:t>intrinsic factor </a:t>
            </a:r>
            <a:r>
              <a:rPr lang="en-US" altLang="en-US" dirty="0"/>
              <a:t>for vitamin </a:t>
            </a:r>
            <a:r>
              <a:rPr lang="en-US" altLang="en-US" dirty="0">
                <a:latin typeface="Times New Roman" panose="02020603050405020304" pitchFamily="18" charset="0"/>
                <a:cs typeface="Times New Roman" panose="02020603050405020304" pitchFamily="18" charset="0"/>
              </a:rPr>
              <a:t>B</a:t>
            </a:r>
            <a:r>
              <a:rPr lang="en-US" altLang="en-US" baseline="-25000" dirty="0">
                <a:latin typeface="Times New Roman" panose="02020603050405020304" pitchFamily="18" charset="0"/>
                <a:cs typeface="Times New Roman" panose="02020603050405020304" pitchFamily="18" charset="0"/>
              </a:rPr>
              <a:t>12</a:t>
            </a:r>
            <a:r>
              <a:rPr lang="en-US" altLang="en-US" dirty="0"/>
              <a:t> absorption </a:t>
            </a:r>
          </a:p>
          <a:p>
            <a:pPr lvl="3"/>
            <a:r>
              <a:rPr lang="en-US" altLang="en-US" dirty="0">
                <a:latin typeface="Times New Roman" panose="02020603050405020304" pitchFamily="18" charset="0"/>
                <a:cs typeface="Times New Roman" panose="02020603050405020304" pitchFamily="18" charset="0"/>
              </a:rPr>
              <a:t>B</a:t>
            </a:r>
            <a:r>
              <a:rPr lang="en-US" altLang="en-US" baseline="-25000" dirty="0">
                <a:latin typeface="Times New Roman" panose="02020603050405020304" pitchFamily="18" charset="0"/>
                <a:cs typeface="Times New Roman" panose="02020603050405020304" pitchFamily="18" charset="0"/>
              </a:rPr>
              <a:t>12</a:t>
            </a:r>
            <a:r>
              <a:rPr lang="en-US" altLang="en-US" dirty="0"/>
              <a:t> needed </a:t>
            </a:r>
            <a:r>
              <a:rPr lang="en-US" altLang="en-US" dirty="0">
                <a:sym typeface="Wingdings" panose="05000000000000000000" pitchFamily="2" charset="2"/>
              </a:rPr>
              <a:t>for </a:t>
            </a:r>
            <a:r>
              <a:rPr lang="en-US" altLang="en-US" dirty="0"/>
              <a:t>red blood cells to </a:t>
            </a:r>
            <a:r>
              <a:rPr lang="en-US" altLang="en-US" dirty="0">
                <a:sym typeface="Wingdings" panose="05000000000000000000" pitchFamily="2" charset="2"/>
              </a:rPr>
              <a:t>mature</a:t>
            </a:r>
            <a:r>
              <a:rPr lang="en-US" altLang="en-US" dirty="0"/>
              <a:t> </a:t>
            </a:r>
          </a:p>
          <a:p>
            <a:pPr lvl="3"/>
            <a:r>
              <a:rPr lang="en-US" altLang="en-US" dirty="0"/>
              <a:t>Lack of intrinsic factor causes </a:t>
            </a:r>
            <a:r>
              <a:rPr lang="en-US" altLang="en-US" i="1" dirty="0"/>
              <a:t>pernicious anemia</a:t>
            </a:r>
          </a:p>
          <a:p>
            <a:pPr lvl="3"/>
            <a:r>
              <a:rPr lang="en-US" altLang="en-US" dirty="0"/>
              <a:t>Treated with </a:t>
            </a:r>
            <a:r>
              <a:rPr lang="en-US" altLang="en-US" dirty="0">
                <a:latin typeface="Times New Roman" panose="02020603050405020304" pitchFamily="18" charset="0"/>
                <a:cs typeface="Times New Roman" panose="02020603050405020304" pitchFamily="18" charset="0"/>
              </a:rPr>
              <a:t>B</a:t>
            </a:r>
            <a:r>
              <a:rPr lang="en-US" altLang="en-US" baseline="-25000" dirty="0">
                <a:latin typeface="Times New Roman" panose="02020603050405020304" pitchFamily="18" charset="0"/>
                <a:cs typeface="Times New Roman" panose="02020603050405020304" pitchFamily="18" charset="0"/>
              </a:rPr>
              <a:t>12</a:t>
            </a:r>
            <a:r>
              <a:rPr lang="en-US" altLang="en-US" dirty="0"/>
              <a:t> injections</a:t>
            </a:r>
          </a:p>
        </p:txBody>
      </p:sp>
    </p:spTree>
    <p:extLst>
      <p:ext uri="{BB962C8B-B14F-4D97-AF65-F5344CB8AC3E}">
        <p14:creationId xmlns:p14="http://schemas.microsoft.com/office/powerpoint/2010/main" val="222886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(1 of 8)</a:t>
            </a:r>
          </a:p>
        </p:txBody>
      </p:sp>
      <p:sp>
        <p:nvSpPr>
          <p:cNvPr id="4" name="Content Placeholder 3"/>
          <p:cNvSpPr>
            <a:spLocks noGrp="1"/>
          </p:cNvSpPr>
          <p:nvPr>
            <p:ph idx="1"/>
          </p:nvPr>
        </p:nvSpPr>
        <p:spPr>
          <a:xfrm>
            <a:off x="457200" y="1600201"/>
            <a:ext cx="8153400" cy="2108269"/>
          </a:xfrm>
        </p:spPr>
        <p:txBody>
          <a:bodyPr wrap="square">
            <a:spAutoFit/>
          </a:bodyPr>
          <a:lstStyle/>
          <a:p>
            <a:r>
              <a:rPr lang="en-US" altLang="en-US" dirty="0"/>
              <a:t>Gastric mucosa </a:t>
            </a:r>
            <a:r>
              <a:rPr lang="en-US" altLang="en-US" dirty="0">
                <a:sym typeface="Wingdings" panose="05000000000000000000" pitchFamily="2" charset="2"/>
              </a:rPr>
              <a:t>secretes &gt;3 L of gastric juice/day and are </a:t>
            </a:r>
            <a:r>
              <a:rPr lang="en-US" altLang="en-US" dirty="0"/>
              <a:t>regulated by:</a:t>
            </a:r>
          </a:p>
          <a:p>
            <a:pPr lvl="1"/>
            <a:r>
              <a:rPr lang="en-US" altLang="en-US" dirty="0"/>
              <a:t>Neural mechanisms</a:t>
            </a:r>
          </a:p>
          <a:p>
            <a:pPr lvl="2"/>
            <a:r>
              <a:rPr lang="en-US" altLang="en-US" dirty="0">
                <a:sym typeface="Wingdings" panose="05000000000000000000" pitchFamily="2" charset="2"/>
              </a:rPr>
              <a:t>Vagus nerve stimulation increases secretion</a:t>
            </a:r>
            <a:endParaRPr lang="en-US" altLang="en-US" dirty="0"/>
          </a:p>
          <a:p>
            <a:pPr lvl="2"/>
            <a:r>
              <a:rPr lang="en-US" altLang="en-US" dirty="0"/>
              <a:t>Sympathetic stimulation </a:t>
            </a:r>
            <a:r>
              <a:rPr lang="en-US" altLang="en-US" dirty="0">
                <a:sym typeface="Wingdings" panose="05000000000000000000" pitchFamily="2" charset="2"/>
              </a:rPr>
              <a:t>decreases secretion </a:t>
            </a:r>
            <a:endParaRPr lang="en-US" altLang="en-US" dirty="0"/>
          </a:p>
          <a:p>
            <a:pPr lvl="1"/>
            <a:r>
              <a:rPr lang="en-US" altLang="en-US" dirty="0"/>
              <a:t>Hormonal mechanisms</a:t>
            </a:r>
          </a:p>
          <a:p>
            <a:pPr lvl="2"/>
            <a:r>
              <a:rPr lang="en-US" altLang="en-US" dirty="0">
                <a:sym typeface="Wingdings" panose="05000000000000000000" pitchFamily="2" charset="2"/>
              </a:rPr>
              <a:t>Gastrin stimulates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HCl</a:t>
            </a:r>
            <a:r>
              <a:rPr lang="en-US" altLang="en-US" dirty="0">
                <a:sym typeface="Wingdings" panose="05000000000000000000" pitchFamily="2" charset="2"/>
              </a:rPr>
              <a:t> secretion by stomach and gastrin antagonist hormones by small intestine</a:t>
            </a:r>
          </a:p>
        </p:txBody>
      </p:sp>
    </p:spTree>
    <p:extLst>
      <p:ext uri="{BB962C8B-B14F-4D97-AF65-F5344CB8AC3E}">
        <p14:creationId xmlns:p14="http://schemas.microsoft.com/office/powerpoint/2010/main" val="408405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76894"/>
            <a:ext cx="8229600" cy="432414"/>
          </a:xfrm>
        </p:spPr>
        <p:txBody>
          <a:bodyPr>
            <a:spAutoFit/>
          </a:bodyPr>
          <a:lstStyle/>
          <a:p>
            <a:r>
              <a:rPr lang="en-US" altLang="en-US" dirty="0">
                <a:latin typeface="Times New Roman"/>
              </a:rPr>
              <a:t>The </a:t>
            </a:r>
            <a:r>
              <a:rPr lang="en-US" altLang="en-US" dirty="0" smtClean="0">
                <a:latin typeface="Times New Roman"/>
              </a:rPr>
              <a:t>Esophagus </a:t>
            </a:r>
            <a:r>
              <a:rPr lang="en-US" sz="2800" dirty="0">
                <a:latin typeface="Times New Roman"/>
              </a:rPr>
              <a:t>(1 of 2)</a:t>
            </a:r>
          </a:p>
        </p:txBody>
      </p:sp>
      <p:sp>
        <p:nvSpPr>
          <p:cNvPr id="4" name="Content Placeholder 3"/>
          <p:cNvSpPr>
            <a:spLocks noGrp="1"/>
          </p:cNvSpPr>
          <p:nvPr>
            <p:ph idx="1"/>
          </p:nvPr>
        </p:nvSpPr>
        <p:spPr>
          <a:xfrm>
            <a:off x="457581" y="1643126"/>
            <a:ext cx="8229600" cy="2531462"/>
          </a:xfrm>
        </p:spPr>
        <p:txBody>
          <a:bodyPr>
            <a:spAutoFit/>
          </a:bodyPr>
          <a:lstStyle/>
          <a:p>
            <a:r>
              <a:rPr lang="en-US" altLang="en-US" dirty="0">
                <a:latin typeface="Arial"/>
              </a:rPr>
              <a:t>Flat muscular tube that runs from laryngopharynx to stomach</a:t>
            </a:r>
          </a:p>
          <a:p>
            <a:pPr lvl="1"/>
            <a:r>
              <a:rPr lang="en-US" altLang="en-US" dirty="0">
                <a:latin typeface="Arial"/>
              </a:rPr>
              <a:t>Is collapsed when not involved in food propulsion</a:t>
            </a:r>
          </a:p>
          <a:p>
            <a:r>
              <a:rPr lang="en-US" altLang="en-US" dirty="0">
                <a:latin typeface="Arial"/>
              </a:rPr>
              <a:t>Pierces diaphragm at </a:t>
            </a:r>
            <a:r>
              <a:rPr lang="en-US" altLang="en-US" b="1" dirty="0">
                <a:latin typeface="Arial"/>
              </a:rPr>
              <a:t>esophageal hiatus </a:t>
            </a:r>
          </a:p>
          <a:p>
            <a:r>
              <a:rPr lang="en-US" altLang="en-US" dirty="0">
                <a:latin typeface="Arial"/>
              </a:rPr>
              <a:t>Joins stomach at </a:t>
            </a:r>
            <a:r>
              <a:rPr lang="en-US" altLang="en-US" b="1" dirty="0">
                <a:latin typeface="Arial"/>
              </a:rPr>
              <a:t>cardial orifice </a:t>
            </a:r>
          </a:p>
          <a:p>
            <a:r>
              <a:rPr lang="en-US" altLang="en-US" b="1" dirty="0">
                <a:latin typeface="Arial"/>
              </a:rPr>
              <a:t>Gastroesophageal</a:t>
            </a:r>
            <a:r>
              <a:rPr lang="en-US" altLang="en-US" dirty="0">
                <a:latin typeface="Arial"/>
              </a:rPr>
              <a:t> (</a:t>
            </a:r>
            <a:r>
              <a:rPr lang="en-US" altLang="en-US" b="1" dirty="0">
                <a:latin typeface="Arial"/>
              </a:rPr>
              <a:t>cardiac</a:t>
            </a:r>
            <a:r>
              <a:rPr lang="en-US" altLang="en-US" dirty="0">
                <a:latin typeface="Arial"/>
              </a:rPr>
              <a:t>) </a:t>
            </a:r>
            <a:r>
              <a:rPr lang="en-US" altLang="en-US" b="1" dirty="0">
                <a:latin typeface="Arial"/>
              </a:rPr>
              <a:t>sphincter</a:t>
            </a:r>
            <a:r>
              <a:rPr lang="en-US" altLang="en-US" dirty="0">
                <a:latin typeface="Arial"/>
              </a:rPr>
              <a:t> surrounds cardial orifice</a:t>
            </a:r>
          </a:p>
          <a:p>
            <a:pPr lvl="1"/>
            <a:r>
              <a:rPr lang="en-US" altLang="en-US" dirty="0">
                <a:latin typeface="Arial"/>
              </a:rPr>
              <a:t>Keeps orifice closed when food is not being swallowed</a:t>
            </a:r>
          </a:p>
          <a:p>
            <a:pPr lvl="1"/>
            <a:r>
              <a:rPr lang="en-US" altLang="en-US" dirty="0">
                <a:latin typeface="Arial"/>
              </a:rPr>
              <a:t>Mucus cells on both sides of sphincter help protect esophagus from acid reflux</a:t>
            </a:r>
          </a:p>
        </p:txBody>
      </p:sp>
    </p:spTree>
    <p:extLst>
      <p:ext uri="{BB962C8B-B14F-4D97-AF65-F5344CB8AC3E}">
        <p14:creationId xmlns:p14="http://schemas.microsoft.com/office/powerpoint/2010/main" val="184808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(2 of 8)</a:t>
            </a:r>
          </a:p>
        </p:txBody>
      </p:sp>
      <p:sp>
        <p:nvSpPr>
          <p:cNvPr id="4" name="Content Placeholder 3"/>
          <p:cNvSpPr>
            <a:spLocks noGrp="1"/>
          </p:cNvSpPr>
          <p:nvPr>
            <p:ph idx="1"/>
          </p:nvPr>
        </p:nvSpPr>
        <p:spPr>
          <a:xfrm>
            <a:off x="457200" y="1600201"/>
            <a:ext cx="8458200" cy="1215717"/>
          </a:xfrm>
        </p:spPr>
        <p:txBody>
          <a:bodyPr wrap="square">
            <a:spAutoFit/>
          </a:bodyPr>
          <a:lstStyle/>
          <a:p>
            <a:r>
              <a:rPr lang="en-US" altLang="en-US" dirty="0"/>
              <a:t>Gastric secretions are broken down into three phases</a:t>
            </a:r>
          </a:p>
          <a:p>
            <a:pPr lvl="1"/>
            <a:r>
              <a:rPr lang="en-US" altLang="en-US" dirty="0"/>
              <a:t> </a:t>
            </a:r>
            <a:r>
              <a:rPr lang="en-US" altLang="en-US" b="1" dirty="0"/>
              <a:t>Cephalic (reflex) phase</a:t>
            </a:r>
          </a:p>
          <a:p>
            <a:pPr lvl="1"/>
            <a:r>
              <a:rPr lang="en-US" altLang="en-US" dirty="0"/>
              <a:t> </a:t>
            </a:r>
            <a:r>
              <a:rPr lang="en-US" altLang="en-US" b="1" dirty="0"/>
              <a:t>Gastric phase</a:t>
            </a:r>
          </a:p>
          <a:p>
            <a:pPr lvl="1"/>
            <a:r>
              <a:rPr lang="en-US" altLang="en-US" dirty="0"/>
              <a:t> </a:t>
            </a:r>
            <a:r>
              <a:rPr lang="en-US" altLang="en-US" b="1" dirty="0"/>
              <a:t>Intestinal </a:t>
            </a:r>
            <a:r>
              <a:rPr lang="en-US" altLang="en-US" b="1" dirty="0" smtClean="0"/>
              <a:t>phase</a:t>
            </a:r>
            <a:endParaRPr lang="en-US" altLang="en-US" b="1" dirty="0"/>
          </a:p>
        </p:txBody>
      </p:sp>
    </p:spTree>
    <p:extLst>
      <p:ext uri="{BB962C8B-B14F-4D97-AF65-F5344CB8AC3E}">
        <p14:creationId xmlns:p14="http://schemas.microsoft.com/office/powerpoint/2010/main" val="156615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(3 of 8)</a:t>
            </a:r>
          </a:p>
        </p:txBody>
      </p:sp>
      <p:sp>
        <p:nvSpPr>
          <p:cNvPr id="4" name="Content Placeholder 3"/>
          <p:cNvSpPr>
            <a:spLocks noGrp="1"/>
          </p:cNvSpPr>
          <p:nvPr>
            <p:ph idx="1"/>
          </p:nvPr>
        </p:nvSpPr>
        <p:spPr>
          <a:xfrm>
            <a:off x="457200" y="1600201"/>
            <a:ext cx="8458200" cy="2546851"/>
          </a:xfrm>
        </p:spPr>
        <p:txBody>
          <a:bodyPr wrap="square">
            <a:spAutoFit/>
          </a:bodyPr>
          <a:lstStyle/>
          <a:p>
            <a:r>
              <a:rPr lang="en-US" altLang="en-US" dirty="0"/>
              <a:t> </a:t>
            </a:r>
            <a:r>
              <a:rPr lang="en-US" altLang="en-US" b="1" dirty="0"/>
              <a:t>Cephalic (reflex) phase</a:t>
            </a:r>
          </a:p>
          <a:p>
            <a:pPr lvl="1"/>
            <a:r>
              <a:rPr lang="en-US" altLang="en-US" dirty="0"/>
              <a:t>Conditioned reflex triggered by aroma, taste, sight, thought</a:t>
            </a:r>
          </a:p>
          <a:p>
            <a:r>
              <a:rPr lang="en-US" altLang="en-US" dirty="0"/>
              <a:t> </a:t>
            </a:r>
            <a:r>
              <a:rPr lang="en-US" altLang="en-US" b="1" dirty="0"/>
              <a:t>Gastric phase</a:t>
            </a:r>
          </a:p>
          <a:p>
            <a:pPr lvl="1"/>
            <a:r>
              <a:rPr lang="en-US" altLang="en-US" dirty="0"/>
              <a:t>Lasts 3–4 hours and provides two-thirds of gastric juice released</a:t>
            </a:r>
          </a:p>
          <a:p>
            <a:pPr lvl="1"/>
            <a:r>
              <a:rPr lang="en-US" altLang="en-US" b="1" dirty="0"/>
              <a:t>Stimulation of gastric phase</a:t>
            </a:r>
            <a:r>
              <a:rPr lang="en-US" altLang="en-US" dirty="0"/>
              <a:t> </a:t>
            </a:r>
          </a:p>
          <a:p>
            <a:pPr lvl="2"/>
            <a:r>
              <a:rPr lang="en-US" altLang="en-US" dirty="0"/>
              <a:t>Distension activates stretch receptors, initiating both long and short reflexes</a:t>
            </a:r>
          </a:p>
          <a:p>
            <a:pPr lvl="2"/>
            <a:r>
              <a:rPr lang="en-US" altLang="en-US" dirty="0"/>
              <a:t>Chemical stimuli, such as partially digested proteins, caffeine, and low acidity, activate enteroendocrine </a:t>
            </a:r>
            <a:r>
              <a:rPr lang="en-US" altLang="en-US" b="1" dirty="0" smtClean="0"/>
              <a:t>G </a:t>
            </a:r>
            <a:r>
              <a:rPr lang="en-US" altLang="en-US" b="1" dirty="0"/>
              <a:t>cells </a:t>
            </a:r>
            <a:r>
              <a:rPr lang="en-US" altLang="en-US" dirty="0"/>
              <a:t>to secrete gastrin</a:t>
            </a:r>
          </a:p>
        </p:txBody>
      </p:sp>
    </p:spTree>
    <p:extLst>
      <p:ext uri="{BB962C8B-B14F-4D97-AF65-F5344CB8AC3E}">
        <p14:creationId xmlns:p14="http://schemas.microsoft.com/office/powerpoint/2010/main" val="377620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(4 of 8)</a:t>
            </a:r>
          </a:p>
        </p:txBody>
      </p:sp>
      <p:sp>
        <p:nvSpPr>
          <p:cNvPr id="4" name="Content Placeholder 3"/>
          <p:cNvSpPr>
            <a:spLocks noGrp="1"/>
          </p:cNvSpPr>
          <p:nvPr>
            <p:ph idx="1"/>
          </p:nvPr>
        </p:nvSpPr>
        <p:spPr>
          <a:xfrm>
            <a:off x="457200" y="1600201"/>
            <a:ext cx="8458200" cy="2354491"/>
          </a:xfrm>
        </p:spPr>
        <p:txBody>
          <a:bodyPr wrap="square">
            <a:spAutoFit/>
          </a:bodyPr>
          <a:lstStyle/>
          <a:p>
            <a:pPr lvl="1"/>
            <a:r>
              <a:rPr lang="en-US" altLang="en-US" b="1" dirty="0"/>
              <a:t>Stimulation of gastric phase (cont.)</a:t>
            </a:r>
            <a:endParaRPr lang="en-US" altLang="en-US" dirty="0"/>
          </a:p>
          <a:p>
            <a:pPr lvl="2"/>
            <a:r>
              <a:rPr lang="en-US" altLang="en-US" dirty="0"/>
              <a:t>Release of gastrin then </a:t>
            </a:r>
            <a:r>
              <a:rPr lang="en-US" altLang="en-US" dirty="0">
                <a:sym typeface="Wingdings" panose="05000000000000000000" pitchFamily="2" charset="2"/>
              </a:rPr>
              <a:t>initiates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HCl</a:t>
            </a:r>
            <a:r>
              <a:rPr lang="en-US" altLang="en-US" dirty="0">
                <a:sym typeface="Wingdings" panose="05000000000000000000" pitchFamily="2" charset="2"/>
              </a:rPr>
              <a:t> release from parietal cells and activates enzyme secretion</a:t>
            </a:r>
          </a:p>
          <a:p>
            <a:pPr lvl="3"/>
            <a:r>
              <a:rPr lang="en-US" altLang="en-US" dirty="0">
                <a:sym typeface="Wingdings" panose="05000000000000000000" pitchFamily="2" charset="2"/>
              </a:rPr>
              <a:t>Prods parietal cells to secrete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HCl</a:t>
            </a:r>
            <a:r>
              <a:rPr lang="en-US" altLang="en-US" dirty="0">
                <a:sym typeface="Wingdings" panose="05000000000000000000" pitchFamily="2" charset="2"/>
              </a:rPr>
              <a:t> by: </a:t>
            </a:r>
          </a:p>
          <a:p>
            <a:pPr lvl="4"/>
            <a:r>
              <a:rPr lang="en-US" altLang="en-US" dirty="0">
                <a:sym typeface="Wingdings" panose="05000000000000000000" pitchFamily="2" charset="2"/>
              </a:rPr>
              <a:t>Binding to receptors on parietal cells </a:t>
            </a:r>
          </a:p>
          <a:p>
            <a:pPr lvl="4"/>
            <a:r>
              <a:rPr lang="en-US" altLang="en-US" dirty="0">
                <a:sym typeface="Wingdings" panose="05000000000000000000" pitchFamily="2" charset="2"/>
              </a:rPr>
              <a:t>Stimulating enteroendocrine cells to release histamine</a:t>
            </a:r>
          </a:p>
          <a:p>
            <a:pPr lvl="3"/>
            <a:r>
              <a:rPr lang="en-US" altLang="en-US" dirty="0"/>
              <a:t>Buffering action of ingested proteins </a:t>
            </a:r>
            <a:r>
              <a:rPr lang="en-US" altLang="en-US" dirty="0">
                <a:sym typeface="Wingdings" panose="05000000000000000000" pitchFamily="2" charset="2"/>
              </a:rPr>
              <a:t>causes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pH</a:t>
            </a:r>
            <a:r>
              <a:rPr lang="en-US" altLang="en-US" dirty="0">
                <a:sym typeface="Wingdings" panose="05000000000000000000" pitchFamily="2" charset="2"/>
              </a:rPr>
              <a:t> to rise, which activates more gastrin secretion</a:t>
            </a:r>
          </a:p>
        </p:txBody>
      </p:sp>
    </p:spTree>
    <p:extLst>
      <p:ext uri="{BB962C8B-B14F-4D97-AF65-F5344CB8AC3E}">
        <p14:creationId xmlns:p14="http://schemas.microsoft.com/office/powerpoint/2010/main" val="149777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(5 of 8)</a:t>
            </a:r>
          </a:p>
        </p:txBody>
      </p:sp>
      <p:sp>
        <p:nvSpPr>
          <p:cNvPr id="4" name="Content Placeholder 3"/>
          <p:cNvSpPr>
            <a:spLocks noGrp="1"/>
          </p:cNvSpPr>
          <p:nvPr>
            <p:ph idx="1"/>
          </p:nvPr>
        </p:nvSpPr>
        <p:spPr>
          <a:xfrm>
            <a:off x="457200" y="1600201"/>
            <a:ext cx="8001000" cy="1785104"/>
          </a:xfrm>
        </p:spPr>
        <p:txBody>
          <a:bodyPr wrap="square">
            <a:spAutoFit/>
          </a:bodyPr>
          <a:lstStyle/>
          <a:p>
            <a:pPr lvl="1"/>
            <a:r>
              <a:rPr lang="en-US" altLang="en-US" b="1" dirty="0">
                <a:sym typeface="Wingdings" panose="05000000000000000000" pitchFamily="2" charset="2"/>
              </a:rPr>
              <a:t>Inhibition of gastric phase</a:t>
            </a:r>
          </a:p>
          <a:p>
            <a:pPr lvl="2"/>
            <a:r>
              <a:rPr lang="en-US" altLang="en-US" dirty="0">
                <a:sym typeface="Wingdings" panose="05000000000000000000" pitchFamily="2" charset="2"/>
              </a:rPr>
              <a:t>Low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pH</a:t>
            </a:r>
            <a:r>
              <a:rPr lang="en-US" altLang="en-US" dirty="0">
                <a:sym typeface="Wingdings" panose="05000000000000000000" pitchFamily="2" charset="2"/>
              </a:rPr>
              <a:t> inhibits gastrin secretion</a:t>
            </a:r>
          </a:p>
          <a:p>
            <a:pPr lvl="3"/>
            <a:r>
              <a:rPr lang="en-US" altLang="en-US" dirty="0">
                <a:sym typeface="Wingdings" panose="05000000000000000000" pitchFamily="2" charset="2"/>
              </a:rPr>
              <a:t>Occurs between meals</a:t>
            </a:r>
          </a:p>
          <a:p>
            <a:pPr lvl="3"/>
            <a:r>
              <a:rPr lang="en-US" altLang="en-US" dirty="0">
                <a:sym typeface="Wingdings" panose="05000000000000000000" pitchFamily="2" charset="2"/>
              </a:rPr>
              <a:t>Occurs during digestion as negative feedback mechanism</a:t>
            </a:r>
          </a:p>
          <a:p>
            <a:pPr lvl="4"/>
            <a:r>
              <a:rPr lang="en-US" altLang="en-US" dirty="0">
                <a:sym typeface="Wingdings" panose="05000000000000000000" pitchFamily="2" charset="2"/>
              </a:rPr>
              <a:t>The more protein, the more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HCl</a:t>
            </a:r>
            <a:r>
              <a:rPr lang="en-US" altLang="en-US" dirty="0">
                <a:sym typeface="Wingdings" panose="05000000000000000000" pitchFamily="2" charset="2"/>
              </a:rPr>
              <a:t> acid is secreted, causing decline in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pH</a:t>
            </a:r>
            <a:r>
              <a:rPr lang="en-US" altLang="en-US" dirty="0">
                <a:sym typeface="Wingdings" panose="05000000000000000000" pitchFamily="2" charset="2"/>
              </a:rPr>
              <a:t>, which inhibits gastrin </a:t>
            </a:r>
            <a:r>
              <a:rPr lang="en-US" altLang="en-US" dirty="0" smtClean="0">
                <a:sym typeface="Wingdings" panose="05000000000000000000" pitchFamily="2" charset="2"/>
              </a:rPr>
              <a:t>secretion</a:t>
            </a:r>
            <a:endParaRPr lang="en-US" altLang="en-US" dirty="0">
              <a:sym typeface="Wingdings" panose="05000000000000000000" pitchFamily="2" charset="2"/>
            </a:endParaRPr>
          </a:p>
        </p:txBody>
      </p:sp>
    </p:spTree>
    <p:extLst>
      <p:ext uri="{BB962C8B-B14F-4D97-AF65-F5344CB8AC3E}">
        <p14:creationId xmlns:p14="http://schemas.microsoft.com/office/powerpoint/2010/main" val="59186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(6 of 8)</a:t>
            </a:r>
          </a:p>
        </p:txBody>
      </p:sp>
      <p:sp>
        <p:nvSpPr>
          <p:cNvPr id="4" name="Content Placeholder 3"/>
          <p:cNvSpPr>
            <a:spLocks noGrp="1"/>
          </p:cNvSpPr>
          <p:nvPr>
            <p:ph idx="1"/>
          </p:nvPr>
        </p:nvSpPr>
        <p:spPr>
          <a:xfrm>
            <a:off x="457200" y="1600201"/>
            <a:ext cx="8153400" cy="2354491"/>
          </a:xfrm>
        </p:spPr>
        <p:txBody>
          <a:bodyPr wrap="square">
            <a:spAutoFit/>
          </a:bodyPr>
          <a:lstStyle/>
          <a:p>
            <a:r>
              <a:rPr lang="en-US" altLang="en-US" dirty="0"/>
              <a:t> </a:t>
            </a:r>
            <a:r>
              <a:rPr lang="en-US" altLang="en-US" b="1" dirty="0"/>
              <a:t>Intestinal phase</a:t>
            </a:r>
          </a:p>
          <a:p>
            <a:pPr lvl="1"/>
            <a:r>
              <a:rPr lang="en-US" altLang="en-US" dirty="0"/>
              <a:t>Begins with a brief stimulatory component followed by inhibition</a:t>
            </a:r>
          </a:p>
          <a:p>
            <a:pPr lvl="1"/>
            <a:r>
              <a:rPr lang="en-US" altLang="en-US" b="1" dirty="0"/>
              <a:t>Stimulation of intestinal phase</a:t>
            </a:r>
            <a:endParaRPr lang="en-US" altLang="en-US" dirty="0"/>
          </a:p>
          <a:p>
            <a:pPr lvl="2"/>
            <a:r>
              <a:rPr lang="en-US" altLang="en-US" dirty="0"/>
              <a:t>Partially digested food enters small intestine, </a:t>
            </a:r>
            <a:r>
              <a:rPr lang="en-US" altLang="en-US" dirty="0">
                <a:sym typeface="Wingdings" panose="05000000000000000000" pitchFamily="2" charset="2"/>
              </a:rPr>
              <a:t>causing a brief release of </a:t>
            </a:r>
            <a:r>
              <a:rPr lang="en-US" altLang="en-US" b="1" dirty="0">
                <a:sym typeface="Wingdings" panose="05000000000000000000" pitchFamily="2" charset="2"/>
              </a:rPr>
              <a:t>intestinal</a:t>
            </a:r>
            <a:r>
              <a:rPr lang="en-US" altLang="en-US" dirty="0">
                <a:sym typeface="Wingdings" panose="05000000000000000000" pitchFamily="2" charset="2"/>
              </a:rPr>
              <a:t> (</a:t>
            </a:r>
            <a:r>
              <a:rPr lang="en-US" altLang="en-US" b="1" dirty="0">
                <a:sym typeface="Wingdings" panose="05000000000000000000" pitchFamily="2" charset="2"/>
              </a:rPr>
              <a:t>enteric</a:t>
            </a:r>
            <a:r>
              <a:rPr lang="en-US" altLang="en-US" dirty="0">
                <a:sym typeface="Wingdings" panose="05000000000000000000" pitchFamily="2" charset="2"/>
              </a:rPr>
              <a:t>) </a:t>
            </a:r>
            <a:r>
              <a:rPr lang="en-US" altLang="en-US" b="1" dirty="0">
                <a:sym typeface="Wingdings" panose="05000000000000000000" pitchFamily="2" charset="2"/>
              </a:rPr>
              <a:t>gastrin</a:t>
            </a:r>
          </a:p>
          <a:p>
            <a:pPr lvl="3"/>
            <a:r>
              <a:rPr lang="en-US" altLang="en-US" dirty="0">
                <a:sym typeface="Wingdings" panose="05000000000000000000" pitchFamily="2" charset="2"/>
              </a:rPr>
              <a:t>Encourages gastric glands of stomach to continue secretory activities</a:t>
            </a:r>
          </a:p>
          <a:p>
            <a:pPr lvl="3"/>
            <a:r>
              <a:rPr lang="en-US" altLang="en-US" dirty="0">
                <a:sym typeface="Wingdings" panose="05000000000000000000" pitchFamily="2" charset="2"/>
              </a:rPr>
              <a:t>Stimulatory effect is brief and overridden by inhibitory stimuli as intestine fills</a:t>
            </a:r>
            <a:endParaRPr lang="en-US" altLang="en-US" dirty="0"/>
          </a:p>
        </p:txBody>
      </p:sp>
    </p:spTree>
    <p:extLst>
      <p:ext uri="{BB962C8B-B14F-4D97-AF65-F5344CB8AC3E}">
        <p14:creationId xmlns:p14="http://schemas.microsoft.com/office/powerpoint/2010/main" val="28492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(7 of 8)</a:t>
            </a:r>
          </a:p>
        </p:txBody>
      </p:sp>
      <p:sp>
        <p:nvSpPr>
          <p:cNvPr id="4" name="Content Placeholder 3"/>
          <p:cNvSpPr>
            <a:spLocks noGrp="1"/>
          </p:cNvSpPr>
          <p:nvPr>
            <p:ph idx="1"/>
          </p:nvPr>
        </p:nvSpPr>
        <p:spPr>
          <a:xfrm>
            <a:off x="457200" y="1600201"/>
            <a:ext cx="8305800" cy="2754600"/>
          </a:xfrm>
        </p:spPr>
        <p:txBody>
          <a:bodyPr wrap="square">
            <a:spAutoFit/>
          </a:bodyPr>
          <a:lstStyle/>
          <a:p>
            <a:pPr lvl="1"/>
            <a:r>
              <a:rPr lang="en-US" altLang="en-US" b="1" dirty="0"/>
              <a:t>Inhibition of intestinal phase</a:t>
            </a:r>
          </a:p>
          <a:p>
            <a:pPr lvl="2"/>
            <a:r>
              <a:rPr lang="en-US" altLang="en-US" dirty="0"/>
              <a:t>Four main factors in duodenum cause inhibition of gastric secretions:  </a:t>
            </a:r>
          </a:p>
          <a:p>
            <a:pPr lvl="3"/>
            <a:r>
              <a:rPr lang="en-US" altLang="en-US" dirty="0"/>
              <a:t>Distension of duodenum due to entry of chyme</a:t>
            </a:r>
          </a:p>
          <a:p>
            <a:pPr lvl="3"/>
            <a:r>
              <a:rPr lang="en-US" altLang="en-US" dirty="0"/>
              <a:t>Presence of acidic chyme</a:t>
            </a:r>
          </a:p>
          <a:p>
            <a:pPr lvl="3"/>
            <a:r>
              <a:rPr lang="en-US" altLang="en-US" dirty="0"/>
              <a:t>Presence of fatty chyme</a:t>
            </a:r>
          </a:p>
          <a:p>
            <a:pPr lvl="3"/>
            <a:r>
              <a:rPr lang="en-US" altLang="en-US" dirty="0"/>
              <a:t>Presence of hypertonic chyme</a:t>
            </a:r>
          </a:p>
          <a:p>
            <a:pPr lvl="2"/>
            <a:r>
              <a:rPr lang="en-US" altLang="en-US" dirty="0"/>
              <a:t>Inhibitory effects protect intestine from being overwhelmed by too much chyme or acidity</a:t>
            </a:r>
          </a:p>
          <a:p>
            <a:pPr lvl="2"/>
            <a:r>
              <a:rPr lang="en-US" altLang="en-US" dirty="0"/>
              <a:t>Inhibition is achieved in two ways: </a:t>
            </a:r>
            <a:r>
              <a:rPr lang="en-US" altLang="en-US" b="1" dirty="0"/>
              <a:t>enterogastric reflex </a:t>
            </a:r>
            <a:r>
              <a:rPr lang="en-US" altLang="en-US" dirty="0"/>
              <a:t>and </a:t>
            </a:r>
            <a:r>
              <a:rPr lang="en-US" altLang="en-US" b="1" dirty="0"/>
              <a:t>enterogastrones</a:t>
            </a:r>
          </a:p>
        </p:txBody>
      </p:sp>
    </p:spTree>
    <p:extLst>
      <p:ext uri="{BB962C8B-B14F-4D97-AF65-F5344CB8AC3E}">
        <p14:creationId xmlns:p14="http://schemas.microsoft.com/office/powerpoint/2010/main" val="190540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229600" cy="523220"/>
          </a:xfrm>
        </p:spPr>
        <p:txBody>
          <a:bodyPr>
            <a:spAutoFit/>
          </a:bodyPr>
          <a:lstStyle/>
          <a:p>
            <a:pPr marL="0" indent="0">
              <a:defRPr/>
            </a:pPr>
            <a:r>
              <a:rPr lang="en-US" altLang="en-US" dirty="0">
                <a:latin typeface="Times New Roman"/>
              </a:rPr>
              <a:t>Regulation of Gastric </a:t>
            </a:r>
            <a:r>
              <a:rPr lang="en-US" altLang="en-US" dirty="0" smtClean="0">
                <a:latin typeface="Times New Roman"/>
              </a:rPr>
              <a:t>Secretion </a:t>
            </a:r>
            <a:r>
              <a:rPr lang="en-US" sz="2800" dirty="0">
                <a:latin typeface="Times New Roman"/>
              </a:rPr>
              <a:t>(8 of 8)</a:t>
            </a:r>
          </a:p>
        </p:txBody>
      </p:sp>
      <p:sp>
        <p:nvSpPr>
          <p:cNvPr id="4" name="Content Placeholder 3"/>
          <p:cNvSpPr>
            <a:spLocks noGrp="1"/>
          </p:cNvSpPr>
          <p:nvPr>
            <p:ph idx="1"/>
          </p:nvPr>
        </p:nvSpPr>
        <p:spPr>
          <a:xfrm>
            <a:off x="457200" y="1600201"/>
            <a:ext cx="8305800" cy="2754600"/>
          </a:xfrm>
        </p:spPr>
        <p:txBody>
          <a:bodyPr wrap="square">
            <a:spAutoFit/>
          </a:bodyPr>
          <a:lstStyle/>
          <a:p>
            <a:pPr lvl="2"/>
            <a:r>
              <a:rPr lang="en-US" altLang="en-US" b="1" dirty="0"/>
              <a:t>Enterogastric reflex  </a:t>
            </a:r>
          </a:p>
          <a:p>
            <a:pPr lvl="3"/>
            <a:r>
              <a:rPr lang="en-US" altLang="en-US" dirty="0"/>
              <a:t>Duodenum inhibits acid secretion in stomach by:</a:t>
            </a:r>
          </a:p>
          <a:p>
            <a:pPr lvl="4"/>
            <a:r>
              <a:rPr lang="en-US" altLang="en-US" dirty="0"/>
              <a:t>Enteric nervous system short reflexes</a:t>
            </a:r>
          </a:p>
          <a:p>
            <a:pPr lvl="4"/>
            <a:r>
              <a:rPr lang="en-US" altLang="en-US" dirty="0"/>
              <a:t>Sympathetic nervous system and vagus nerve long reflexes</a:t>
            </a:r>
          </a:p>
          <a:p>
            <a:pPr lvl="2"/>
            <a:r>
              <a:rPr lang="en-US" altLang="en-US" b="1" dirty="0"/>
              <a:t>Enterogastrones </a:t>
            </a:r>
          </a:p>
          <a:p>
            <a:pPr lvl="3"/>
            <a:r>
              <a:rPr lang="en-US" altLang="en-US" dirty="0"/>
              <a:t>Duodenal enteroendocrine cells release two important hormones that inhibit gastric secretion</a:t>
            </a:r>
          </a:p>
          <a:p>
            <a:pPr lvl="4"/>
            <a:r>
              <a:rPr lang="en-US" altLang="en-US" b="1" dirty="0"/>
              <a:t>Secretin</a:t>
            </a:r>
          </a:p>
          <a:p>
            <a:pPr lvl="4"/>
            <a:r>
              <a:rPr lang="en-US" altLang="en-US" b="1" dirty="0"/>
              <a:t>Cholecystokinin</a:t>
            </a:r>
            <a:r>
              <a:rPr lang="en-US" altLang="en-US" dirty="0"/>
              <a:t> (</a:t>
            </a:r>
            <a:r>
              <a:rPr lang="en-US" altLang="en-US" b="1" dirty="0"/>
              <a:t>CCK</a:t>
            </a:r>
            <a:r>
              <a:rPr lang="en-US" altLang="en-US" dirty="0" smtClean="0"/>
              <a:t>)</a:t>
            </a:r>
            <a:endParaRPr lang="en-US" altLang="en-US" dirty="0"/>
          </a:p>
        </p:txBody>
      </p:sp>
    </p:spTree>
    <p:extLst>
      <p:ext uri="{BB962C8B-B14F-4D97-AF65-F5344CB8AC3E}">
        <p14:creationId xmlns:p14="http://schemas.microsoft.com/office/powerpoint/2010/main" val="4020726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0254"/>
            <a:ext cx="8229600" cy="1046440"/>
          </a:xfrm>
        </p:spPr>
        <p:txBody>
          <a:bodyPr wrap="square">
            <a:spAutoFit/>
          </a:bodyPr>
          <a:lstStyle/>
          <a:p>
            <a:r>
              <a:rPr lang="en-US" dirty="0">
                <a:latin typeface="Times New Roman"/>
              </a:rPr>
              <a:t>Neural and </a:t>
            </a:r>
            <a:r>
              <a:rPr lang="en-US" dirty="0" smtClean="0">
                <a:latin typeface="Times New Roman"/>
              </a:rPr>
              <a:t>Hormonal Mechanisms </a:t>
            </a:r>
            <a:r>
              <a:rPr lang="en-US" dirty="0">
                <a:latin typeface="Times New Roman"/>
              </a:rPr>
              <a:t>that </a:t>
            </a:r>
            <a:r>
              <a:rPr lang="en-US" dirty="0" smtClean="0">
                <a:latin typeface="Times New Roman"/>
              </a:rPr>
              <a:t>Regulate Release </a:t>
            </a:r>
            <a:r>
              <a:rPr lang="en-US" dirty="0">
                <a:latin typeface="Times New Roman"/>
              </a:rPr>
              <a:t>of </a:t>
            </a:r>
            <a:r>
              <a:rPr lang="en-US" dirty="0" smtClean="0">
                <a:latin typeface="Times New Roman"/>
              </a:rPr>
              <a:t>Gastric Juice</a:t>
            </a:r>
            <a:endParaRPr lang="en-IN" dirty="0">
              <a:latin typeface="Times New Roman"/>
            </a:endParaRPr>
          </a:p>
        </p:txBody>
      </p:sp>
      <p:pic>
        <p:nvPicPr>
          <p:cNvPr id="4" name="Picture 3" descr="This figure is a flowchart that summarizes the stimulatory events and inhibitory events of the three phases of gastric secretion – the cephalic, gastric, and intestinal phases.&#10;&#10;- Cephalic phase of gastric secretion: &#10; - Stimulatory events are the sight and thought of food, and/or the stimulation of taste and    smell receptors. These stimuli cause the cerebral cortex, hypothalamus and medulla    oblongata, and vagus nerve to stimulate the stomach. &#10; - Inhibitory events of the cephalic phase include loss of appetite and depression, which act    on the cerebral cortex to decrease parasympathetic activity and inhibit stomach activity.&#10;- Gastric phase of gastric secretion: &#10; - Stimulatory events include stomach distention and food chemicals. Stomach distention    activates stretch receptors, triggering long reflexes (via medulla and vagus nerve) and    short reflexes, both of which stimulate stomach secretory activity. Food chemicals    (especially peptides and caffeine) and rising pH activate chemoreceptors, which     stimulate G cells to release gastrin into the blood. Gastrin stimulates stomach secretory    activity. &#10; - Inhibitory events of the gastric phase include excessive stomach acidity and emotional    stress. Excessive stomach acidity (pH less than 2 in the stomach) acts on G cells,    reducing gastrin release into the blood. Emotional stress activates the sympathetic    nervous system (overriding parasympathetic controls), thus inhibiting stomach secretory   activity.&#10;- Intestinal phase of gastric secretion:&#10; - Stimulatory events include the presence of partially digested foods in the duodenum or    distention of the duodenum when the stomach begins to empty. These events stimulate    intestinal (enteric) gastrin release into the blood, briefly stimulating stomach secretory    activity. &#10; - Inhibitory events of the intestinal phase include distention of the duodenum and presence    of fatty, acidic, or hypertonic chyme. These stimuli trigger the enterogastric reflex    (which involves both short and long reflexes). They also cause release of     enterogastrones (secretin, cholecystokinin). Both the enterogastric reflex and the release   of enterogastrones inhibit stomach secretory activ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149" y="1344142"/>
            <a:ext cx="6809703" cy="4668247"/>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23.19 </a:t>
            </a:r>
            <a:r>
              <a:rPr lang="en-US" dirty="0"/>
              <a:t>Neural and hormonal mechanisms that </a:t>
            </a:r>
            <a:r>
              <a:rPr lang="en-US" dirty="0" smtClean="0"/>
              <a:t>regulate release </a:t>
            </a:r>
            <a:r>
              <a:rPr lang="en-US" dirty="0"/>
              <a:t>of gastric juice. </a:t>
            </a:r>
          </a:p>
        </p:txBody>
      </p:sp>
    </p:spTree>
    <p:extLst>
      <p:ext uri="{BB962C8B-B14F-4D97-AF65-F5344CB8AC3E}">
        <p14:creationId xmlns:p14="http://schemas.microsoft.com/office/powerpoint/2010/main" val="338641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0571"/>
            <a:ext cx="8229600" cy="968190"/>
          </a:xfrm>
        </p:spPr>
        <p:txBody>
          <a:bodyPr wrap="square">
            <a:spAutoFit/>
          </a:bodyPr>
          <a:lstStyle/>
          <a:p>
            <a:r>
              <a:rPr lang="en-US" altLang="en-US" dirty="0">
                <a:latin typeface="Times New Roman"/>
                <a:cs typeface="Arial" panose="020B0604020202020204" pitchFamily="34" charset="0"/>
              </a:rPr>
              <a:t>Table 23.1-1 Hormones and Paracrines That Act in </a:t>
            </a:r>
            <a:r>
              <a:rPr lang="en-US" altLang="en-US" dirty="0" smtClean="0">
                <a:latin typeface="Times New Roman"/>
                <a:cs typeface="Arial" panose="020B0604020202020204" pitchFamily="34" charset="0"/>
              </a:rPr>
              <a:t>Digestion </a:t>
            </a:r>
            <a:r>
              <a:rPr lang="en-US" sz="2800" dirty="0">
                <a:latin typeface="Times New Roman"/>
              </a:rPr>
              <a:t>(1 of 2)</a:t>
            </a:r>
            <a:endParaRPr lang="en-IN" sz="2800" dirty="0">
              <a:latin typeface="Times New Roman"/>
            </a:endParaRPr>
          </a:p>
        </p:txBody>
      </p:sp>
      <p:pic>
        <p:nvPicPr>
          <p:cNvPr id="4" name="Picture 3" descr="Table 23.1 Hormones and Paracrines that act in digestion*&#10;Table with 6 rows and 5 columns. &#10;Column headers from left to right are Hormone, Site of Production, Stimulus for Production, Target Organ and Activity.  Data from the table is as follows:&#10;Row 1: Hormone: Cholecystokinin (CCK)†; Site of Production: Duodenal Mucosa; Stimulus for Production: Fatty chyme (also partially digested proteins); Target Organ and Activity: Stomach: Inhibits stomach’s secretory activity;  Liver/Pancreas: Potentiates secretin’s actions on these organs; Pancreas: Increases output of enzyme-rich pancreatic juice; Gall bladder: Stimulates organ to contract and expel stored bile; Hepatopancreatic sphincter; Relaxes sphincter to allow entry of bile and pancreatic juice into duodenum.&#10;Row 2: Hormone: Glucose-dependent insulinotropic peptide (GIP) (or gastric inhibitory peptide)†; Site of Production: Duodenal mucosa; Stimulus for Production: Fatty chyme; Target Organ and Activity: Stomach: Inhibits HCl production (minor effect); Pancreas (beta cells): stimulates insulin release.&#10;Row 3: Hormone: Gastrin; Site of Production: Stomach mucosa (G cells); Stimulus for Production: Food (particularly partially digested proteins) in stomach (chemical stimulation); acetylcholine released by nerve fibers; Target Organ and Activity: Stomach (parietal cells): Increases HCl secretion, Stimulates gastric emptying (minor effect); Small intestine: Stimulates contraction of intestinal muscle; Ileocecal valve: Relaxes Ileocecal valve; Large intestine: Stimulates mass movements.&#10;Row 4: Hormone: Histamine; Site of Production: Stomach mucosa; Stimulus for Production: Food in stomach; Target Organ and Activity: Stomach: Activates parietal cells to release HCl.&#10;Row 5: Hormone: Intestinal Gastrin; Site of Production: Duodenal mucosa; Stimulus for Production: Acidic and partially digested foods in duodenum; Target Organ and Activity: Stomach: Stimulates gastric glands and motility.&#10;Table Notes:&#10;*Except for somatostatin, all of these polypeptides also stimulate the growth (particularly of the mucosa) of the organs they affect.&#10;†Secretin, cholecystokinin, and GIP are enterogastrones (p. 891). VIP may also play this ro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81" y="1349578"/>
            <a:ext cx="6949838" cy="4668163"/>
          </a:xfrm>
          <a:prstGeom prst="rect">
            <a:avLst/>
          </a:prstGeom>
        </p:spPr>
      </p:pic>
      <p:sp>
        <p:nvSpPr>
          <p:cNvPr id="2" name="Content Placeholder 1"/>
          <p:cNvSpPr>
            <a:spLocks noGrp="1"/>
          </p:cNvSpPr>
          <p:nvPr>
            <p:ph sz="quarter" idx="13"/>
          </p:nvPr>
        </p:nvSpPr>
        <p:spPr>
          <a:xfrm>
            <a:off x="457200" y="6062408"/>
            <a:ext cx="8229600" cy="254420"/>
          </a:xfrm>
        </p:spPr>
        <p:txBody>
          <a:bodyPr/>
          <a:lstStyle/>
          <a:p>
            <a:r>
              <a:rPr lang="en-US" altLang="en-US" b="1" dirty="0">
                <a:solidFill>
                  <a:schemeClr val="bg2"/>
                </a:solidFill>
                <a:cs typeface="Arial" panose="020B0604020202020204" pitchFamily="34" charset="0"/>
              </a:rPr>
              <a:t>Table 23.1-1 </a:t>
            </a:r>
            <a:r>
              <a:rPr lang="en-US" altLang="en-US" dirty="0">
                <a:cs typeface="Arial" panose="020B0604020202020204" pitchFamily="34" charset="0"/>
              </a:rPr>
              <a:t>Hormones and </a:t>
            </a:r>
            <a:r>
              <a:rPr lang="en-US" altLang="en-US" dirty="0" err="1">
                <a:cs typeface="Arial" panose="020B0604020202020204" pitchFamily="34" charset="0"/>
              </a:rPr>
              <a:t>Paracrines</a:t>
            </a:r>
            <a:r>
              <a:rPr lang="en-US" altLang="en-US" dirty="0">
                <a:cs typeface="Arial" panose="020B0604020202020204" pitchFamily="34" charset="0"/>
              </a:rPr>
              <a:t> That Act in </a:t>
            </a:r>
            <a:r>
              <a:rPr lang="en-US" altLang="en-US" dirty="0" smtClean="0">
                <a:cs typeface="Arial" panose="020B0604020202020204" pitchFamily="34" charset="0"/>
              </a:rPr>
              <a:t>Digestion.</a:t>
            </a:r>
            <a:endParaRPr lang="en-IN" dirty="0"/>
          </a:p>
        </p:txBody>
      </p:sp>
    </p:spTree>
    <p:extLst>
      <p:ext uri="{BB962C8B-B14F-4D97-AF65-F5344CB8AC3E}">
        <p14:creationId xmlns:p14="http://schemas.microsoft.com/office/powerpoint/2010/main" val="236454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0571"/>
            <a:ext cx="8229600" cy="968190"/>
          </a:xfrm>
        </p:spPr>
        <p:txBody>
          <a:bodyPr wrap="square">
            <a:spAutoFit/>
          </a:bodyPr>
          <a:lstStyle/>
          <a:p>
            <a:r>
              <a:rPr lang="en-US" altLang="en-US" dirty="0">
                <a:latin typeface="Times New Roman"/>
                <a:cs typeface="Arial" panose="020B0604020202020204" pitchFamily="34" charset="0"/>
              </a:rPr>
              <a:t>Table 23.1-1 Hormones and Paracrines That Act in </a:t>
            </a:r>
            <a:r>
              <a:rPr lang="en-US" altLang="en-US" dirty="0" smtClean="0">
                <a:latin typeface="Times New Roman"/>
                <a:cs typeface="Arial" panose="020B0604020202020204" pitchFamily="34" charset="0"/>
              </a:rPr>
              <a:t>Digestion </a:t>
            </a:r>
            <a:r>
              <a:rPr lang="en-US" sz="2800" dirty="0">
                <a:latin typeface="Times New Roman"/>
              </a:rPr>
              <a:t>(2 of 2)</a:t>
            </a:r>
            <a:endParaRPr lang="en-IN" sz="2800" dirty="0">
              <a:latin typeface="Times New Roman"/>
            </a:endParaRPr>
          </a:p>
        </p:txBody>
      </p:sp>
      <p:pic>
        <p:nvPicPr>
          <p:cNvPr id="5" name="Picture 4" descr=" Table 23.1 Hormones and Paracrines that act in digestion*&#10;Table with 6 rows and 5 columns. &#10;Column headers from left to right are Hormone, Site of Production, Stimulus for Production, Target Organ and Activity.  Data from the table is as follows:&#10;Row 1: Hormone: Motilin; Site of Production: Duodenal Mucosa; Stimulus for Production: Fasting; periodic release every 1½–2 hours by neural stimuli; Target Organ and Activity: Proximal duodenum:  Stimulates migrating motor complex.&#10;Row 2:  Hormone: Secretin†; Site of Production: Duodenal mucosa; Stimulus for Production: Acidic chyme (also partially digested proteins and fats); Target Organ and Activity: Stomach: Inhibits gastric gland secretion and gastric motility; Pancreas: Increases output of pancreatic juice rich in bicarbonate ions; potentiates CCK’s action; Liver: Increases bile output.&#10;Row 3:  Hormone: Serotonin; Site of Production: Stomach mucosa; Stimulus for Production: Food in stomach; Target Organ and Activity: Stomach: Causes contraction of stomach muscle.&#10;Row 4:  Hormone: Somatostatin; Site of Production: Stomach mucosa; duodenal mucosa; Stimulus for Production: Food in stomach; stimulation by sympathetic nerve fibers; Target Organ and Activity: Stomach: Inhibits gastric secretion of all products; Pancreas: Inhibits secretion; Small intestine: Inhibits GI blood flow; thus inhibits intestinal absorption; Gallbladder and liver: Inhibits contraction and bile release.&#10;Row 5:  Hormone: Vasoactive intestinal peptide (VIP); Site of Production: Enteric neurons; Stimulus for Production: Chyme containing partially digested foods; Target Organ and Activity: Small intestine: Stimulates buffer secretion, Increases blood flow through intestinal capillaries; Relaxes intestinal smooth muscle; Pancreas: Increases secretion; Stomach: Inhibits acid secretion.&#10;Table Notes:&#10;*Except for somatostatin, all of these polypeptides also stimulate the growth (particularly of the mucosa) of the organs they affect.&#10;†Secretin, cholecystokinin, and GIP are enterogastrones (p. 891). VIP may also play this ro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804" y="1348490"/>
            <a:ext cx="6794391" cy="4668202"/>
          </a:xfrm>
          <a:prstGeom prst="rect">
            <a:avLst/>
          </a:prstGeom>
        </p:spPr>
      </p:pic>
      <p:sp>
        <p:nvSpPr>
          <p:cNvPr id="6" name="Content Placeholder 5"/>
          <p:cNvSpPr>
            <a:spLocks noGrp="1"/>
          </p:cNvSpPr>
          <p:nvPr>
            <p:ph sz="quarter" idx="13"/>
          </p:nvPr>
        </p:nvSpPr>
        <p:spPr>
          <a:xfrm>
            <a:off x="457200" y="6063668"/>
            <a:ext cx="8229600" cy="251901"/>
          </a:xfrm>
        </p:spPr>
        <p:txBody>
          <a:bodyPr/>
          <a:lstStyle/>
          <a:p>
            <a:r>
              <a:rPr lang="en-US" altLang="en-US" b="1" dirty="0">
                <a:solidFill>
                  <a:schemeClr val="bg2"/>
                </a:solidFill>
                <a:cs typeface="Arial" panose="020B0604020202020204" pitchFamily="34" charset="0"/>
              </a:rPr>
              <a:t>Table 23.1-1 </a:t>
            </a:r>
            <a:r>
              <a:rPr lang="en-US" altLang="en-US" dirty="0">
                <a:cs typeface="Arial" panose="020B0604020202020204" pitchFamily="34" charset="0"/>
              </a:rPr>
              <a:t>Hormones and </a:t>
            </a:r>
            <a:r>
              <a:rPr lang="en-US" altLang="en-US" dirty="0" err="1">
                <a:cs typeface="Arial" panose="020B0604020202020204" pitchFamily="34" charset="0"/>
              </a:rPr>
              <a:t>Paracrines</a:t>
            </a:r>
            <a:r>
              <a:rPr lang="en-US" altLang="en-US" dirty="0">
                <a:cs typeface="Arial" panose="020B0604020202020204" pitchFamily="34" charset="0"/>
              </a:rPr>
              <a:t> That Act in </a:t>
            </a:r>
            <a:r>
              <a:rPr lang="en-US" altLang="en-US" dirty="0" smtClean="0">
                <a:cs typeface="Arial" panose="020B0604020202020204" pitchFamily="34" charset="0"/>
              </a:rPr>
              <a:t>Digestion.</a:t>
            </a:r>
            <a:endParaRPr lang="en-IN" dirty="0"/>
          </a:p>
          <a:p>
            <a:endParaRPr lang="en-IN" dirty="0"/>
          </a:p>
        </p:txBody>
      </p:sp>
    </p:spTree>
    <p:extLst>
      <p:ext uri="{BB962C8B-B14F-4D97-AF65-F5344CB8AC3E}">
        <p14:creationId xmlns:p14="http://schemas.microsoft.com/office/powerpoint/2010/main" val="378040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76894"/>
            <a:ext cx="8229600" cy="432414"/>
          </a:xfrm>
        </p:spPr>
        <p:txBody>
          <a:bodyPr>
            <a:spAutoFit/>
          </a:bodyPr>
          <a:lstStyle/>
          <a:p>
            <a:r>
              <a:rPr lang="en-US" altLang="en-US" dirty="0">
                <a:latin typeface="Times New Roman"/>
              </a:rPr>
              <a:t>The </a:t>
            </a:r>
            <a:r>
              <a:rPr lang="en-US" altLang="en-US" dirty="0" smtClean="0">
                <a:latin typeface="Times New Roman"/>
              </a:rPr>
              <a:t>Esophagus </a:t>
            </a:r>
            <a:r>
              <a:rPr lang="en-US" sz="2800" dirty="0">
                <a:latin typeface="Times New Roman"/>
              </a:rPr>
              <a:t>(2 of 2)</a:t>
            </a:r>
          </a:p>
        </p:txBody>
      </p:sp>
      <p:sp>
        <p:nvSpPr>
          <p:cNvPr id="4" name="Content Placeholder 3"/>
          <p:cNvSpPr>
            <a:spLocks noGrp="1"/>
          </p:cNvSpPr>
          <p:nvPr>
            <p:ph idx="1"/>
          </p:nvPr>
        </p:nvSpPr>
        <p:spPr>
          <a:xfrm>
            <a:off x="457581" y="1643126"/>
            <a:ext cx="8229600" cy="2108269"/>
          </a:xfrm>
        </p:spPr>
        <p:txBody>
          <a:bodyPr>
            <a:spAutoFit/>
          </a:bodyPr>
          <a:lstStyle/>
          <a:p>
            <a:r>
              <a:rPr lang="en-US" altLang="en-US" dirty="0">
                <a:latin typeface="Arial"/>
              </a:rPr>
              <a:t>Esophagus has all four alimentary canal layers</a:t>
            </a:r>
          </a:p>
          <a:p>
            <a:pPr lvl="1"/>
            <a:r>
              <a:rPr lang="en-US" altLang="en-US" dirty="0">
                <a:latin typeface="Arial"/>
              </a:rPr>
              <a:t>Esophageal mucosa contains stratified squamous epithelium</a:t>
            </a:r>
          </a:p>
          <a:p>
            <a:pPr lvl="2"/>
            <a:r>
              <a:rPr lang="en-US" altLang="en-US" dirty="0">
                <a:latin typeface="Arial"/>
              </a:rPr>
              <a:t>Changes to simple columnar at stomach </a:t>
            </a:r>
          </a:p>
          <a:p>
            <a:pPr lvl="1"/>
            <a:r>
              <a:rPr lang="en-US" altLang="en-US" i="1" dirty="0">
                <a:latin typeface="Arial"/>
              </a:rPr>
              <a:t>Esophageal glands</a:t>
            </a:r>
            <a:r>
              <a:rPr lang="en-US" altLang="en-US" dirty="0">
                <a:latin typeface="Arial"/>
              </a:rPr>
              <a:t> in submucosa secrete mucus to aid in bolus movement</a:t>
            </a:r>
          </a:p>
          <a:p>
            <a:pPr lvl="1"/>
            <a:r>
              <a:rPr lang="en-US" altLang="en-US" dirty="0">
                <a:latin typeface="Arial"/>
              </a:rPr>
              <a:t>Muscularis externa: skeletal muscle superiorly; mixed in middle; smooth muscle inferiorly</a:t>
            </a:r>
          </a:p>
          <a:p>
            <a:pPr lvl="1"/>
            <a:r>
              <a:rPr lang="en-US" altLang="en-US" dirty="0">
                <a:latin typeface="Arial"/>
              </a:rPr>
              <a:t>Has adventitia instead of serosa</a:t>
            </a:r>
          </a:p>
        </p:txBody>
      </p:sp>
    </p:spTree>
    <p:extLst>
      <p:ext uri="{BB962C8B-B14F-4D97-AF65-F5344CB8AC3E}">
        <p14:creationId xmlns:p14="http://schemas.microsoft.com/office/powerpoint/2010/main" val="179214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856"/>
            <a:ext cx="8229600" cy="475655"/>
          </a:xfrm>
        </p:spPr>
        <p:txBody>
          <a:bodyPr>
            <a:spAutoFit/>
          </a:bodyPr>
          <a:lstStyle/>
          <a:p>
            <a:pPr marL="0" indent="0">
              <a:defRPr/>
            </a:pPr>
            <a:r>
              <a:rPr lang="en-US" altLang="en-US" dirty="0">
                <a:latin typeface="Times New Roman"/>
              </a:rPr>
              <a:t>Mechanism of HCl Formation</a:t>
            </a:r>
            <a:endParaRPr lang="en-US" b="0" dirty="0">
              <a:latin typeface="Times New Roman"/>
            </a:endParaRPr>
          </a:p>
        </p:txBody>
      </p:sp>
      <p:sp>
        <p:nvSpPr>
          <p:cNvPr id="4" name="Content Placeholder 3"/>
          <p:cNvSpPr>
            <a:spLocks noGrp="1"/>
          </p:cNvSpPr>
          <p:nvPr>
            <p:ph idx="1"/>
          </p:nvPr>
        </p:nvSpPr>
        <p:spPr>
          <a:xfrm>
            <a:off x="457200" y="1600201"/>
            <a:ext cx="8077200" cy="1954381"/>
          </a:xfrm>
        </p:spPr>
        <p:txBody>
          <a:bodyPr wrap="square">
            <a:spAutoFit/>
          </a:bodyPr>
          <a:lstStyle/>
          <a:p>
            <a:r>
              <a:rPr lang="en-US" altLang="en-US" dirty="0"/>
              <a:t>Parietal cells pump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t> (from carbonic acid breakdown) into stomach lumen via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/K</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t>ATPase (</a:t>
            </a:r>
            <a:r>
              <a:rPr lang="en-US" altLang="en-US" i="1" dirty="0"/>
              <a:t>proton pumps</a:t>
            </a:r>
            <a:r>
              <a:rPr lang="en-US" altLang="en-US" dirty="0"/>
              <a:t>)</a:t>
            </a:r>
          </a:p>
          <a:p>
            <a:pPr lvl="1"/>
            <a:r>
              <a:rPr lang="en-US" altLang="en-US" dirty="0">
                <a:sym typeface="Wingdings" panose="05000000000000000000" pitchFamily="2" charset="2"/>
              </a:rPr>
              <a:t>As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a:t>
            </a:r>
            <a:r>
              <a:rPr lang="en-US" alt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sym typeface="Wingdings" panose="05000000000000000000" pitchFamily="2" charset="2"/>
              </a:rPr>
              <a:t> is pumped into stomach lumen,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HCO</a:t>
            </a:r>
            <a:r>
              <a:rPr lang="en-US" altLang="en-US" baseline="-25000" dirty="0">
                <a:latin typeface="Times New Roman" panose="02020603050405020304" pitchFamily="18" charset="0"/>
                <a:cs typeface="Times New Roman" panose="02020603050405020304" pitchFamily="18" charset="0"/>
                <a:sym typeface="Wingdings" panose="05000000000000000000" pitchFamily="2" charset="2"/>
              </a:rPr>
              <a:t>3</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sym typeface="Wingdings" panose="05000000000000000000" pitchFamily="2" charset="2"/>
              </a:rPr>
              <a:t>is exported back to blood v</a:t>
            </a:r>
            <a:r>
              <a:rPr lang="en-US" altLang="en-US" dirty="0"/>
              <a:t>ia </a:t>
            </a:r>
            <a:r>
              <a:rPr lang="en-US" altLang="en-US" dirty="0">
                <a:latin typeface="Times New Roman" panose="02020603050405020304" pitchFamily="18" charset="0"/>
                <a:cs typeface="Times New Roman" panose="02020603050405020304" pitchFamily="18" charset="0"/>
              </a:rPr>
              <a:t>Cl</a:t>
            </a:r>
            <a:r>
              <a:rPr lang="en-US" altLang="en-US" baseline="30000" dirty="0">
                <a:latin typeface="Times New Roman" panose="02020603050405020304" pitchFamily="18" charset="0"/>
                <a:cs typeface="Times New Roman" panose="02020603050405020304" pitchFamily="18" charset="0"/>
              </a:rPr>
              <a:t>−</a:t>
            </a:r>
            <a:r>
              <a:rPr lang="en-US" altLang="en-US" dirty="0"/>
              <a:t> and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HCO</a:t>
            </a:r>
            <a:r>
              <a:rPr lang="en-US" altLang="en-US" baseline="-25000" dirty="0">
                <a:latin typeface="Times New Roman" panose="02020603050405020304" pitchFamily="18" charset="0"/>
                <a:cs typeface="Times New Roman" panose="02020603050405020304" pitchFamily="18" charset="0"/>
                <a:sym typeface="Wingdings" panose="05000000000000000000" pitchFamily="2" charset="2"/>
              </a:rPr>
              <a:t>3</a:t>
            </a:r>
            <a:r>
              <a:rPr lang="en-US" altLang="en-US" baseline="30000" dirty="0">
                <a:latin typeface="Times New Roman" panose="02020603050405020304" pitchFamily="18" charset="0"/>
                <a:cs typeface="Times New Roman" panose="02020603050405020304" pitchFamily="18" charset="0"/>
              </a:rPr>
              <a:t>−</a:t>
            </a:r>
            <a:r>
              <a:rPr lang="en-US" altLang="en-US" dirty="0">
                <a:sym typeface="Wingdings" panose="05000000000000000000" pitchFamily="2" charset="2"/>
              </a:rPr>
              <a:t> antiporter</a:t>
            </a:r>
          </a:p>
          <a:p>
            <a:pPr lvl="2"/>
            <a:r>
              <a:rPr lang="en-US" altLang="en-US" dirty="0">
                <a:sym typeface="Wingdings" panose="05000000000000000000" pitchFamily="2" charset="2"/>
              </a:rPr>
              <a:t> Resulting increase of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HCO</a:t>
            </a:r>
            <a:r>
              <a:rPr lang="en-US" altLang="en-US" baseline="-25000" dirty="0">
                <a:latin typeface="Times New Roman" panose="02020603050405020304" pitchFamily="18" charset="0"/>
                <a:cs typeface="Times New Roman" panose="02020603050405020304" pitchFamily="18" charset="0"/>
                <a:sym typeface="Wingdings" panose="05000000000000000000" pitchFamily="2" charset="2"/>
              </a:rPr>
              <a:t>3</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sym typeface="Wingdings" panose="05000000000000000000" pitchFamily="2" charset="2"/>
              </a:rPr>
              <a:t>in blood leaving stomach is referred to as </a:t>
            </a:r>
            <a:r>
              <a:rPr lang="en-US" altLang="en-US" b="1" dirty="0">
                <a:sym typeface="Wingdings" panose="05000000000000000000" pitchFamily="2" charset="2"/>
              </a:rPr>
              <a:t>alkaline tide</a:t>
            </a:r>
          </a:p>
          <a:p>
            <a:pPr lvl="1"/>
            <a:r>
              <a:rPr lang="en-US" altLang="en-US" dirty="0">
                <a:latin typeface="Times New Roman" panose="02020603050405020304" pitchFamily="18" charset="0"/>
                <a:cs typeface="Times New Roman" panose="02020603050405020304" pitchFamily="18" charset="0"/>
                <a:sym typeface="Wingdings" panose="05000000000000000000" pitchFamily="2" charset="2"/>
              </a:rPr>
              <a:t>Cl</a:t>
            </a:r>
            <a:r>
              <a:rPr lang="en-US" altLang="en-US" baseline="30000" dirty="0">
                <a:latin typeface="Times New Roman" panose="02020603050405020304" pitchFamily="18" charset="0"/>
                <a:cs typeface="Times New Roman" panose="02020603050405020304" pitchFamily="18" charset="0"/>
              </a:rPr>
              <a:t>−</a:t>
            </a:r>
            <a:r>
              <a:rPr lang="en-US" altLang="en-US" dirty="0">
                <a:sym typeface="Wingdings" panose="05000000000000000000" pitchFamily="2" charset="2"/>
              </a:rPr>
              <a:t> is pumped out to lumen to join with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a:t>
            </a:r>
            <a:r>
              <a:rPr lang="en-US" alt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sym typeface="Wingdings" panose="05000000000000000000" pitchFamily="2" charset="2"/>
              </a:rPr>
              <a:t>, forming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HCl</a:t>
            </a:r>
            <a:endParaRPr lang="en-US" altLang="en-US"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23814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0254"/>
            <a:ext cx="8229600" cy="1046440"/>
          </a:xfrm>
        </p:spPr>
        <p:txBody>
          <a:bodyPr wrap="square">
            <a:spAutoFit/>
          </a:bodyPr>
          <a:lstStyle/>
          <a:p>
            <a:r>
              <a:rPr lang="en-US" dirty="0">
                <a:latin typeface="Times New Roman"/>
              </a:rPr>
              <a:t>Mechanism of HCl </a:t>
            </a:r>
            <a:r>
              <a:rPr lang="en-US" dirty="0" smtClean="0">
                <a:latin typeface="Times New Roman"/>
              </a:rPr>
              <a:t>Secretion </a:t>
            </a:r>
            <a:r>
              <a:rPr lang="en-US" dirty="0">
                <a:latin typeface="Times New Roman"/>
              </a:rPr>
              <a:t>by </a:t>
            </a:r>
            <a:r>
              <a:rPr lang="en-US" dirty="0" smtClean="0">
                <a:latin typeface="Times New Roman"/>
              </a:rPr>
              <a:t>Parietal Cells </a:t>
            </a:r>
            <a:r>
              <a:rPr lang="en-US" sz="2800" dirty="0">
                <a:latin typeface="Times New Roman"/>
              </a:rPr>
              <a:t>(1 of 5)</a:t>
            </a:r>
            <a:endParaRPr lang="en-IN" sz="2800" dirty="0">
              <a:latin typeface="Times New Roman"/>
            </a:endParaRPr>
          </a:p>
        </p:txBody>
      </p:sp>
      <p:pic>
        <p:nvPicPr>
          <p:cNvPr id="8194" name="Picture 2" descr="This figure shows a very enlarged section of a gastric gland that illustrates the mechanism of HCl secretion in a series of four steps. The diagram shows a close-up of a parietal cell and labels where each step occurs.&#10;&#10; - Step 1: H+ and HCO3- (bicarbonate ions) are generated from the dissociation of carbonic    acid (H2CO3) produced from carbon dioxide and water by carbonic anhydrase. The    carbon dioxide enters from interstitial fluid to combine with water in the parietal cell.    The HCO3- produced flows into the interstitial fluid and the blood capillary as part of    the alkaline tide.&#10; - Step 2: H+ -K+ ATPase pumps H+ into the lumen and K+ into the cell. K+ returns to the    lumen through membrane channels.&#10; - Step 3: HCO3-  leaves the cell (alkaline tide) in exchange for interstitial fluid Cl-. &#10; - Step 4: Cl- diffuses through membrane channels into the lu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18" y="1333500"/>
            <a:ext cx="6123963" cy="46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3"/>
          </p:nvPr>
        </p:nvSpPr>
        <p:spPr>
          <a:xfrm>
            <a:off x="457200" y="6070630"/>
            <a:ext cx="8153400" cy="246221"/>
          </a:xfrm>
        </p:spPr>
        <p:txBody>
          <a:bodyPr/>
          <a:lstStyle/>
          <a:p>
            <a:r>
              <a:rPr lang="en-US" b="1" dirty="0">
                <a:solidFill>
                  <a:srgbClr val="007FA3"/>
                </a:solidFill>
              </a:rPr>
              <a:t>Figure 23.20 </a:t>
            </a:r>
            <a:r>
              <a:rPr lang="en-US" dirty="0"/>
              <a:t>Mechanism of </a:t>
            </a:r>
            <a:r>
              <a:rPr lang="en-US" dirty="0" err="1">
                <a:latin typeface="Times New Roman" panose="02020603050405020304" pitchFamily="18" charset="0"/>
                <a:cs typeface="Times New Roman" panose="02020603050405020304" pitchFamily="18" charset="0"/>
              </a:rPr>
              <a:t>HCl</a:t>
            </a:r>
            <a:r>
              <a:rPr lang="en-US" dirty="0">
                <a:latin typeface="Times New Roman" panose="02020603050405020304" pitchFamily="18" charset="0"/>
                <a:cs typeface="Times New Roman" panose="02020603050405020304" pitchFamily="18" charset="0"/>
              </a:rPr>
              <a:t> </a:t>
            </a:r>
            <a:r>
              <a:rPr lang="en-US" dirty="0"/>
              <a:t>secretion by parietal cells.</a:t>
            </a:r>
          </a:p>
        </p:txBody>
      </p:sp>
    </p:spTree>
    <p:extLst>
      <p:ext uri="{BB962C8B-B14F-4D97-AF65-F5344CB8AC3E}">
        <p14:creationId xmlns:p14="http://schemas.microsoft.com/office/powerpoint/2010/main" val="248950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9407"/>
            <a:ext cx="8229600" cy="1046440"/>
          </a:xfrm>
        </p:spPr>
        <p:txBody>
          <a:bodyPr wrap="square">
            <a:spAutoFit/>
          </a:bodyPr>
          <a:lstStyle/>
          <a:p>
            <a:r>
              <a:rPr lang="en-US" dirty="0">
                <a:latin typeface="Times New Roman"/>
              </a:rPr>
              <a:t>Mechanism of HCl </a:t>
            </a:r>
            <a:r>
              <a:rPr lang="en-US" dirty="0" smtClean="0">
                <a:latin typeface="Times New Roman"/>
              </a:rPr>
              <a:t>Secretion </a:t>
            </a:r>
            <a:r>
              <a:rPr lang="en-US" dirty="0">
                <a:latin typeface="Times New Roman"/>
              </a:rPr>
              <a:t>by </a:t>
            </a:r>
            <a:r>
              <a:rPr lang="en-US" dirty="0" smtClean="0">
                <a:latin typeface="Times New Roman"/>
              </a:rPr>
              <a:t>Parietal Cells </a:t>
            </a:r>
            <a:r>
              <a:rPr lang="en-US" sz="2800" dirty="0">
                <a:latin typeface="Times New Roman"/>
              </a:rPr>
              <a:t>(2 of 5)</a:t>
            </a:r>
            <a:endParaRPr lang="en-IN" sz="2800" dirty="0">
              <a:latin typeface="Times New Roman"/>
            </a:endParaRPr>
          </a:p>
        </p:txBody>
      </p:sp>
      <p:pic>
        <p:nvPicPr>
          <p:cNvPr id="7170" name="Picture 2" descr="This figure shows a very enlarged section of a gastric gland that illustrates the mechanism of HCl secretion in a series of four steps. The diagram shows a close-up of a parietal cell and labels where each step occurs.&#10;Step 1: H+ and HC O3- (bicarbonate ions) are generated from the dissociation of carbonic acid (H2C O3) produced from carbon dioxide and water by carbonic anhydrase. The carbon dioxide enters from interstitial fluid to combine with water in the parietal cell. The HC O3- produced flows into the interstitial fluid and the blood capillary as part of the alkaline 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18" y="1333500"/>
            <a:ext cx="6123963" cy="46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6"/>
          <p:cNvSpPr>
            <a:spLocks noGrp="1"/>
          </p:cNvSpPr>
          <p:nvPr>
            <p:ph sz="quarter" idx="13"/>
          </p:nvPr>
        </p:nvSpPr>
        <p:spPr>
          <a:xfrm>
            <a:off x="457200" y="6070630"/>
            <a:ext cx="8153400" cy="246221"/>
          </a:xfrm>
        </p:spPr>
        <p:txBody>
          <a:bodyPr/>
          <a:lstStyle/>
          <a:p>
            <a:r>
              <a:rPr lang="en-US" b="1" dirty="0">
                <a:solidFill>
                  <a:srgbClr val="007FA3"/>
                </a:solidFill>
              </a:rPr>
              <a:t>Figure 23.20 </a:t>
            </a:r>
            <a:r>
              <a:rPr lang="en-US" dirty="0"/>
              <a:t>Mechanism of </a:t>
            </a:r>
            <a:r>
              <a:rPr lang="en-US" dirty="0" err="1">
                <a:latin typeface="Times New Roman" panose="02020603050405020304" pitchFamily="18" charset="0"/>
                <a:cs typeface="Times New Roman" panose="02020603050405020304" pitchFamily="18" charset="0"/>
              </a:rPr>
              <a:t>HCl</a:t>
            </a:r>
            <a:r>
              <a:rPr lang="en-US" dirty="0"/>
              <a:t> secretion by parietal cells</a:t>
            </a:r>
            <a:r>
              <a:rPr lang="en-US" dirty="0" smtClean="0"/>
              <a:t>.</a:t>
            </a:r>
            <a:endParaRPr lang="en-US" dirty="0"/>
          </a:p>
        </p:txBody>
      </p:sp>
    </p:spTree>
    <p:extLst>
      <p:ext uri="{BB962C8B-B14F-4D97-AF65-F5344CB8AC3E}">
        <p14:creationId xmlns:p14="http://schemas.microsoft.com/office/powerpoint/2010/main" val="339326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50074"/>
            <a:ext cx="8229600" cy="951309"/>
          </a:xfrm>
        </p:spPr>
        <p:txBody>
          <a:bodyPr wrap="square">
            <a:spAutoFit/>
          </a:bodyPr>
          <a:lstStyle/>
          <a:p>
            <a:r>
              <a:rPr lang="en-US" dirty="0">
                <a:latin typeface="Times New Roman"/>
              </a:rPr>
              <a:t>Mechanism of HCl </a:t>
            </a:r>
            <a:r>
              <a:rPr lang="en-US" dirty="0" smtClean="0">
                <a:latin typeface="Times New Roman"/>
              </a:rPr>
              <a:t>Secretion </a:t>
            </a:r>
            <a:r>
              <a:rPr lang="en-US" dirty="0">
                <a:latin typeface="Times New Roman"/>
              </a:rPr>
              <a:t>by </a:t>
            </a:r>
            <a:r>
              <a:rPr lang="en-US" dirty="0" smtClean="0">
                <a:latin typeface="Times New Roman"/>
              </a:rPr>
              <a:t>Parietal Cells </a:t>
            </a:r>
            <a:r>
              <a:rPr lang="en-US" sz="2800" dirty="0">
                <a:latin typeface="Times New Roman"/>
              </a:rPr>
              <a:t>(3 of 5)</a:t>
            </a:r>
            <a:endParaRPr lang="en-IN" sz="2800" dirty="0">
              <a:latin typeface="Times New Roman"/>
            </a:endParaRPr>
          </a:p>
        </p:txBody>
      </p:sp>
      <p:pic>
        <p:nvPicPr>
          <p:cNvPr id="9218" name="Picture 2" descr="This figure shows a very enlarged section of a gastric gland that illustrates the mechanism of HCl secretion in a series of four steps. The diagram shows a close-up of a parietal cell and labels where each step occurs.&#10;Step 1: H+ and HC O3- (bicarbonate ions) are generated from the dissociation of carbonic acid (H2C O3) produced from carbon dioxide and water by carbonic anhydrase. The carbon dioxide enters from interstitial fluid to combine with water in the parietal cell. The HC O3- produced flows into the interstitial fluid and the blood capillary as part of the alkaline tide.&#10;Step 2: H+ -K+ ATPase pumps H+ into the lumen and K+ into the cell. K+ returns to the lumen through membrane chan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18" y="1333500"/>
            <a:ext cx="6123963" cy="46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3"/>
          </p:nvPr>
        </p:nvSpPr>
        <p:spPr>
          <a:xfrm>
            <a:off x="457200" y="6070630"/>
            <a:ext cx="8153400" cy="246221"/>
          </a:xfrm>
        </p:spPr>
        <p:txBody>
          <a:bodyPr/>
          <a:lstStyle/>
          <a:p>
            <a:r>
              <a:rPr lang="en-US" b="1" dirty="0">
                <a:solidFill>
                  <a:srgbClr val="007FA3"/>
                </a:solidFill>
              </a:rPr>
              <a:t>Figure 23.20 </a:t>
            </a:r>
            <a:r>
              <a:rPr lang="en-US" dirty="0"/>
              <a:t>Mechanism of </a:t>
            </a:r>
            <a:r>
              <a:rPr lang="en-US" dirty="0" err="1">
                <a:latin typeface="Times New Roman" panose="02020603050405020304" pitchFamily="18" charset="0"/>
                <a:cs typeface="Times New Roman" panose="02020603050405020304" pitchFamily="18" charset="0"/>
              </a:rPr>
              <a:t>HCl</a:t>
            </a:r>
            <a:r>
              <a:rPr lang="en-US" dirty="0"/>
              <a:t> secretion by parietal cells</a:t>
            </a:r>
            <a:r>
              <a:rPr lang="en-US" dirty="0" smtClean="0"/>
              <a:t>.</a:t>
            </a:r>
            <a:endParaRPr lang="en-US" dirty="0"/>
          </a:p>
        </p:txBody>
      </p:sp>
    </p:spTree>
    <p:extLst>
      <p:ext uri="{BB962C8B-B14F-4D97-AF65-F5344CB8AC3E}">
        <p14:creationId xmlns:p14="http://schemas.microsoft.com/office/powerpoint/2010/main" val="79680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17396"/>
            <a:ext cx="8229600" cy="980134"/>
          </a:xfrm>
        </p:spPr>
        <p:txBody>
          <a:bodyPr wrap="square">
            <a:spAutoFit/>
          </a:bodyPr>
          <a:lstStyle/>
          <a:p>
            <a:r>
              <a:rPr lang="en-US" dirty="0">
                <a:latin typeface="Times New Roman"/>
              </a:rPr>
              <a:t>Mechanism of HCl </a:t>
            </a:r>
            <a:r>
              <a:rPr lang="en-US" dirty="0" smtClean="0">
                <a:latin typeface="Times New Roman"/>
              </a:rPr>
              <a:t>Secretion </a:t>
            </a:r>
            <a:r>
              <a:rPr lang="en-US" dirty="0">
                <a:latin typeface="Times New Roman"/>
              </a:rPr>
              <a:t>by </a:t>
            </a:r>
            <a:r>
              <a:rPr lang="en-US" dirty="0" smtClean="0">
                <a:latin typeface="Times New Roman"/>
              </a:rPr>
              <a:t>Parietal Cells </a:t>
            </a:r>
            <a:r>
              <a:rPr lang="en-US" sz="2800" dirty="0">
                <a:latin typeface="Times New Roman"/>
              </a:rPr>
              <a:t>(4 of 5)</a:t>
            </a:r>
            <a:endParaRPr lang="en-IN" sz="2800" dirty="0">
              <a:latin typeface="Times New Roman"/>
            </a:endParaRPr>
          </a:p>
        </p:txBody>
      </p:sp>
      <p:pic>
        <p:nvPicPr>
          <p:cNvPr id="10242" name="Picture 2" descr="This figure shows a very enlarged section of a gastric gland that illustrates the mechanism of HCl secretion in a series of four steps. The diagram shows a close-up of a parietal cell and labels where each step occurs.&#10;Step 1: H+ and HC O3- (bicarbonate ions) are generated from the dissociation of carbonic acid (H2C O3) produced from carbon dioxide and water by carbonic anhydrase. The carbon dioxide enters from interstitial fluid to combine with water in the parietal cell. The HC O3- produced flows into the interstitial fluid and the blood capillary as part of the alkaline tide.&#10;Step 2: H+ -K+ ATPase pumps H+ into the lumen and K+ into the cell. K+ returns to the lumen through membrane channels.&#10;Step 3: HC O3-  leaves the cell (alkaline tide) in exchange for interstitial fluid 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18" y="1333500"/>
            <a:ext cx="6123963" cy="46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23.20 </a:t>
            </a:r>
            <a:r>
              <a:rPr lang="en-US" dirty="0"/>
              <a:t>Mechanism of </a:t>
            </a:r>
            <a:r>
              <a:rPr lang="en-US" dirty="0" err="1">
                <a:latin typeface="Times New Roman" panose="02020603050405020304" pitchFamily="18" charset="0"/>
                <a:cs typeface="Times New Roman" panose="02020603050405020304" pitchFamily="18" charset="0"/>
              </a:rPr>
              <a:t>HCl</a:t>
            </a:r>
            <a:r>
              <a:rPr lang="en-US" dirty="0"/>
              <a:t> secretion by parietal cells</a:t>
            </a:r>
            <a:r>
              <a:rPr lang="en-US" dirty="0" smtClean="0"/>
              <a:t>.</a:t>
            </a:r>
            <a:endParaRPr lang="en-US" dirty="0"/>
          </a:p>
        </p:txBody>
      </p:sp>
    </p:spTree>
    <p:extLst>
      <p:ext uri="{BB962C8B-B14F-4D97-AF65-F5344CB8AC3E}">
        <p14:creationId xmlns:p14="http://schemas.microsoft.com/office/powerpoint/2010/main" val="161584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99684"/>
            <a:ext cx="8229600" cy="999834"/>
          </a:xfrm>
        </p:spPr>
        <p:txBody>
          <a:bodyPr wrap="square">
            <a:spAutoFit/>
          </a:bodyPr>
          <a:lstStyle/>
          <a:p>
            <a:r>
              <a:rPr lang="en-US" dirty="0">
                <a:latin typeface="Times New Roman"/>
              </a:rPr>
              <a:t>Mechanism of HCl </a:t>
            </a:r>
            <a:r>
              <a:rPr lang="en-US" dirty="0" smtClean="0">
                <a:latin typeface="Times New Roman"/>
              </a:rPr>
              <a:t>Secretion </a:t>
            </a:r>
            <a:r>
              <a:rPr lang="en-US" dirty="0">
                <a:latin typeface="Times New Roman"/>
              </a:rPr>
              <a:t>by </a:t>
            </a:r>
            <a:r>
              <a:rPr lang="en-US" dirty="0" smtClean="0">
                <a:latin typeface="Times New Roman"/>
              </a:rPr>
              <a:t>Parietal Cells </a:t>
            </a:r>
            <a:r>
              <a:rPr lang="en-US" sz="2800" dirty="0">
                <a:latin typeface="Times New Roman"/>
              </a:rPr>
              <a:t>(5 of 5)</a:t>
            </a:r>
            <a:endParaRPr lang="en-IN" sz="2800" dirty="0">
              <a:latin typeface="Times New Roman"/>
            </a:endParaRPr>
          </a:p>
        </p:txBody>
      </p:sp>
      <p:pic>
        <p:nvPicPr>
          <p:cNvPr id="6" name="Picture 2" descr="This figure shows a very enlarged section of a gastric gland that illustrates the mechanism of HCl secretion in a series of four steps. The diagram shows a close-up of a parietal cell and labels where each step occurs.&#10;Step 1: H+ and HC O3- (bicarbonate ions) are generated from the dissociation of carbonic acid (H2C O3) produced from carbon dioxide and water by carbonic anhydrase. The carbon dioxide enters from interstitial fluid to combine with water in the parietal cell. The HC O3- produced flows into the interstitial fluid and the blood capillary as part of the alkaline tide.&#10;Step 2: H+ -K+ ATPase pumps H+ into the lumen and K+ into the cell. K+ returns to the lumen through membrane channels.&#10;Step 3: HC O3-  leaves the cell (alkaline tide) in exchange for interstitial fluid Cl-.&#10; Step 4: Cl- diffuses through membrane channels into the lu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18" y="1333500"/>
            <a:ext cx="6123963" cy="46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23.20 </a:t>
            </a:r>
            <a:r>
              <a:rPr lang="en-US" dirty="0"/>
              <a:t>Mechanism of </a:t>
            </a:r>
            <a:r>
              <a:rPr lang="en-US" dirty="0" err="1">
                <a:latin typeface="Times New Roman" panose="02020603050405020304" pitchFamily="18" charset="0"/>
                <a:cs typeface="Times New Roman" panose="02020603050405020304" pitchFamily="18" charset="0"/>
              </a:rPr>
              <a:t>HCl</a:t>
            </a:r>
            <a:r>
              <a:rPr lang="en-US" dirty="0"/>
              <a:t> secretion by parietal cells</a:t>
            </a:r>
            <a:r>
              <a:rPr lang="en-US" dirty="0" smtClean="0"/>
              <a:t>.</a:t>
            </a:r>
            <a:endParaRPr lang="en-US" dirty="0"/>
          </a:p>
        </p:txBody>
      </p:sp>
    </p:spTree>
    <p:extLst>
      <p:ext uri="{BB962C8B-B14F-4D97-AF65-F5344CB8AC3E}">
        <p14:creationId xmlns:p14="http://schemas.microsoft.com/office/powerpoint/2010/main" val="60672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07383"/>
            <a:ext cx="8458200" cy="902589"/>
          </a:xfrm>
        </p:spPr>
        <p:txBody>
          <a:bodyPr wrap="square">
            <a:spAutoFit/>
          </a:bodyPr>
          <a:lstStyle/>
          <a:p>
            <a:pPr marL="0" indent="0">
              <a:defRPr/>
            </a:pPr>
            <a:r>
              <a:rPr lang="en-US" altLang="en-US" dirty="0">
                <a:latin typeface="Times New Roman"/>
              </a:rPr>
              <a:t>Regulation of Gastric Motility and </a:t>
            </a:r>
            <a:r>
              <a:rPr lang="en-US" altLang="en-US" dirty="0" smtClean="0">
                <a:latin typeface="Times New Roman"/>
              </a:rPr>
              <a:t>Emptying </a:t>
            </a:r>
            <a:r>
              <a:rPr lang="en-US" sz="2800" dirty="0">
                <a:latin typeface="Times New Roman"/>
              </a:rPr>
              <a:t>(1 of 4)</a:t>
            </a:r>
          </a:p>
        </p:txBody>
      </p:sp>
      <p:sp>
        <p:nvSpPr>
          <p:cNvPr id="4" name="Content Placeholder 3"/>
          <p:cNvSpPr>
            <a:spLocks noGrp="1"/>
          </p:cNvSpPr>
          <p:nvPr>
            <p:ph idx="1"/>
          </p:nvPr>
        </p:nvSpPr>
        <p:spPr>
          <a:xfrm>
            <a:off x="457200" y="1600201"/>
            <a:ext cx="8001000" cy="2277547"/>
          </a:xfrm>
        </p:spPr>
        <p:txBody>
          <a:bodyPr wrap="square">
            <a:spAutoFit/>
          </a:bodyPr>
          <a:lstStyle/>
          <a:p>
            <a:r>
              <a:rPr lang="en-US" altLang="en-US" b="1" dirty="0"/>
              <a:t>Response of the stomach to filling</a:t>
            </a:r>
          </a:p>
          <a:p>
            <a:pPr lvl="1"/>
            <a:r>
              <a:rPr lang="en-US" altLang="en-US" dirty="0"/>
              <a:t>Stretches to accommodate incoming food</a:t>
            </a:r>
          </a:p>
          <a:p>
            <a:pPr lvl="1"/>
            <a:r>
              <a:rPr lang="en-US" altLang="en-US" dirty="0"/>
              <a:t>Two factors cause pressure to remain constant until 1.5 L of food is ingested</a:t>
            </a:r>
          </a:p>
          <a:p>
            <a:pPr lvl="2"/>
            <a:r>
              <a:rPr lang="en-US" altLang="en-US" b="1" dirty="0"/>
              <a:t>Receptive relaxation</a:t>
            </a:r>
            <a:r>
              <a:rPr lang="en-US" altLang="en-US" dirty="0"/>
              <a:t>: reflex-mediated relaxation of smooth muscle coordinated by swallowing center of brain stem</a:t>
            </a:r>
          </a:p>
          <a:p>
            <a:pPr lvl="2"/>
            <a:r>
              <a:rPr lang="en-US" altLang="en-US" b="1" dirty="0"/>
              <a:t>Gastric accommodation</a:t>
            </a:r>
            <a:r>
              <a:rPr lang="en-US" altLang="en-US" dirty="0"/>
              <a:t>: intrinsic ability of smooth muscle to exhibit </a:t>
            </a:r>
            <a:r>
              <a:rPr lang="en-US" altLang="en-US" i="1" dirty="0"/>
              <a:t>stress-relaxation response</a:t>
            </a:r>
            <a:r>
              <a:rPr lang="en-US" altLang="en-US" dirty="0"/>
              <a:t>, which enables hollow organs to stretch without increasing tension or </a:t>
            </a:r>
            <a:r>
              <a:rPr lang="en-US" altLang="en-US" dirty="0" smtClean="0"/>
              <a:t>contractions</a:t>
            </a:r>
          </a:p>
        </p:txBody>
      </p:sp>
    </p:spTree>
    <p:extLst>
      <p:ext uri="{BB962C8B-B14F-4D97-AF65-F5344CB8AC3E}">
        <p14:creationId xmlns:p14="http://schemas.microsoft.com/office/powerpoint/2010/main" val="124190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96068"/>
            <a:ext cx="8458200" cy="907800"/>
          </a:xfrm>
        </p:spPr>
        <p:txBody>
          <a:bodyPr wrap="square">
            <a:spAutoFit/>
          </a:bodyPr>
          <a:lstStyle/>
          <a:p>
            <a:pPr marL="0" indent="0">
              <a:defRPr/>
            </a:pPr>
            <a:r>
              <a:rPr lang="en-US" altLang="en-US" dirty="0">
                <a:latin typeface="Times New Roman"/>
              </a:rPr>
              <a:t>Regulation of Gastric Motility and </a:t>
            </a:r>
            <a:r>
              <a:rPr lang="en-US" altLang="en-US" dirty="0" smtClean="0">
                <a:latin typeface="Times New Roman"/>
              </a:rPr>
              <a:t>Emptying </a:t>
            </a:r>
            <a:r>
              <a:rPr lang="en-US" sz="2800" dirty="0">
                <a:latin typeface="Times New Roman"/>
              </a:rPr>
              <a:t>(2 of 4)</a:t>
            </a:r>
          </a:p>
        </p:txBody>
      </p:sp>
      <p:sp>
        <p:nvSpPr>
          <p:cNvPr id="4" name="Content Placeholder 3"/>
          <p:cNvSpPr>
            <a:spLocks noGrp="1"/>
          </p:cNvSpPr>
          <p:nvPr>
            <p:ph idx="1"/>
          </p:nvPr>
        </p:nvSpPr>
        <p:spPr>
          <a:xfrm>
            <a:off x="457200" y="1600201"/>
            <a:ext cx="8077200" cy="2031325"/>
          </a:xfrm>
        </p:spPr>
        <p:txBody>
          <a:bodyPr wrap="square">
            <a:spAutoFit/>
          </a:bodyPr>
          <a:lstStyle/>
          <a:p>
            <a:r>
              <a:rPr lang="en-US" altLang="en-US" b="1" dirty="0"/>
              <a:t>Gastric contractile activity</a:t>
            </a:r>
          </a:p>
          <a:p>
            <a:pPr lvl="1"/>
            <a:r>
              <a:rPr lang="en-US" altLang="en-US" dirty="0"/>
              <a:t>Peristaltic waves move toward pylorus at rate of three per minute </a:t>
            </a:r>
          </a:p>
          <a:p>
            <a:pPr lvl="1"/>
            <a:r>
              <a:rPr lang="en-US" altLang="en-US" b="1" dirty="0"/>
              <a:t>Basic electrical rhythm </a:t>
            </a:r>
            <a:r>
              <a:rPr lang="en-US" altLang="en-US" dirty="0"/>
              <a:t>(</a:t>
            </a:r>
            <a:r>
              <a:rPr lang="en-US" altLang="en-US" b="1" dirty="0"/>
              <a:t>BER</a:t>
            </a:r>
            <a:r>
              <a:rPr lang="en-US" altLang="en-US" dirty="0"/>
              <a:t>) is set by enteric pacemaker cells (formerly </a:t>
            </a:r>
            <a:r>
              <a:rPr lang="en-US" altLang="en-US" i="1" dirty="0"/>
              <a:t>interstitial cells of Cajal</a:t>
            </a:r>
            <a:r>
              <a:rPr lang="en-US" altLang="en-US" dirty="0"/>
              <a:t>)</a:t>
            </a:r>
          </a:p>
          <a:p>
            <a:pPr lvl="2"/>
            <a:r>
              <a:rPr lang="en-US" altLang="en-US" dirty="0"/>
              <a:t>Pacemaker cells are linked by gap junctions </a:t>
            </a:r>
            <a:r>
              <a:rPr lang="en-US" altLang="en-US" dirty="0">
                <a:sym typeface="Wingdings" panose="05000000000000000000" pitchFamily="2" charset="2"/>
              </a:rPr>
              <a:t>so that entire muscularis contracts</a:t>
            </a:r>
            <a:endParaRPr lang="en-US" altLang="en-US" dirty="0"/>
          </a:p>
          <a:p>
            <a:pPr lvl="1"/>
            <a:r>
              <a:rPr lang="en-US" altLang="en-US" dirty="0"/>
              <a:t>Distension and gastrin increase force of contraction</a:t>
            </a:r>
          </a:p>
        </p:txBody>
      </p:sp>
    </p:spTree>
    <p:extLst>
      <p:ext uri="{BB962C8B-B14F-4D97-AF65-F5344CB8AC3E}">
        <p14:creationId xmlns:p14="http://schemas.microsoft.com/office/powerpoint/2010/main" val="417114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91529"/>
            <a:ext cx="8458200" cy="916878"/>
          </a:xfrm>
        </p:spPr>
        <p:txBody>
          <a:bodyPr wrap="square">
            <a:spAutoFit/>
          </a:bodyPr>
          <a:lstStyle/>
          <a:p>
            <a:pPr marL="0" indent="0">
              <a:defRPr/>
            </a:pPr>
            <a:r>
              <a:rPr lang="en-US" altLang="en-US" dirty="0">
                <a:latin typeface="Times New Roman"/>
              </a:rPr>
              <a:t>Regulation of Gastric Motility and </a:t>
            </a:r>
            <a:r>
              <a:rPr lang="en-US" altLang="en-US" dirty="0" smtClean="0">
                <a:latin typeface="Times New Roman"/>
              </a:rPr>
              <a:t>Emptying </a:t>
            </a:r>
            <a:r>
              <a:rPr lang="en-US" sz="2800" dirty="0">
                <a:latin typeface="Times New Roman"/>
              </a:rPr>
              <a:t>(3 of 4)</a:t>
            </a:r>
          </a:p>
        </p:txBody>
      </p:sp>
      <p:sp>
        <p:nvSpPr>
          <p:cNvPr id="4" name="Content Placeholder 3"/>
          <p:cNvSpPr>
            <a:spLocks noGrp="1"/>
          </p:cNvSpPr>
          <p:nvPr>
            <p:ph idx="1"/>
          </p:nvPr>
        </p:nvSpPr>
        <p:spPr>
          <a:xfrm>
            <a:off x="457200" y="1600201"/>
            <a:ext cx="8458200" cy="1862048"/>
          </a:xfrm>
        </p:spPr>
        <p:txBody>
          <a:bodyPr wrap="square">
            <a:spAutoFit/>
          </a:bodyPr>
          <a:lstStyle/>
          <a:p>
            <a:r>
              <a:rPr lang="en-US" altLang="en-US" b="1" dirty="0"/>
              <a:t>Gastric contractile activity (cont.)</a:t>
            </a:r>
          </a:p>
          <a:p>
            <a:pPr lvl="1"/>
            <a:r>
              <a:rPr lang="en-US" altLang="en-US" dirty="0"/>
              <a:t>Contractions are most vigorous and powerful near pylorus region</a:t>
            </a:r>
          </a:p>
          <a:p>
            <a:pPr lvl="1"/>
            <a:r>
              <a:rPr lang="en-US" altLang="en-US" dirty="0"/>
              <a:t>30 ml of chyme produced is either:</a:t>
            </a:r>
          </a:p>
          <a:p>
            <a:pPr lvl="2"/>
            <a:r>
              <a:rPr lang="en-US" altLang="en-US" dirty="0"/>
              <a:t>Delivered in ~3 ml spurts to duodenum, or</a:t>
            </a:r>
          </a:p>
          <a:p>
            <a:pPr lvl="2"/>
            <a:r>
              <a:rPr lang="en-US" altLang="en-US" dirty="0"/>
              <a:t>Rest of 27 ml forced backward into stomach </a:t>
            </a:r>
          </a:p>
          <a:p>
            <a:pPr lvl="1"/>
            <a:r>
              <a:rPr lang="en-US" altLang="en-US" dirty="0"/>
              <a:t>Only liquids and small particles are allowed to pass through pyloric valve</a:t>
            </a:r>
          </a:p>
        </p:txBody>
      </p:sp>
    </p:spTree>
    <p:extLst>
      <p:ext uri="{BB962C8B-B14F-4D97-AF65-F5344CB8AC3E}">
        <p14:creationId xmlns:p14="http://schemas.microsoft.com/office/powerpoint/2010/main" val="370090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5534"/>
            <a:ext cx="4572000" cy="2092881"/>
          </a:xfrm>
        </p:spPr>
        <p:txBody>
          <a:bodyPr wrap="square">
            <a:spAutoFit/>
          </a:bodyPr>
          <a:lstStyle/>
          <a:p>
            <a:r>
              <a:rPr lang="en-US" dirty="0">
                <a:latin typeface="Times New Roman"/>
              </a:rPr>
              <a:t>Mechanism of an </a:t>
            </a:r>
            <a:r>
              <a:rPr lang="en-US" dirty="0" smtClean="0">
                <a:latin typeface="Times New Roman"/>
              </a:rPr>
              <a:t>Acute Allergic (Immediate</a:t>
            </a:r>
            <a:r>
              <a:rPr lang="en-US" dirty="0">
                <a:latin typeface="Times New Roman"/>
              </a:rPr>
              <a:t/>
            </a:r>
            <a:br>
              <a:rPr lang="en-US" dirty="0">
                <a:latin typeface="Times New Roman"/>
              </a:rPr>
            </a:br>
            <a:r>
              <a:rPr lang="en-US" dirty="0" smtClean="0">
                <a:latin typeface="Times New Roman"/>
              </a:rPr>
              <a:t>Hypersensitivity</a:t>
            </a:r>
            <a:r>
              <a:rPr lang="en-US" dirty="0">
                <a:latin typeface="Times New Roman"/>
              </a:rPr>
              <a:t>) </a:t>
            </a:r>
            <a:r>
              <a:rPr lang="en-US" dirty="0" smtClean="0">
                <a:latin typeface="Times New Roman"/>
              </a:rPr>
              <a:t>Response</a:t>
            </a:r>
            <a:endParaRPr lang="en-IN" dirty="0">
              <a:latin typeface="Times New Roman"/>
            </a:endParaRPr>
          </a:p>
        </p:txBody>
      </p:sp>
      <p:pic>
        <p:nvPicPr>
          <p:cNvPr id="4" name="Picture 3" descr="This figure depicts the steps involved in the sensitization stage and subsequent (secondary) responses to an allergen.&#10;- Sensitization stage:&#10;- Step 1: Antigen (allergen) invades body.&#10;- Step 2: Plasma cells produce large amounts of class IgE antibodies against allergen.&#10;- Step 3: IgE antibodies attach to mast cells in body tissues (and to circulating basophils).&#10;- Subsequent (secondary) responses:&#10;- Step 4: More of same antigen invades body.&#10;- Step 5: Antigen combines with IgE attached to mast cells (and basophils), which triggers degranulation and release of histamine (and other chemicals).&#10;- Step 6: Histamine causes blood vessels to dilate and become leaky, which promotes edema; stimulates secretion of large amounts of mucus; and causes smooth muscles to contract. (If respiratory system is site of antigen entry, asthma may ens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535" y="659382"/>
            <a:ext cx="2263247" cy="5336346"/>
          </a:xfrm>
          <a:prstGeom prst="rect">
            <a:avLst/>
          </a:prstGeom>
        </p:spPr>
      </p:pic>
      <p:sp>
        <p:nvSpPr>
          <p:cNvPr id="2" name="Content Placeholder 1"/>
          <p:cNvSpPr>
            <a:spLocks noGrp="1"/>
          </p:cNvSpPr>
          <p:nvPr>
            <p:ph sz="quarter" idx="13"/>
          </p:nvPr>
        </p:nvSpPr>
        <p:spPr>
          <a:xfrm>
            <a:off x="457200" y="6070630"/>
            <a:ext cx="8153400" cy="246221"/>
          </a:xfrm>
        </p:spPr>
        <p:txBody>
          <a:bodyPr/>
          <a:lstStyle/>
          <a:p>
            <a:r>
              <a:rPr lang="en-US" b="1" dirty="0">
                <a:solidFill>
                  <a:schemeClr val="bg2"/>
                </a:solidFill>
                <a:latin typeface="Arial" pitchFamily="34" charset="0"/>
                <a:cs typeface="Arial" pitchFamily="34" charset="0"/>
              </a:rPr>
              <a:t>Figure 21.21 </a:t>
            </a:r>
            <a:r>
              <a:rPr lang="en-US" dirty="0"/>
              <a:t>Mechanism of an acute allergic (immediate hypersensitivity) response.</a:t>
            </a:r>
            <a:endParaRPr lang="en-IN" dirty="0"/>
          </a:p>
        </p:txBody>
      </p:sp>
    </p:spTree>
    <p:extLst>
      <p:ext uri="{BB962C8B-B14F-4D97-AF65-F5344CB8AC3E}">
        <p14:creationId xmlns:p14="http://schemas.microsoft.com/office/powerpoint/2010/main" val="320612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42410"/>
            <a:ext cx="8229600" cy="867370"/>
          </a:xfrm>
        </p:spPr>
        <p:txBody>
          <a:bodyPr wrap="square">
            <a:spAutoFit/>
          </a:bodyPr>
          <a:lstStyle/>
          <a:p>
            <a:r>
              <a:rPr lang="en-US" dirty="0">
                <a:latin typeface="Times New Roman"/>
              </a:rPr>
              <a:t>Microscopic </a:t>
            </a:r>
            <a:r>
              <a:rPr lang="en-US" dirty="0" smtClean="0">
                <a:latin typeface="Times New Roman"/>
              </a:rPr>
              <a:t>Structure </a:t>
            </a:r>
            <a:r>
              <a:rPr lang="en-US" dirty="0">
                <a:latin typeface="Times New Roman"/>
              </a:rPr>
              <a:t>of the </a:t>
            </a:r>
            <a:r>
              <a:rPr lang="en-US" dirty="0" smtClean="0">
                <a:latin typeface="Times New Roman"/>
              </a:rPr>
              <a:t>Esophagus </a:t>
            </a:r>
            <a:br>
              <a:rPr lang="en-US" dirty="0" smtClean="0">
                <a:latin typeface="Times New Roman"/>
              </a:rPr>
            </a:br>
            <a:r>
              <a:rPr lang="en-US" sz="2800" dirty="0">
                <a:latin typeface="Times New Roman"/>
              </a:rPr>
              <a:t>(1 of 2)</a:t>
            </a:r>
            <a:endParaRPr lang="en-IN" sz="2800" dirty="0">
              <a:latin typeface="Times New Roman"/>
            </a:endParaRPr>
          </a:p>
        </p:txBody>
      </p:sp>
      <p:pic>
        <p:nvPicPr>
          <p:cNvPr id="4" name="Picture 3" descr="- Part (a) is a cross-sectional view of the esophagus taken from the region close to the stomach junction (10X). Here the muscularis is composed of smooth muscle. Labels include lumen, mucosa (stratified squamous epithelium), submucosa (areolar connective tissue), muscularis externa (circular layer and longitudinal layer) and adventitia (fibrous connective tiss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001" y="1221543"/>
            <a:ext cx="4633999" cy="4792531"/>
          </a:xfrm>
          <a:prstGeom prst="rect">
            <a:avLst/>
          </a:prstGeom>
        </p:spPr>
      </p:pic>
      <p:sp>
        <p:nvSpPr>
          <p:cNvPr id="6" name="Content Placeholder 5"/>
          <p:cNvSpPr>
            <a:spLocks noGrp="1"/>
          </p:cNvSpPr>
          <p:nvPr>
            <p:ph sz="quarter" idx="13"/>
          </p:nvPr>
        </p:nvSpPr>
        <p:spPr>
          <a:xfrm>
            <a:off x="457581" y="6063345"/>
            <a:ext cx="8153400" cy="246221"/>
          </a:xfrm>
        </p:spPr>
        <p:txBody>
          <a:bodyPr/>
          <a:lstStyle/>
          <a:p>
            <a:r>
              <a:rPr lang="en-US" b="1" dirty="0">
                <a:solidFill>
                  <a:srgbClr val="007FA3"/>
                </a:solidFill>
                <a:latin typeface="Arial"/>
              </a:rPr>
              <a:t>Figure </a:t>
            </a:r>
            <a:r>
              <a:rPr lang="en-US" b="1" dirty="0" smtClean="0">
                <a:solidFill>
                  <a:srgbClr val="007FA3"/>
                </a:solidFill>
                <a:latin typeface="Arial"/>
              </a:rPr>
              <a:t>23.13a </a:t>
            </a:r>
            <a:r>
              <a:rPr lang="en-US" dirty="0">
                <a:latin typeface="Arial"/>
              </a:rPr>
              <a:t>Microscopic structure of the esophagus. </a:t>
            </a:r>
          </a:p>
        </p:txBody>
      </p:sp>
    </p:spTree>
    <p:extLst>
      <p:ext uri="{BB962C8B-B14F-4D97-AF65-F5344CB8AC3E}">
        <p14:creationId xmlns:p14="http://schemas.microsoft.com/office/powerpoint/2010/main" val="24725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06863"/>
            <a:ext cx="8229600" cy="502805"/>
          </a:xfrm>
        </p:spPr>
        <p:txBody>
          <a:bodyPr wrap="square">
            <a:spAutoFit/>
          </a:bodyPr>
          <a:lstStyle/>
          <a:p>
            <a:r>
              <a:rPr lang="en-US" dirty="0">
                <a:latin typeface="Times New Roman"/>
              </a:rPr>
              <a:t>Peristaltic </a:t>
            </a:r>
            <a:r>
              <a:rPr lang="en-US" dirty="0" smtClean="0">
                <a:latin typeface="Times New Roman"/>
              </a:rPr>
              <a:t>Waves </a:t>
            </a:r>
            <a:r>
              <a:rPr lang="en-US" dirty="0">
                <a:latin typeface="Times New Roman"/>
              </a:rPr>
              <a:t>in the </a:t>
            </a:r>
            <a:r>
              <a:rPr lang="en-US" dirty="0" smtClean="0">
                <a:latin typeface="Times New Roman"/>
              </a:rPr>
              <a:t>Stomach </a:t>
            </a:r>
            <a:r>
              <a:rPr lang="en-US" sz="2800" dirty="0">
                <a:latin typeface="Times New Roman"/>
              </a:rPr>
              <a:t>(1 of 3)</a:t>
            </a:r>
            <a:endParaRPr lang="en-IN" sz="2800" dirty="0">
              <a:latin typeface="Times New Roman"/>
            </a:endParaRPr>
          </a:p>
        </p:txBody>
      </p:sp>
      <p:pic>
        <p:nvPicPr>
          <p:cNvPr id="4" name="Picture 3" descr="Diagram 1 illustrates propulsion: Peristaltic waves move from the fundus toward the pylorus. The stomach wall constricts inward in two places, making it look like a J-shaped sack that is loosely tied into three regions. The pyloric valve is clo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876" y="1760060"/>
            <a:ext cx="3450248" cy="3936628"/>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23.21 </a:t>
            </a:r>
            <a:r>
              <a:rPr lang="en-US" dirty="0"/>
              <a:t>Peristaltic waves in the stomach.</a:t>
            </a:r>
          </a:p>
        </p:txBody>
      </p:sp>
    </p:spTree>
    <p:extLst>
      <p:ext uri="{BB962C8B-B14F-4D97-AF65-F5344CB8AC3E}">
        <p14:creationId xmlns:p14="http://schemas.microsoft.com/office/powerpoint/2010/main" val="348267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06863"/>
            <a:ext cx="8229600" cy="502805"/>
          </a:xfrm>
        </p:spPr>
        <p:txBody>
          <a:bodyPr wrap="square">
            <a:spAutoFit/>
          </a:bodyPr>
          <a:lstStyle/>
          <a:p>
            <a:r>
              <a:rPr lang="en-US" dirty="0">
                <a:latin typeface="Times New Roman"/>
              </a:rPr>
              <a:t>Peristaltic </a:t>
            </a:r>
            <a:r>
              <a:rPr lang="en-US" dirty="0" smtClean="0">
                <a:latin typeface="Times New Roman"/>
              </a:rPr>
              <a:t>Waves </a:t>
            </a:r>
            <a:r>
              <a:rPr lang="en-US" dirty="0">
                <a:latin typeface="Times New Roman"/>
              </a:rPr>
              <a:t>in the </a:t>
            </a:r>
            <a:r>
              <a:rPr lang="en-US" dirty="0" smtClean="0">
                <a:latin typeface="Times New Roman"/>
              </a:rPr>
              <a:t>Stomach </a:t>
            </a:r>
            <a:r>
              <a:rPr lang="en-US" sz="2800" dirty="0">
                <a:latin typeface="Times New Roman"/>
              </a:rPr>
              <a:t>(2 of 3)</a:t>
            </a:r>
            <a:endParaRPr lang="en-IN" sz="2800" dirty="0">
              <a:latin typeface="Times New Roman"/>
            </a:endParaRPr>
          </a:p>
        </p:txBody>
      </p:sp>
      <p:pic>
        <p:nvPicPr>
          <p:cNvPr id="4" name="Picture 3" descr="Diagram 2 illustrates grinding: The most vigorous peristalsis and mixing actions occur close to the pylorus. The pyloric end of the stomach acts as a pump that delivers small amounts of chyme into the duodenum. The stomach wall is constricted near its pyloric end. The pyloric valve is slightly open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371" y="1578400"/>
            <a:ext cx="5565258" cy="4213424"/>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23.21 </a:t>
            </a:r>
            <a:r>
              <a:rPr lang="en-US" dirty="0"/>
              <a:t>Peristaltic waves in the stomach</a:t>
            </a:r>
            <a:r>
              <a:rPr lang="en-US" dirty="0" smtClean="0"/>
              <a:t>.</a:t>
            </a:r>
            <a:endParaRPr lang="en-US" dirty="0"/>
          </a:p>
        </p:txBody>
      </p:sp>
    </p:spTree>
    <p:extLst>
      <p:ext uri="{BB962C8B-B14F-4D97-AF65-F5344CB8AC3E}">
        <p14:creationId xmlns:p14="http://schemas.microsoft.com/office/powerpoint/2010/main" val="305494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01810"/>
            <a:ext cx="8229600" cy="512911"/>
          </a:xfrm>
        </p:spPr>
        <p:txBody>
          <a:bodyPr wrap="square">
            <a:spAutoFit/>
          </a:bodyPr>
          <a:lstStyle/>
          <a:p>
            <a:r>
              <a:rPr lang="en-US" dirty="0" smtClean="0">
                <a:latin typeface="Times New Roman"/>
              </a:rPr>
              <a:t>Peristaltic Waves in the Stomach </a:t>
            </a:r>
            <a:r>
              <a:rPr lang="en-US" sz="2800" dirty="0" smtClean="0">
                <a:latin typeface="Times New Roman"/>
              </a:rPr>
              <a:t>(3 of 3</a:t>
            </a:r>
            <a:r>
              <a:rPr lang="en-US" sz="2800" dirty="0">
                <a:latin typeface="Times New Roman"/>
              </a:rPr>
              <a:t>)</a:t>
            </a:r>
            <a:endParaRPr lang="en-IN" sz="2800" dirty="0">
              <a:latin typeface="Times New Roman"/>
            </a:endParaRPr>
          </a:p>
        </p:txBody>
      </p:sp>
      <p:pic>
        <p:nvPicPr>
          <p:cNvPr id="5" name="Picture 4" descr="Diagram 3 illustrates retropulsion: The peristaltic wave closes the pyloric valve, forcing most of the contents of the pylorus backward into the stomach. The pyloric valve is closed and the stomach contents are shown being pushed back up into the stoma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56" y="1600200"/>
            <a:ext cx="7943088" cy="4066032"/>
          </a:xfrm>
          <a:prstGeom prst="rect">
            <a:avLst/>
          </a:prstGeom>
        </p:spPr>
      </p:pic>
      <p:sp>
        <p:nvSpPr>
          <p:cNvPr id="6" name="Content Placeholder 5"/>
          <p:cNvSpPr>
            <a:spLocks noGrp="1"/>
          </p:cNvSpPr>
          <p:nvPr>
            <p:ph sz="quarter" idx="13"/>
          </p:nvPr>
        </p:nvSpPr>
        <p:spPr>
          <a:xfrm>
            <a:off x="457200" y="6070630"/>
            <a:ext cx="8153400" cy="246221"/>
          </a:xfrm>
        </p:spPr>
        <p:txBody>
          <a:bodyPr/>
          <a:lstStyle/>
          <a:p>
            <a:r>
              <a:rPr lang="en-US" b="1" dirty="0">
                <a:solidFill>
                  <a:srgbClr val="007FA3"/>
                </a:solidFill>
              </a:rPr>
              <a:t>Figure 23.21 </a:t>
            </a:r>
            <a:r>
              <a:rPr lang="en-US" dirty="0"/>
              <a:t>Peristaltic waves in the stomach</a:t>
            </a:r>
            <a:r>
              <a:rPr lang="en-US" dirty="0" smtClean="0"/>
              <a:t>.</a:t>
            </a:r>
            <a:endParaRPr lang="en-US" dirty="0"/>
          </a:p>
        </p:txBody>
      </p:sp>
    </p:spTree>
    <p:extLst>
      <p:ext uri="{BB962C8B-B14F-4D97-AF65-F5344CB8AC3E}">
        <p14:creationId xmlns:p14="http://schemas.microsoft.com/office/powerpoint/2010/main" val="176614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5673"/>
            <a:ext cx="8458200" cy="954107"/>
          </a:xfrm>
        </p:spPr>
        <p:txBody>
          <a:bodyPr wrap="square">
            <a:spAutoFit/>
          </a:bodyPr>
          <a:lstStyle/>
          <a:p>
            <a:pPr marL="0" indent="0">
              <a:defRPr/>
            </a:pPr>
            <a:r>
              <a:rPr lang="en-US" altLang="en-US" dirty="0">
                <a:latin typeface="Times New Roman"/>
              </a:rPr>
              <a:t>Regulation of Gastric Motility and </a:t>
            </a:r>
            <a:r>
              <a:rPr lang="en-US" altLang="en-US" dirty="0" smtClean="0">
                <a:latin typeface="Times New Roman"/>
              </a:rPr>
              <a:t>Emptying </a:t>
            </a:r>
            <a:r>
              <a:rPr lang="en-US" sz="2800" dirty="0" smtClean="0">
                <a:latin typeface="Times New Roman"/>
              </a:rPr>
              <a:t>(4 of </a:t>
            </a:r>
            <a:r>
              <a:rPr lang="en-US" sz="2800" dirty="0">
                <a:latin typeface="Times New Roman"/>
              </a:rPr>
              <a:t>4)</a:t>
            </a:r>
          </a:p>
        </p:txBody>
      </p:sp>
      <p:sp>
        <p:nvSpPr>
          <p:cNvPr id="4" name="Content Placeholder 3"/>
          <p:cNvSpPr>
            <a:spLocks noGrp="1"/>
          </p:cNvSpPr>
          <p:nvPr>
            <p:ph idx="1"/>
          </p:nvPr>
        </p:nvSpPr>
        <p:spPr>
          <a:xfrm>
            <a:off x="457200" y="1600201"/>
            <a:ext cx="8305800" cy="2354491"/>
          </a:xfrm>
        </p:spPr>
        <p:txBody>
          <a:bodyPr wrap="square">
            <a:spAutoFit/>
          </a:bodyPr>
          <a:lstStyle/>
          <a:p>
            <a:r>
              <a:rPr lang="en-US" altLang="en-US" b="1" dirty="0"/>
              <a:t>Regulation of gastric emptying</a:t>
            </a:r>
          </a:p>
          <a:p>
            <a:pPr lvl="1"/>
            <a:r>
              <a:rPr lang="en-US" altLang="en-US" dirty="0"/>
              <a:t>Duodenum can prevent overfilling by controlling how much chyme enters</a:t>
            </a:r>
          </a:p>
          <a:p>
            <a:pPr lvl="2"/>
            <a:r>
              <a:rPr lang="en-US" altLang="en-US" dirty="0"/>
              <a:t>Duodenal receptors respond to stretch and chemical signals</a:t>
            </a:r>
          </a:p>
          <a:p>
            <a:pPr lvl="2"/>
            <a:r>
              <a:rPr lang="en-US" altLang="en-US" dirty="0"/>
              <a:t>Enterogastric reflex and enterogastrones inhibit gastric secretion and duodenal filling</a:t>
            </a:r>
          </a:p>
          <a:p>
            <a:pPr lvl="1"/>
            <a:r>
              <a:rPr lang="en-US" altLang="en-US" dirty="0"/>
              <a:t>Stomach empties in ~4 hours, but increase in fatty chyme entering duodenum can increase time to 6 hours or more</a:t>
            </a:r>
          </a:p>
          <a:p>
            <a:pPr lvl="2"/>
            <a:r>
              <a:rPr lang="en-US" altLang="en-US" dirty="0"/>
              <a:t>Carbohydrate-rich chyme moves quickly through duodenum </a:t>
            </a:r>
          </a:p>
        </p:txBody>
      </p:sp>
    </p:spTree>
    <p:extLst>
      <p:ext uri="{BB962C8B-B14F-4D97-AF65-F5344CB8AC3E}">
        <p14:creationId xmlns:p14="http://schemas.microsoft.com/office/powerpoint/2010/main" val="297443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5534"/>
            <a:ext cx="4114419" cy="1569660"/>
          </a:xfrm>
        </p:spPr>
        <p:txBody>
          <a:bodyPr wrap="square">
            <a:spAutoFit/>
          </a:bodyPr>
          <a:lstStyle/>
          <a:p>
            <a:r>
              <a:rPr lang="en-US" dirty="0">
                <a:latin typeface="Times New Roman"/>
              </a:rPr>
              <a:t>Neural and </a:t>
            </a:r>
            <a:r>
              <a:rPr lang="en-US" dirty="0" smtClean="0">
                <a:latin typeface="Times New Roman"/>
              </a:rPr>
              <a:t>Hormonal Factors </a:t>
            </a:r>
            <a:r>
              <a:rPr lang="en-US" dirty="0">
                <a:latin typeface="Times New Roman"/>
              </a:rPr>
              <a:t>that </a:t>
            </a:r>
            <a:r>
              <a:rPr lang="en-US" dirty="0" smtClean="0">
                <a:latin typeface="Times New Roman"/>
              </a:rPr>
              <a:t>Inhibit</a:t>
            </a:r>
            <a:r>
              <a:rPr lang="en-US" dirty="0">
                <a:latin typeface="Times New Roman"/>
              </a:rPr>
              <a:t/>
            </a:r>
            <a:br>
              <a:rPr lang="en-US" dirty="0">
                <a:latin typeface="Times New Roman"/>
              </a:rPr>
            </a:br>
            <a:r>
              <a:rPr lang="en-US" dirty="0" smtClean="0">
                <a:latin typeface="Times New Roman"/>
              </a:rPr>
              <a:t>Gastric Emptying</a:t>
            </a:r>
            <a:endParaRPr lang="en-IN" dirty="0">
              <a:latin typeface="Times New Roman"/>
            </a:endParaRPr>
          </a:p>
        </p:txBody>
      </p:sp>
      <p:pic>
        <p:nvPicPr>
          <p:cNvPr id="4" name="Picture 3" descr="We start at the top of the flowchart with the initial stimulus: the presence of fatty, hypertonic, or acidic chyme in the duodenum. This stimulates duodenal enteroendocrine cells to secrete enterogastrones such as secretin and cholecystokinin. These hormones decrease the contractile force of the stomach and lower the rate of stomach emptying. The presence of fatty, hypertonic, or acidic chyme in the duodenum also stimulates chemoreceptors and stretch receptors, triggering the enterogastric reflex. This stimulates a short reflex via enteric neurons, which decreases the contractile force of the stomach and lowers the rate of stomach emptying. The enterogastric reflex also stimulates a long reflex via CNS centers, which increases sympathetic activity while lowering parasympathetic activity. As a result, it also decreases the contractile force of the stomach and the rate of stomach empty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685800"/>
            <a:ext cx="3572026" cy="5307422"/>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23.22 </a:t>
            </a:r>
            <a:r>
              <a:rPr lang="en-US" dirty="0"/>
              <a:t>Neural and hormonal factors that inhibit gastric emptying. </a:t>
            </a:r>
          </a:p>
        </p:txBody>
      </p:sp>
    </p:spTree>
    <p:extLst>
      <p:ext uri="{BB962C8B-B14F-4D97-AF65-F5344CB8AC3E}">
        <p14:creationId xmlns:p14="http://schemas.microsoft.com/office/powerpoint/2010/main" val="345419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458200" cy="523220"/>
          </a:xfrm>
        </p:spPr>
        <p:txBody>
          <a:bodyPr wrap="square">
            <a:spAutoFit/>
          </a:bodyPr>
          <a:lstStyle/>
          <a:p>
            <a:pPr marL="0" indent="0">
              <a:defRPr/>
            </a:pPr>
            <a:r>
              <a:rPr lang="en-US" altLang="en-US" dirty="0">
                <a:latin typeface="Times New Roman"/>
              </a:rPr>
              <a:t>Clinical – Homeostatic Imbalance 23.8</a:t>
            </a:r>
            <a:endParaRPr lang="en-US" b="0" dirty="0">
              <a:latin typeface="Times New Roman"/>
            </a:endParaRPr>
          </a:p>
        </p:txBody>
      </p:sp>
      <p:sp>
        <p:nvSpPr>
          <p:cNvPr id="4" name="Content Placeholder 3"/>
          <p:cNvSpPr>
            <a:spLocks noGrp="1"/>
          </p:cNvSpPr>
          <p:nvPr>
            <p:ph idx="1"/>
          </p:nvPr>
        </p:nvSpPr>
        <p:spPr>
          <a:xfrm>
            <a:off x="457200" y="1600201"/>
            <a:ext cx="8458200" cy="2262158"/>
          </a:xfrm>
        </p:spPr>
        <p:txBody>
          <a:bodyPr wrap="square">
            <a:spAutoFit/>
          </a:bodyPr>
          <a:lstStyle/>
          <a:p>
            <a:r>
              <a:rPr lang="en-US" altLang="en-US" dirty="0"/>
              <a:t>Vomiting (emesis) is caused by:</a:t>
            </a:r>
          </a:p>
          <a:p>
            <a:pPr lvl="1"/>
            <a:r>
              <a:rPr lang="en-US" altLang="en-US" dirty="0"/>
              <a:t>Extreme stretching</a:t>
            </a:r>
          </a:p>
          <a:p>
            <a:pPr lvl="1"/>
            <a:r>
              <a:rPr lang="en-US" altLang="en-US" dirty="0"/>
              <a:t>Intestinal irritants, such as bacterial toxins, excessive alcohol, spicy food, certain drugs</a:t>
            </a:r>
          </a:p>
          <a:p>
            <a:r>
              <a:rPr lang="en-US" altLang="en-US" dirty="0"/>
              <a:t>Chemicals and sensory impulses </a:t>
            </a:r>
            <a:r>
              <a:rPr lang="en-US" altLang="en-US" dirty="0">
                <a:sym typeface="Wingdings" panose="05000000000000000000" pitchFamily="2" charset="2"/>
              </a:rPr>
              <a:t>stimulate emetic center of medulla</a:t>
            </a:r>
          </a:p>
          <a:p>
            <a:r>
              <a:rPr lang="en-US" altLang="en-US" dirty="0">
                <a:sym typeface="Wingdings" panose="05000000000000000000" pitchFamily="2" charset="2"/>
              </a:rPr>
              <a:t>Excessive vomiting can lead to dehydration and electrolyte and acid-base imbalances (alkalosis</a:t>
            </a:r>
            <a:r>
              <a:rPr lang="en-US" altLang="en-US" dirty="0" smtClean="0">
                <a:sym typeface="Wingdings" panose="05000000000000000000" pitchFamily="2" charset="2"/>
              </a:rPr>
              <a:t>)</a:t>
            </a:r>
            <a:endParaRPr lang="en-US" altLang="en-US" dirty="0">
              <a:sym typeface="Wingdings" panose="05000000000000000000" pitchFamily="2" charset="2"/>
            </a:endParaRPr>
          </a:p>
        </p:txBody>
      </p:sp>
    </p:spTree>
    <p:extLst>
      <p:ext uri="{BB962C8B-B14F-4D97-AF65-F5344CB8AC3E}">
        <p14:creationId xmlns:p14="http://schemas.microsoft.com/office/powerpoint/2010/main" val="309343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458200" cy="523220"/>
          </a:xfrm>
        </p:spPr>
        <p:txBody>
          <a:bodyPr wrap="square">
            <a:spAutoFit/>
          </a:bodyPr>
          <a:lstStyle/>
          <a:p>
            <a:pPr marL="0" indent="0">
              <a:defRPr/>
            </a:pPr>
            <a:r>
              <a:rPr lang="en-US" dirty="0">
                <a:latin typeface="Times New Roman"/>
              </a:rPr>
              <a:t>23.7  Liver, Gallbladder and Pancreas</a:t>
            </a:r>
            <a:endParaRPr lang="en-US" b="0" dirty="0">
              <a:latin typeface="Times New Roman"/>
            </a:endParaRPr>
          </a:p>
        </p:txBody>
      </p:sp>
      <p:sp>
        <p:nvSpPr>
          <p:cNvPr id="4" name="Content Placeholder 3"/>
          <p:cNvSpPr>
            <a:spLocks noGrp="1"/>
          </p:cNvSpPr>
          <p:nvPr>
            <p:ph idx="1"/>
          </p:nvPr>
        </p:nvSpPr>
        <p:spPr>
          <a:xfrm>
            <a:off x="457200" y="1600201"/>
            <a:ext cx="8153400" cy="2131353"/>
          </a:xfrm>
        </p:spPr>
        <p:txBody>
          <a:bodyPr wrap="square">
            <a:spAutoFit/>
          </a:bodyPr>
          <a:lstStyle/>
          <a:p>
            <a:r>
              <a:rPr lang="en-US" altLang="en-US" dirty="0"/>
              <a:t>Liver, gallbladder, and pancreas are accessory organs associated with small intestine</a:t>
            </a:r>
          </a:p>
          <a:p>
            <a:r>
              <a:rPr lang="en-US" altLang="en-US" b="1" dirty="0"/>
              <a:t>Liver</a:t>
            </a:r>
            <a:r>
              <a:rPr lang="en-US" altLang="en-US" dirty="0"/>
              <a:t>: digestive function </a:t>
            </a:r>
            <a:r>
              <a:rPr lang="en-US" altLang="en-US" dirty="0">
                <a:sym typeface="Wingdings" panose="05000000000000000000" pitchFamily="2" charset="2"/>
              </a:rPr>
              <a:t>is production of </a:t>
            </a:r>
            <a:r>
              <a:rPr lang="en-US" altLang="en-US" dirty="0"/>
              <a:t>bile</a:t>
            </a:r>
          </a:p>
          <a:p>
            <a:pPr lvl="1"/>
            <a:r>
              <a:rPr lang="en-US" altLang="en-US" b="1" dirty="0"/>
              <a:t>Bile</a:t>
            </a:r>
            <a:r>
              <a:rPr lang="en-US" altLang="en-US" dirty="0"/>
              <a:t>: fat emulsifier</a:t>
            </a:r>
          </a:p>
          <a:p>
            <a:r>
              <a:rPr lang="en-US" altLang="en-US" b="1" dirty="0"/>
              <a:t>Gallbladder</a:t>
            </a:r>
            <a:r>
              <a:rPr lang="en-US" altLang="en-US" dirty="0"/>
              <a:t>: chief function </a:t>
            </a:r>
            <a:r>
              <a:rPr lang="en-US" altLang="en-US" dirty="0">
                <a:sym typeface="Wingdings" panose="05000000000000000000" pitchFamily="2" charset="2"/>
              </a:rPr>
              <a:t>is storage of bile</a:t>
            </a:r>
          </a:p>
          <a:p>
            <a:r>
              <a:rPr lang="en-US" altLang="en-US" b="1" dirty="0">
                <a:sym typeface="Wingdings" panose="05000000000000000000" pitchFamily="2" charset="2"/>
              </a:rPr>
              <a:t>Pancreas</a:t>
            </a:r>
            <a:r>
              <a:rPr lang="en-US" altLang="en-US" dirty="0">
                <a:sym typeface="Wingdings" panose="05000000000000000000" pitchFamily="2" charset="2"/>
              </a:rPr>
              <a:t>: </a:t>
            </a:r>
            <a:r>
              <a:rPr lang="en-US" altLang="en-US" dirty="0"/>
              <a:t>supplies most of enzymes needed to digest chyme, as well as bicarbonate to neutralize stomach acid</a:t>
            </a:r>
          </a:p>
        </p:txBody>
      </p:sp>
    </p:spTree>
    <p:extLst>
      <p:ext uri="{BB962C8B-B14F-4D97-AF65-F5344CB8AC3E}">
        <p14:creationId xmlns:p14="http://schemas.microsoft.com/office/powerpoint/2010/main" val="206915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856"/>
            <a:ext cx="8458200" cy="475655"/>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(1 of 8)</a:t>
            </a:r>
          </a:p>
        </p:txBody>
      </p:sp>
      <p:sp>
        <p:nvSpPr>
          <p:cNvPr id="4" name="Content Placeholder 3"/>
          <p:cNvSpPr>
            <a:spLocks noGrp="1"/>
          </p:cNvSpPr>
          <p:nvPr>
            <p:ph idx="1"/>
          </p:nvPr>
        </p:nvSpPr>
        <p:spPr>
          <a:xfrm>
            <a:off x="457200" y="1600201"/>
            <a:ext cx="8458200" cy="2508379"/>
          </a:xfrm>
        </p:spPr>
        <p:txBody>
          <a:bodyPr wrap="square">
            <a:spAutoFit/>
          </a:bodyPr>
          <a:lstStyle/>
          <a:p>
            <a:r>
              <a:rPr lang="en-US" altLang="en-US" b="1" dirty="0"/>
              <a:t>Gross anatomy of the liver</a:t>
            </a:r>
          </a:p>
          <a:p>
            <a:pPr lvl="1"/>
            <a:r>
              <a:rPr lang="en-US" altLang="en-US" dirty="0"/>
              <a:t>Largest gland in body; weighs ~3 lbs</a:t>
            </a:r>
          </a:p>
          <a:p>
            <a:pPr lvl="1"/>
            <a:r>
              <a:rPr lang="en-US" altLang="en-US" dirty="0"/>
              <a:t>Consists of four primary lobes: </a:t>
            </a:r>
            <a:r>
              <a:rPr lang="en-US" altLang="en-US" i="1" dirty="0"/>
              <a:t>right</a:t>
            </a:r>
            <a:r>
              <a:rPr lang="en-US" altLang="en-US" dirty="0"/>
              <a:t>, </a:t>
            </a:r>
            <a:r>
              <a:rPr lang="en-US" altLang="en-US" i="1" dirty="0"/>
              <a:t>left</a:t>
            </a:r>
            <a:r>
              <a:rPr lang="en-US" altLang="en-US" dirty="0"/>
              <a:t>, </a:t>
            </a:r>
            <a:r>
              <a:rPr lang="en-US" altLang="en-US" i="1" dirty="0"/>
              <a:t>caudate</a:t>
            </a:r>
            <a:r>
              <a:rPr lang="en-US" altLang="en-US" dirty="0"/>
              <a:t>, and </a:t>
            </a:r>
            <a:r>
              <a:rPr lang="en-US" altLang="en-US" i="1" dirty="0"/>
              <a:t>quadrate</a:t>
            </a:r>
          </a:p>
          <a:p>
            <a:pPr lvl="1"/>
            <a:r>
              <a:rPr lang="en-US" altLang="en-US" b="1" dirty="0"/>
              <a:t>Falciform ligament</a:t>
            </a:r>
          </a:p>
          <a:p>
            <a:pPr lvl="2"/>
            <a:r>
              <a:rPr lang="en-US" altLang="en-US" dirty="0"/>
              <a:t>Separates larger right and smaller left lobes </a:t>
            </a:r>
          </a:p>
          <a:p>
            <a:pPr lvl="2"/>
            <a:r>
              <a:rPr lang="en-US" altLang="en-US" dirty="0"/>
              <a:t>Suspends liver from diaphragm and anterior abdominal wall</a:t>
            </a:r>
          </a:p>
          <a:p>
            <a:pPr lvl="1"/>
            <a:r>
              <a:rPr lang="en-US" altLang="en-US" b="1" dirty="0"/>
              <a:t>Round ligament </a:t>
            </a:r>
            <a:r>
              <a:rPr lang="en-US" altLang="en-US" dirty="0"/>
              <a:t>(</a:t>
            </a:r>
            <a:r>
              <a:rPr lang="en-US" altLang="en-US" b="1" dirty="0"/>
              <a:t>ligamentum teres</a:t>
            </a:r>
            <a:r>
              <a:rPr lang="en-US" altLang="en-US" dirty="0"/>
              <a:t>)</a:t>
            </a:r>
          </a:p>
          <a:p>
            <a:pPr lvl="2"/>
            <a:r>
              <a:rPr lang="en-US" altLang="en-US" dirty="0"/>
              <a:t>Remnant of fetal umbilical vein along free edge of falciform ligament</a:t>
            </a:r>
          </a:p>
        </p:txBody>
      </p:sp>
    </p:spTree>
    <p:extLst>
      <p:ext uri="{BB962C8B-B14F-4D97-AF65-F5344CB8AC3E}">
        <p14:creationId xmlns:p14="http://schemas.microsoft.com/office/powerpoint/2010/main" val="88869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856"/>
            <a:ext cx="8229600" cy="475655"/>
          </a:xfrm>
        </p:spPr>
        <p:txBody>
          <a:bodyPr wrap="square">
            <a:spAutoFit/>
          </a:bodyPr>
          <a:lstStyle/>
          <a:p>
            <a:r>
              <a:rPr lang="en-US" dirty="0">
                <a:latin typeface="Times New Roman"/>
              </a:rPr>
              <a:t>Gross </a:t>
            </a:r>
            <a:r>
              <a:rPr lang="en-US" dirty="0" smtClean="0">
                <a:latin typeface="Times New Roman"/>
              </a:rPr>
              <a:t>Anatomy </a:t>
            </a:r>
            <a:r>
              <a:rPr lang="en-US" dirty="0">
                <a:latin typeface="Times New Roman"/>
              </a:rPr>
              <a:t>of the </a:t>
            </a:r>
            <a:r>
              <a:rPr lang="en-US" dirty="0" smtClean="0">
                <a:latin typeface="Times New Roman"/>
              </a:rPr>
              <a:t>Human Liver </a:t>
            </a:r>
            <a:r>
              <a:rPr lang="en-US" sz="2800" dirty="0">
                <a:latin typeface="Times New Roman"/>
              </a:rPr>
              <a:t>(1 of 3) </a:t>
            </a:r>
            <a:endParaRPr lang="en-IN" sz="2800" dirty="0">
              <a:latin typeface="Times New Roman"/>
            </a:endParaRPr>
          </a:p>
        </p:txBody>
      </p:sp>
      <p:pic>
        <p:nvPicPr>
          <p:cNvPr id="4" name="Picture 3" descr="This figure shows gross anatomy of the human liver from different views, as well as the group of fissures that separate the four liver lobes. The porta heptis is a deep fissure that contains the hepatic portal vein, hepatic artery proper, common hepatic duct, and lymphatics.&#10;- Part (a) is a photo showing an anterior view of the gross anatomy of the liver. Labels include right lobe of liver, gallbladder, round ligament (ligamentum teres), left lobe of liver, falciform ligament and bare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35" y="1427378"/>
            <a:ext cx="7750731" cy="4516222"/>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23.23a </a:t>
            </a:r>
            <a:r>
              <a:rPr lang="en-US" dirty="0"/>
              <a:t>Gross anatomy of the human liver. </a:t>
            </a:r>
          </a:p>
        </p:txBody>
      </p:sp>
    </p:spTree>
    <p:extLst>
      <p:ext uri="{BB962C8B-B14F-4D97-AF65-F5344CB8AC3E}">
        <p14:creationId xmlns:p14="http://schemas.microsoft.com/office/powerpoint/2010/main" val="340830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29147"/>
            <a:ext cx="8229600" cy="475655"/>
          </a:xfrm>
        </p:spPr>
        <p:txBody>
          <a:bodyPr wrap="square">
            <a:spAutoFit/>
          </a:bodyPr>
          <a:lstStyle/>
          <a:p>
            <a:r>
              <a:rPr lang="en-US" dirty="0">
                <a:latin typeface="Times New Roman"/>
              </a:rPr>
              <a:t>Gross </a:t>
            </a:r>
            <a:r>
              <a:rPr lang="en-US" dirty="0" smtClean="0">
                <a:latin typeface="Times New Roman"/>
              </a:rPr>
              <a:t>Anatomy </a:t>
            </a:r>
            <a:r>
              <a:rPr lang="en-US" dirty="0">
                <a:latin typeface="Times New Roman"/>
              </a:rPr>
              <a:t>of the </a:t>
            </a:r>
            <a:r>
              <a:rPr lang="en-US" dirty="0" smtClean="0">
                <a:latin typeface="Times New Roman"/>
              </a:rPr>
              <a:t>Human Liver </a:t>
            </a:r>
            <a:r>
              <a:rPr lang="en-US" sz="2800" dirty="0">
                <a:latin typeface="Times New Roman"/>
              </a:rPr>
              <a:t>(2 of 3) </a:t>
            </a:r>
            <a:endParaRPr lang="en-IN" sz="2800" dirty="0">
              <a:latin typeface="Times New Roman"/>
            </a:endParaRPr>
          </a:p>
        </p:txBody>
      </p:sp>
      <p:pic>
        <p:nvPicPr>
          <p:cNvPr id="4" name="Picture 3" descr="- Part (b) is a photograph of posterioinferior view of the liver. Labels include lesser omentum (in fissure), left lobe of liver, porta hepatis containing hepatic artery proper (left) and hepatic portal vein (right), quadrate lobe of liver, round ligament, bare area, caudate lobe of liver, sulcus for inferior vena cava, hepatic vein (cut), bile duct (cut), right lobe of liver and gallblad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9" y="1371600"/>
            <a:ext cx="7608123" cy="4673740"/>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23.23b</a:t>
            </a:r>
            <a:r>
              <a:rPr lang="en-US" dirty="0" smtClean="0"/>
              <a:t> </a:t>
            </a:r>
            <a:r>
              <a:rPr lang="en-US" dirty="0"/>
              <a:t>Gross anatomy of the human liver. </a:t>
            </a:r>
          </a:p>
        </p:txBody>
      </p:sp>
    </p:spTree>
    <p:extLst>
      <p:ext uri="{BB962C8B-B14F-4D97-AF65-F5344CB8AC3E}">
        <p14:creationId xmlns:p14="http://schemas.microsoft.com/office/powerpoint/2010/main" val="378438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42410"/>
            <a:ext cx="8229600" cy="867370"/>
          </a:xfrm>
        </p:spPr>
        <p:txBody>
          <a:bodyPr wrap="square">
            <a:spAutoFit/>
          </a:bodyPr>
          <a:lstStyle/>
          <a:p>
            <a:r>
              <a:rPr lang="en-US" dirty="0">
                <a:latin typeface="Times New Roman"/>
              </a:rPr>
              <a:t>Microscopic </a:t>
            </a:r>
            <a:r>
              <a:rPr lang="en-US" dirty="0" smtClean="0">
                <a:latin typeface="Times New Roman"/>
              </a:rPr>
              <a:t>Structure </a:t>
            </a:r>
            <a:r>
              <a:rPr lang="en-US" dirty="0">
                <a:latin typeface="Times New Roman"/>
              </a:rPr>
              <a:t>of the </a:t>
            </a:r>
            <a:r>
              <a:rPr lang="en-US" dirty="0" smtClean="0">
                <a:latin typeface="Times New Roman"/>
              </a:rPr>
              <a:t>Esophagus </a:t>
            </a:r>
            <a:br>
              <a:rPr lang="en-US" dirty="0" smtClean="0">
                <a:latin typeface="Times New Roman"/>
              </a:rPr>
            </a:br>
            <a:r>
              <a:rPr lang="en-US" sz="2800" dirty="0">
                <a:latin typeface="Times New Roman"/>
              </a:rPr>
              <a:t>(2 of 2)</a:t>
            </a:r>
            <a:endParaRPr lang="en-IN" sz="2800" dirty="0">
              <a:latin typeface="Times New Roman"/>
            </a:endParaRPr>
          </a:p>
        </p:txBody>
      </p:sp>
      <p:pic>
        <p:nvPicPr>
          <p:cNvPr id="4" name="Picture 3" descr="- Part (b) is a longitudinal section throug the esophagus-stomach junction (130X). An abrupt transition from the stratified squamous epithelium of the esophagus to the simple columnar epithelium of the stomach. Labels include mucosa (stratified squamous epithelium),&#10;esophagus-stomach junction, and simple columnar epithelium of stoma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973" y="1209867"/>
            <a:ext cx="3454055" cy="4762959"/>
          </a:xfrm>
          <a:prstGeom prst="rect">
            <a:avLst/>
          </a:prstGeom>
        </p:spPr>
      </p:pic>
      <p:sp>
        <p:nvSpPr>
          <p:cNvPr id="5" name="Content Placeholder 4"/>
          <p:cNvSpPr>
            <a:spLocks noGrp="1"/>
          </p:cNvSpPr>
          <p:nvPr>
            <p:ph sz="quarter" idx="13"/>
          </p:nvPr>
        </p:nvSpPr>
        <p:spPr>
          <a:xfrm>
            <a:off x="457581" y="6067495"/>
            <a:ext cx="8153400" cy="246221"/>
          </a:xfrm>
        </p:spPr>
        <p:txBody>
          <a:bodyPr/>
          <a:lstStyle/>
          <a:p>
            <a:r>
              <a:rPr lang="en-US" b="1" dirty="0">
                <a:solidFill>
                  <a:srgbClr val="007FA3"/>
                </a:solidFill>
                <a:latin typeface="Arial"/>
              </a:rPr>
              <a:t>Figure </a:t>
            </a:r>
            <a:r>
              <a:rPr lang="en-US" b="1" dirty="0" smtClean="0">
                <a:solidFill>
                  <a:srgbClr val="007FA3"/>
                </a:solidFill>
                <a:latin typeface="Arial"/>
              </a:rPr>
              <a:t>23.13b </a:t>
            </a:r>
            <a:r>
              <a:rPr lang="en-US" dirty="0">
                <a:latin typeface="Arial"/>
              </a:rPr>
              <a:t>Microscopic structure of the esophagus. </a:t>
            </a:r>
          </a:p>
        </p:txBody>
      </p:sp>
    </p:spTree>
    <p:extLst>
      <p:ext uri="{BB962C8B-B14F-4D97-AF65-F5344CB8AC3E}">
        <p14:creationId xmlns:p14="http://schemas.microsoft.com/office/powerpoint/2010/main" val="175256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856"/>
            <a:ext cx="8458200" cy="475655"/>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(2 of 8)</a:t>
            </a:r>
          </a:p>
        </p:txBody>
      </p:sp>
      <p:sp>
        <p:nvSpPr>
          <p:cNvPr id="4" name="Content Placeholder 3"/>
          <p:cNvSpPr>
            <a:spLocks noGrp="1"/>
          </p:cNvSpPr>
          <p:nvPr>
            <p:ph idx="1"/>
          </p:nvPr>
        </p:nvSpPr>
        <p:spPr>
          <a:xfrm>
            <a:off x="457200" y="1600201"/>
            <a:ext cx="8458200" cy="2185214"/>
          </a:xfrm>
        </p:spPr>
        <p:txBody>
          <a:bodyPr wrap="square">
            <a:spAutoFit/>
          </a:bodyPr>
          <a:lstStyle/>
          <a:p>
            <a:r>
              <a:rPr lang="en-US" altLang="en-US" b="1" dirty="0"/>
              <a:t>Gross anatomy of the liver (cont.)</a:t>
            </a:r>
          </a:p>
          <a:p>
            <a:pPr lvl="1"/>
            <a:r>
              <a:rPr lang="en-US" altLang="en-US" dirty="0"/>
              <a:t>Lesser omentum anchors liver to stomach</a:t>
            </a:r>
          </a:p>
          <a:p>
            <a:pPr lvl="1"/>
            <a:r>
              <a:rPr lang="en-US" altLang="en-US" b="1" dirty="0"/>
              <a:t>Hepatic artery </a:t>
            </a:r>
            <a:r>
              <a:rPr lang="en-US" altLang="en-US" dirty="0"/>
              <a:t>and </a:t>
            </a:r>
            <a:r>
              <a:rPr lang="en-US" altLang="en-US" b="1" dirty="0"/>
              <a:t>vein</a:t>
            </a:r>
            <a:r>
              <a:rPr lang="en-US" altLang="en-US" dirty="0"/>
              <a:t> enter liver at </a:t>
            </a:r>
            <a:r>
              <a:rPr lang="en-US" altLang="en-US" b="1" dirty="0"/>
              <a:t>porta hepatis</a:t>
            </a:r>
          </a:p>
          <a:p>
            <a:pPr lvl="1"/>
            <a:r>
              <a:rPr lang="en-US" altLang="en-US" dirty="0"/>
              <a:t>Bile ducts</a:t>
            </a:r>
          </a:p>
          <a:p>
            <a:pPr lvl="2"/>
            <a:r>
              <a:rPr lang="en-US" altLang="en-US" b="1" dirty="0"/>
              <a:t>Common hepatic duct </a:t>
            </a:r>
            <a:r>
              <a:rPr lang="en-US" altLang="en-US" dirty="0"/>
              <a:t>leaves liver</a:t>
            </a:r>
          </a:p>
          <a:p>
            <a:pPr lvl="2"/>
            <a:r>
              <a:rPr lang="en-US" altLang="en-US" b="1" dirty="0"/>
              <a:t>Cystic duct </a:t>
            </a:r>
            <a:r>
              <a:rPr lang="en-US" altLang="en-US" dirty="0"/>
              <a:t>connects to gallbladder</a:t>
            </a:r>
          </a:p>
          <a:p>
            <a:pPr lvl="2"/>
            <a:r>
              <a:rPr lang="en-US" altLang="en-US" b="1" dirty="0"/>
              <a:t>Bile duct </a:t>
            </a:r>
            <a:r>
              <a:rPr lang="en-US" altLang="en-US" dirty="0"/>
              <a:t>formed by union of common hepatic and cystic ducts</a:t>
            </a:r>
          </a:p>
        </p:txBody>
      </p:sp>
    </p:spTree>
    <p:extLst>
      <p:ext uri="{BB962C8B-B14F-4D97-AF65-F5344CB8AC3E}">
        <p14:creationId xmlns:p14="http://schemas.microsoft.com/office/powerpoint/2010/main" val="217020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856"/>
            <a:ext cx="8229600" cy="475655"/>
          </a:xfrm>
        </p:spPr>
        <p:txBody>
          <a:bodyPr wrap="square">
            <a:spAutoFit/>
          </a:bodyPr>
          <a:lstStyle/>
          <a:p>
            <a:r>
              <a:rPr lang="en-US" dirty="0">
                <a:latin typeface="Times New Roman"/>
              </a:rPr>
              <a:t>Gross </a:t>
            </a:r>
            <a:r>
              <a:rPr lang="en-US" dirty="0" smtClean="0">
                <a:latin typeface="Times New Roman"/>
              </a:rPr>
              <a:t>Anatomy </a:t>
            </a:r>
            <a:r>
              <a:rPr lang="en-US" dirty="0">
                <a:latin typeface="Times New Roman"/>
              </a:rPr>
              <a:t>of the </a:t>
            </a:r>
            <a:r>
              <a:rPr lang="en-US" dirty="0" smtClean="0">
                <a:latin typeface="Times New Roman"/>
              </a:rPr>
              <a:t>Human Liver </a:t>
            </a:r>
            <a:r>
              <a:rPr lang="en-US" sz="2800" dirty="0">
                <a:latin typeface="Times New Roman"/>
              </a:rPr>
              <a:t>(3 of 3) </a:t>
            </a:r>
            <a:endParaRPr lang="en-IN" sz="2800" dirty="0">
              <a:latin typeface="Times New Roman"/>
            </a:endParaRPr>
          </a:p>
        </p:txBody>
      </p:sp>
      <p:pic>
        <p:nvPicPr>
          <p:cNvPr id="4" name="Picture 3" descr="- Part (c) is an illustration of posterioinferior view of the liver. Labels include caudate lobe, left lobe, porta heptis (allows passage of hepatic portal vein, hepatic artery proper and common hepatic duct), falciform ligament, round ligament, quadrate lobe, hepatic veins, inferior vena cava, bare area, cystic duct, bile duct, gallbladder, and right 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24" y="1412138"/>
            <a:ext cx="7423952" cy="4683862"/>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a:t>
            </a:r>
            <a:r>
              <a:rPr lang="en-US" b="1" dirty="0" smtClean="0">
                <a:solidFill>
                  <a:srgbClr val="007FA3"/>
                </a:solidFill>
              </a:rPr>
              <a:t>23.23c</a:t>
            </a:r>
            <a:r>
              <a:rPr lang="en-US" dirty="0" smtClean="0"/>
              <a:t> </a:t>
            </a:r>
            <a:r>
              <a:rPr lang="en-US" dirty="0"/>
              <a:t>Gross anatomy of the human liver. </a:t>
            </a:r>
          </a:p>
        </p:txBody>
      </p:sp>
    </p:spTree>
    <p:extLst>
      <p:ext uri="{BB962C8B-B14F-4D97-AF65-F5344CB8AC3E}">
        <p14:creationId xmlns:p14="http://schemas.microsoft.com/office/powerpoint/2010/main" val="418068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856"/>
            <a:ext cx="8458200" cy="475655"/>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(3 of 8)</a:t>
            </a:r>
          </a:p>
        </p:txBody>
      </p:sp>
      <p:sp>
        <p:nvSpPr>
          <p:cNvPr id="4" name="Content Placeholder 3"/>
          <p:cNvSpPr>
            <a:spLocks noGrp="1"/>
          </p:cNvSpPr>
          <p:nvPr>
            <p:ph idx="1"/>
          </p:nvPr>
        </p:nvSpPr>
        <p:spPr>
          <a:xfrm>
            <a:off x="457200" y="1600201"/>
            <a:ext cx="8229600" cy="3077766"/>
          </a:xfrm>
        </p:spPr>
        <p:txBody>
          <a:bodyPr wrap="square">
            <a:spAutoFit/>
          </a:bodyPr>
          <a:lstStyle/>
          <a:p>
            <a:r>
              <a:rPr lang="en-US" altLang="en-US" b="1" dirty="0"/>
              <a:t>Microscopic anatomy of the liver</a:t>
            </a:r>
          </a:p>
          <a:p>
            <a:pPr lvl="1"/>
            <a:r>
              <a:rPr lang="en-US" altLang="en-US" b="1" dirty="0"/>
              <a:t>Liver lobules</a:t>
            </a:r>
          </a:p>
          <a:p>
            <a:pPr lvl="2"/>
            <a:r>
              <a:rPr lang="en-US" altLang="en-US" dirty="0"/>
              <a:t>Hexagonal structural and functional units</a:t>
            </a:r>
          </a:p>
          <a:p>
            <a:pPr lvl="2"/>
            <a:r>
              <a:rPr lang="en-US" altLang="en-US" dirty="0"/>
              <a:t>Composed of plates of </a:t>
            </a:r>
            <a:r>
              <a:rPr lang="en-US" altLang="en-US" b="1" dirty="0"/>
              <a:t>hepatocytes</a:t>
            </a:r>
            <a:r>
              <a:rPr lang="en-US" altLang="en-US" dirty="0"/>
              <a:t> (liver cells) that filter and process nutrient-rich blood </a:t>
            </a:r>
          </a:p>
          <a:p>
            <a:pPr lvl="2"/>
            <a:r>
              <a:rPr lang="en-US" altLang="en-US" b="1" dirty="0"/>
              <a:t>Central vein </a:t>
            </a:r>
            <a:r>
              <a:rPr lang="en-US" altLang="en-US" dirty="0"/>
              <a:t>located in longitudinal axis</a:t>
            </a:r>
          </a:p>
          <a:p>
            <a:pPr lvl="1"/>
            <a:r>
              <a:rPr lang="en-US" altLang="en-US" b="1" dirty="0"/>
              <a:t>Portal triad </a:t>
            </a:r>
            <a:r>
              <a:rPr lang="en-US" altLang="en-US" dirty="0"/>
              <a:t>in each corner of lobule contains:</a:t>
            </a:r>
          </a:p>
          <a:p>
            <a:pPr lvl="2"/>
            <a:r>
              <a:rPr lang="en-US" altLang="en-US" dirty="0"/>
              <a:t>Branch of </a:t>
            </a:r>
            <a:r>
              <a:rPr lang="en-US" altLang="en-US" i="1" dirty="0"/>
              <a:t>hepatic artery</a:t>
            </a:r>
            <a:r>
              <a:rPr lang="en-US" altLang="en-US" dirty="0"/>
              <a:t>, which supplies oxygen</a:t>
            </a:r>
          </a:p>
          <a:p>
            <a:pPr lvl="2"/>
            <a:r>
              <a:rPr lang="en-US" altLang="en-US" dirty="0"/>
              <a:t>Branch of </a:t>
            </a:r>
            <a:r>
              <a:rPr lang="en-US" altLang="en-US" i="1" dirty="0"/>
              <a:t>hepatic portal vein</a:t>
            </a:r>
            <a:r>
              <a:rPr lang="en-US" altLang="en-US" dirty="0"/>
              <a:t>, which brings nutrient-rich blood from intestine</a:t>
            </a:r>
          </a:p>
          <a:p>
            <a:pPr lvl="2"/>
            <a:r>
              <a:rPr lang="en-US" altLang="en-US" i="1" dirty="0"/>
              <a:t>Bile duct</a:t>
            </a:r>
            <a:r>
              <a:rPr lang="en-US" altLang="en-US" dirty="0"/>
              <a:t>, which receives bile from </a:t>
            </a:r>
            <a:r>
              <a:rPr lang="en-US" altLang="en-US" b="1" dirty="0"/>
              <a:t>bile canaliculi</a:t>
            </a:r>
          </a:p>
        </p:txBody>
      </p:sp>
    </p:spTree>
    <p:extLst>
      <p:ext uri="{BB962C8B-B14F-4D97-AF65-F5344CB8AC3E}">
        <p14:creationId xmlns:p14="http://schemas.microsoft.com/office/powerpoint/2010/main" val="231777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163"/>
            <a:ext cx="8229600" cy="475655"/>
          </a:xfrm>
        </p:spPr>
        <p:txBody>
          <a:bodyPr wrap="square">
            <a:spAutoFit/>
          </a:bodyPr>
          <a:lstStyle/>
          <a:p>
            <a:r>
              <a:rPr lang="en-US" dirty="0">
                <a:latin typeface="Times New Roman"/>
              </a:rPr>
              <a:t>Microscopic </a:t>
            </a:r>
            <a:r>
              <a:rPr lang="en-US" dirty="0" smtClean="0">
                <a:latin typeface="Times New Roman"/>
              </a:rPr>
              <a:t>Anatomy </a:t>
            </a:r>
            <a:r>
              <a:rPr lang="en-US" dirty="0">
                <a:latin typeface="Times New Roman"/>
              </a:rPr>
              <a:t>of the </a:t>
            </a:r>
            <a:r>
              <a:rPr lang="en-US" dirty="0" smtClean="0">
                <a:latin typeface="Times New Roman"/>
              </a:rPr>
              <a:t>Liver </a:t>
            </a:r>
            <a:r>
              <a:rPr lang="en-US" sz="2800" dirty="0">
                <a:latin typeface="Times New Roman"/>
              </a:rPr>
              <a:t>(1 of 3) </a:t>
            </a:r>
            <a:endParaRPr lang="en-IN" sz="2800" dirty="0">
              <a:latin typeface="Times New Roman"/>
            </a:endParaRPr>
          </a:p>
        </p:txBody>
      </p:sp>
      <p:pic>
        <p:nvPicPr>
          <p:cNvPr id="4" name="Picture 3" descr="- Part (a) is an illustration showing a classic lobular pattern of a pig liver, showing multiple six- sided lobules with connective tissue septum in between lobules and a lighter circle in the middle where the central vein is loc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836" y="1454328"/>
            <a:ext cx="7120328" cy="4549515"/>
          </a:xfrm>
          <a:prstGeom prst="rect">
            <a:avLst/>
          </a:prstGeom>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a:t>
            </a:r>
            <a:r>
              <a:rPr lang="en-US" b="1" dirty="0" smtClean="0">
                <a:solidFill>
                  <a:srgbClr val="007FA3"/>
                </a:solidFill>
              </a:rPr>
              <a:t>23.24a</a:t>
            </a:r>
            <a:r>
              <a:rPr lang="en-US" dirty="0" smtClean="0">
                <a:solidFill>
                  <a:srgbClr val="007FA3"/>
                </a:solidFill>
              </a:rPr>
              <a:t> </a:t>
            </a:r>
            <a:r>
              <a:rPr lang="en-US" dirty="0"/>
              <a:t>Microscopic anatomy of the liver.</a:t>
            </a:r>
          </a:p>
        </p:txBody>
      </p:sp>
    </p:spTree>
    <p:extLst>
      <p:ext uri="{BB962C8B-B14F-4D97-AF65-F5344CB8AC3E}">
        <p14:creationId xmlns:p14="http://schemas.microsoft.com/office/powerpoint/2010/main" val="5739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37856"/>
            <a:ext cx="8229600" cy="475655"/>
          </a:xfrm>
        </p:spPr>
        <p:txBody>
          <a:bodyPr wrap="square">
            <a:spAutoFit/>
          </a:bodyPr>
          <a:lstStyle/>
          <a:p>
            <a:r>
              <a:rPr lang="en-US" dirty="0">
                <a:latin typeface="Times New Roman"/>
              </a:rPr>
              <a:t>Microscopic </a:t>
            </a:r>
            <a:r>
              <a:rPr lang="en-US" dirty="0" smtClean="0">
                <a:latin typeface="Times New Roman"/>
              </a:rPr>
              <a:t>Anatomy </a:t>
            </a:r>
            <a:r>
              <a:rPr lang="en-US" dirty="0">
                <a:latin typeface="Times New Roman"/>
              </a:rPr>
              <a:t>of the </a:t>
            </a:r>
            <a:r>
              <a:rPr lang="en-US" dirty="0" smtClean="0">
                <a:latin typeface="Times New Roman"/>
              </a:rPr>
              <a:t>Liver </a:t>
            </a:r>
            <a:r>
              <a:rPr lang="en-US" sz="2800" dirty="0">
                <a:latin typeface="Times New Roman"/>
              </a:rPr>
              <a:t>(2 of 3) </a:t>
            </a:r>
            <a:endParaRPr lang="en-IN" sz="2800" dirty="0">
              <a:latin typeface="Times New Roman"/>
            </a:endParaRPr>
          </a:p>
        </p:txBody>
      </p:sp>
      <p:pic>
        <p:nvPicPr>
          <p:cNvPr id="4" name="Picture 3" descr="- Part (b) is an enlarged view of one lobule from Part (a), showing more detail in the lobule, connective tissue septum and central ve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50" y="1558713"/>
            <a:ext cx="7982700" cy="4211026"/>
          </a:xfrm>
          <a:prstGeom prst="rect">
            <a:avLst/>
          </a:prstGeom>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a:t>
            </a:r>
            <a:r>
              <a:rPr lang="en-US" b="1" dirty="0" smtClean="0">
                <a:solidFill>
                  <a:srgbClr val="007FA3"/>
                </a:solidFill>
              </a:rPr>
              <a:t>23.24b</a:t>
            </a:r>
            <a:r>
              <a:rPr lang="en-US" dirty="0" smtClean="0">
                <a:solidFill>
                  <a:srgbClr val="007FA3"/>
                </a:solidFill>
              </a:rPr>
              <a:t> </a:t>
            </a:r>
            <a:r>
              <a:rPr lang="en-US" dirty="0"/>
              <a:t>Microscopic anatomy of the </a:t>
            </a:r>
            <a:r>
              <a:rPr lang="en-US" dirty="0" smtClean="0"/>
              <a:t>liver</a:t>
            </a:r>
            <a:r>
              <a:rPr lang="en-US" dirty="0"/>
              <a:t>.</a:t>
            </a:r>
          </a:p>
        </p:txBody>
      </p:sp>
    </p:spTree>
    <p:extLst>
      <p:ext uri="{BB962C8B-B14F-4D97-AF65-F5344CB8AC3E}">
        <p14:creationId xmlns:p14="http://schemas.microsoft.com/office/powerpoint/2010/main" val="100836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09352"/>
            <a:ext cx="8458200" cy="497827"/>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(4 of 8)</a:t>
            </a:r>
          </a:p>
        </p:txBody>
      </p:sp>
      <p:sp>
        <p:nvSpPr>
          <p:cNvPr id="4" name="Content Placeholder 3"/>
          <p:cNvSpPr>
            <a:spLocks noGrp="1"/>
          </p:cNvSpPr>
          <p:nvPr>
            <p:ph idx="1"/>
          </p:nvPr>
        </p:nvSpPr>
        <p:spPr>
          <a:xfrm>
            <a:off x="457200" y="1600201"/>
            <a:ext cx="8305800" cy="1708160"/>
          </a:xfrm>
        </p:spPr>
        <p:txBody>
          <a:bodyPr wrap="square">
            <a:spAutoFit/>
          </a:bodyPr>
          <a:lstStyle/>
          <a:p>
            <a:r>
              <a:rPr lang="en-US" altLang="en-US" b="1" dirty="0"/>
              <a:t>Microscopic anatomy of the liver (cont.)</a:t>
            </a:r>
          </a:p>
          <a:p>
            <a:pPr lvl="1"/>
            <a:r>
              <a:rPr lang="en-US" altLang="en-US" b="1" dirty="0"/>
              <a:t>Liver sinusoids</a:t>
            </a:r>
            <a:r>
              <a:rPr lang="en-US" altLang="en-US" dirty="0"/>
              <a:t>: leaky capillaries located between hepatic plates</a:t>
            </a:r>
          </a:p>
          <a:p>
            <a:pPr lvl="2"/>
            <a:r>
              <a:rPr lang="en-US" altLang="en-US" dirty="0"/>
              <a:t>Blood from both hepatic portal vein and hepatic artery proper percolates from triad regions through sinusoids and empties into central vein</a:t>
            </a:r>
          </a:p>
          <a:p>
            <a:pPr lvl="1"/>
            <a:r>
              <a:rPr lang="en-US" altLang="en-US" b="1" dirty="0"/>
              <a:t>Stellate macrophages </a:t>
            </a:r>
            <a:r>
              <a:rPr lang="en-US" altLang="en-US" dirty="0"/>
              <a:t>(</a:t>
            </a:r>
            <a:r>
              <a:rPr lang="en-US" altLang="en-US" b="1" dirty="0"/>
              <a:t>hepatic macrophages</a:t>
            </a:r>
            <a:r>
              <a:rPr lang="en-US" altLang="en-US" dirty="0"/>
              <a:t>) in liver sinusoids remove debris and old RBCs</a:t>
            </a:r>
          </a:p>
        </p:txBody>
      </p:sp>
    </p:spTree>
    <p:extLst>
      <p:ext uri="{BB962C8B-B14F-4D97-AF65-F5344CB8AC3E}">
        <p14:creationId xmlns:p14="http://schemas.microsoft.com/office/powerpoint/2010/main" val="99228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06863"/>
            <a:ext cx="8229600" cy="502805"/>
          </a:xfrm>
        </p:spPr>
        <p:txBody>
          <a:bodyPr wrap="square">
            <a:spAutoFit/>
          </a:bodyPr>
          <a:lstStyle/>
          <a:p>
            <a:r>
              <a:rPr lang="en-US" dirty="0">
                <a:latin typeface="Times New Roman"/>
              </a:rPr>
              <a:t>Microscopic </a:t>
            </a:r>
            <a:r>
              <a:rPr lang="en-US" dirty="0" smtClean="0">
                <a:latin typeface="Times New Roman"/>
              </a:rPr>
              <a:t>Anatomy </a:t>
            </a:r>
            <a:r>
              <a:rPr lang="en-US" dirty="0">
                <a:latin typeface="Times New Roman"/>
              </a:rPr>
              <a:t>of the </a:t>
            </a:r>
            <a:r>
              <a:rPr lang="en-US" dirty="0" smtClean="0">
                <a:latin typeface="Times New Roman"/>
              </a:rPr>
              <a:t>Liver </a:t>
            </a:r>
            <a:r>
              <a:rPr lang="en-US" sz="2800" dirty="0">
                <a:latin typeface="Times New Roman"/>
              </a:rPr>
              <a:t>(3 of 3) </a:t>
            </a:r>
            <a:endParaRPr lang="en-IN" sz="2800" dirty="0">
              <a:latin typeface="Times New Roman"/>
            </a:endParaRPr>
          </a:p>
        </p:txBody>
      </p:sp>
      <p:pic>
        <p:nvPicPr>
          <p:cNvPr id="4" name="Picture 3" descr="- Part (c) is an illustration of a three-dimension representation of a small portion of one liver lobule, showing the structure of the sinusoids. Each corner of the six sides contains a portal triad which contains a bile duct (receives bile from bile canaliculi), portal venule and portal arteriole. The center is the location of the central vein. Running horizontally through lobule is the fenestrated lining (endothelial cells) of sinusoids. Running horizontally are bile canaliculi. Also shown are interlobular veins (to hepatic vein), portal vein and stellate macrophages in sinusoid wa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718" y="1339291"/>
            <a:ext cx="5734564" cy="4680509"/>
          </a:xfrm>
          <a:prstGeom prst="rect">
            <a:avLst/>
          </a:prstGeom>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a:t>
            </a:r>
            <a:r>
              <a:rPr lang="en-US" b="1" dirty="0" smtClean="0">
                <a:solidFill>
                  <a:srgbClr val="007FA3"/>
                </a:solidFill>
              </a:rPr>
              <a:t>23.24c</a:t>
            </a:r>
            <a:r>
              <a:rPr lang="en-US" dirty="0" smtClean="0">
                <a:solidFill>
                  <a:srgbClr val="007FA3"/>
                </a:solidFill>
              </a:rPr>
              <a:t> </a:t>
            </a:r>
            <a:r>
              <a:rPr lang="en-US" dirty="0"/>
              <a:t>Microscopic anatomy of the liver</a:t>
            </a:r>
            <a:r>
              <a:rPr lang="en-US" dirty="0" smtClean="0"/>
              <a:t>.</a:t>
            </a:r>
            <a:endParaRPr lang="en-US" dirty="0"/>
          </a:p>
        </p:txBody>
      </p:sp>
    </p:spTree>
    <p:extLst>
      <p:ext uri="{BB962C8B-B14F-4D97-AF65-F5344CB8AC3E}">
        <p14:creationId xmlns:p14="http://schemas.microsoft.com/office/powerpoint/2010/main" val="7769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25381"/>
            <a:ext cx="8458200" cy="483186"/>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(5 of 8)</a:t>
            </a:r>
          </a:p>
        </p:txBody>
      </p:sp>
      <p:sp>
        <p:nvSpPr>
          <p:cNvPr id="4" name="Content Placeholder 3"/>
          <p:cNvSpPr>
            <a:spLocks noGrp="1"/>
          </p:cNvSpPr>
          <p:nvPr>
            <p:ph idx="1"/>
          </p:nvPr>
        </p:nvSpPr>
        <p:spPr>
          <a:xfrm>
            <a:off x="457200" y="1600201"/>
            <a:ext cx="8077200" cy="3077766"/>
          </a:xfrm>
        </p:spPr>
        <p:txBody>
          <a:bodyPr wrap="square">
            <a:spAutoFit/>
          </a:bodyPr>
          <a:lstStyle/>
          <a:p>
            <a:r>
              <a:rPr lang="en-US" altLang="en-US" b="1" dirty="0"/>
              <a:t>Microscopic anatomy of the liver (cont.)</a:t>
            </a:r>
          </a:p>
          <a:p>
            <a:pPr lvl="1"/>
            <a:r>
              <a:rPr lang="en-US" altLang="en-US" dirty="0"/>
              <a:t>Hepatocytes have increased rough and smooth ER, Golgi apparatus, peroxisomes, and mitochondria</a:t>
            </a:r>
          </a:p>
          <a:p>
            <a:pPr lvl="1"/>
            <a:r>
              <a:rPr lang="en-US" altLang="en-US" dirty="0"/>
              <a:t>Hepatocyte functions</a:t>
            </a:r>
          </a:p>
          <a:p>
            <a:pPr lvl="2"/>
            <a:r>
              <a:rPr lang="en-US" altLang="en-US" dirty="0"/>
              <a:t>Produce ~900 ml bile per day</a:t>
            </a:r>
          </a:p>
          <a:p>
            <a:pPr lvl="2"/>
            <a:r>
              <a:rPr lang="en-US" altLang="en-US" dirty="0"/>
              <a:t>Process bloodborne nutrients</a:t>
            </a:r>
          </a:p>
          <a:p>
            <a:pPr lvl="3"/>
            <a:r>
              <a:rPr lang="en-US" altLang="en-US" dirty="0"/>
              <a:t>Example: store glucose as glycogen and make plasma proteins</a:t>
            </a:r>
          </a:p>
          <a:p>
            <a:pPr lvl="2"/>
            <a:r>
              <a:rPr lang="en-US" altLang="en-US" dirty="0"/>
              <a:t>Store fat-soluble vitamins</a:t>
            </a:r>
          </a:p>
          <a:p>
            <a:pPr lvl="2"/>
            <a:r>
              <a:rPr lang="en-US" altLang="en-US" dirty="0"/>
              <a:t>Perform detoxification</a:t>
            </a:r>
          </a:p>
          <a:p>
            <a:pPr lvl="3"/>
            <a:r>
              <a:rPr lang="en-US" altLang="en-US" dirty="0"/>
              <a:t>Example: converting ammonia to urea</a:t>
            </a:r>
          </a:p>
        </p:txBody>
      </p:sp>
    </p:spTree>
    <p:extLst>
      <p:ext uri="{BB962C8B-B14F-4D97-AF65-F5344CB8AC3E}">
        <p14:creationId xmlns:p14="http://schemas.microsoft.com/office/powerpoint/2010/main" val="352468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54525"/>
            <a:ext cx="8458200" cy="459735"/>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(6 of 8)</a:t>
            </a:r>
          </a:p>
        </p:txBody>
      </p:sp>
      <p:sp>
        <p:nvSpPr>
          <p:cNvPr id="4" name="Content Placeholder 3"/>
          <p:cNvSpPr>
            <a:spLocks noGrp="1"/>
          </p:cNvSpPr>
          <p:nvPr>
            <p:ph idx="1"/>
          </p:nvPr>
        </p:nvSpPr>
        <p:spPr>
          <a:xfrm>
            <a:off x="457200" y="1600201"/>
            <a:ext cx="7924800" cy="2354491"/>
          </a:xfrm>
        </p:spPr>
        <p:txBody>
          <a:bodyPr wrap="square">
            <a:spAutoFit/>
          </a:bodyPr>
          <a:lstStyle/>
          <a:p>
            <a:r>
              <a:rPr lang="en-US" altLang="en-US" b="1" dirty="0"/>
              <a:t>Bile: Composition and enterohepatic circulation</a:t>
            </a:r>
          </a:p>
          <a:p>
            <a:pPr lvl="1"/>
            <a:r>
              <a:rPr lang="en-US" altLang="en-US" dirty="0"/>
              <a:t>Yellow-green, alkaline solution containing: </a:t>
            </a:r>
          </a:p>
          <a:p>
            <a:pPr lvl="2"/>
            <a:r>
              <a:rPr lang="en-US" altLang="en-US" b="1" dirty="0"/>
              <a:t>Bile salts</a:t>
            </a:r>
            <a:r>
              <a:rPr lang="en-US" altLang="en-US" dirty="0"/>
              <a:t>: cholesterol derivatives that function in fat emulsification and absorption</a:t>
            </a:r>
          </a:p>
          <a:p>
            <a:pPr lvl="2"/>
            <a:r>
              <a:rPr lang="en-US" altLang="en-US" b="1" dirty="0"/>
              <a:t>Bilirubin</a:t>
            </a:r>
            <a:r>
              <a:rPr lang="en-US" altLang="en-US" dirty="0"/>
              <a:t>: pigment formed from heme</a:t>
            </a:r>
          </a:p>
          <a:p>
            <a:pPr lvl="3"/>
            <a:r>
              <a:rPr lang="en-US" altLang="en-US" dirty="0"/>
              <a:t>Bacteria break down in intestine to </a:t>
            </a:r>
            <a:r>
              <a:rPr lang="en-US" altLang="en-US" i="1" dirty="0"/>
              <a:t>stercobilin</a:t>
            </a:r>
            <a:r>
              <a:rPr lang="en-US" altLang="en-US" dirty="0"/>
              <a:t> </a:t>
            </a:r>
            <a:r>
              <a:rPr lang="en-US" altLang="en-US" dirty="0">
                <a:sym typeface="Wingdings" panose="05000000000000000000" pitchFamily="2" charset="2"/>
              </a:rPr>
              <a:t>that gives brown color of feces</a:t>
            </a:r>
            <a:r>
              <a:rPr lang="en-US" altLang="en-US" dirty="0"/>
              <a:t> </a:t>
            </a:r>
          </a:p>
          <a:p>
            <a:pPr lvl="2"/>
            <a:r>
              <a:rPr lang="en-US" altLang="en-US" dirty="0"/>
              <a:t>Cholesterol, triglycerides, phospholipids, and electrolytes</a:t>
            </a:r>
          </a:p>
        </p:txBody>
      </p:sp>
    </p:spTree>
    <p:extLst>
      <p:ext uri="{BB962C8B-B14F-4D97-AF65-F5344CB8AC3E}">
        <p14:creationId xmlns:p14="http://schemas.microsoft.com/office/powerpoint/2010/main" val="426182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54525"/>
            <a:ext cx="8458200" cy="459735"/>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(7 of 8)</a:t>
            </a:r>
          </a:p>
        </p:txBody>
      </p:sp>
      <p:sp>
        <p:nvSpPr>
          <p:cNvPr id="4" name="Content Placeholder 3"/>
          <p:cNvSpPr>
            <a:spLocks noGrp="1"/>
          </p:cNvSpPr>
          <p:nvPr>
            <p:ph idx="1"/>
          </p:nvPr>
        </p:nvSpPr>
        <p:spPr>
          <a:xfrm>
            <a:off x="457200" y="1600201"/>
            <a:ext cx="8077200" cy="2754600"/>
          </a:xfrm>
        </p:spPr>
        <p:txBody>
          <a:bodyPr wrap="square">
            <a:spAutoFit/>
          </a:bodyPr>
          <a:lstStyle/>
          <a:p>
            <a:r>
              <a:rPr lang="en-US" altLang="en-US" b="1" dirty="0"/>
              <a:t>Bile: Composition and enterohepatic </a:t>
            </a:r>
            <a:r>
              <a:rPr lang="en-US" altLang="en-US" b="1" dirty="0" smtClean="0"/>
              <a:t>circulation (cont.)</a:t>
            </a:r>
            <a:endParaRPr lang="en-US" altLang="en-US" b="1" dirty="0"/>
          </a:p>
          <a:p>
            <a:pPr lvl="1"/>
            <a:r>
              <a:rPr lang="en-US" altLang="en-US" i="1" dirty="0"/>
              <a:t>Enterohepatic circulation</a:t>
            </a:r>
          </a:p>
          <a:p>
            <a:pPr lvl="2"/>
            <a:r>
              <a:rPr lang="en-US" altLang="en-US" dirty="0"/>
              <a:t>Recycling mechanism that conserves bile salts</a:t>
            </a:r>
          </a:p>
          <a:p>
            <a:pPr lvl="2"/>
            <a:r>
              <a:rPr lang="en-CA" altLang="en-US" dirty="0"/>
              <a:t>Bile salts are:</a:t>
            </a:r>
          </a:p>
          <a:p>
            <a:pPr lvl="3"/>
            <a:r>
              <a:rPr lang="en-US" altLang="en-US" dirty="0"/>
              <a:t>Reabsorbed into blood by ileum (the last part of small intestine)</a:t>
            </a:r>
          </a:p>
          <a:p>
            <a:pPr lvl="3"/>
            <a:r>
              <a:rPr lang="en-US" altLang="en-US" dirty="0"/>
              <a:t>Returned to liver via hepatic portal blood</a:t>
            </a:r>
          </a:p>
          <a:p>
            <a:pPr lvl="3"/>
            <a:r>
              <a:rPr lang="en-US" altLang="en-US" dirty="0"/>
              <a:t>Resecreted in newly formed bile</a:t>
            </a:r>
          </a:p>
          <a:p>
            <a:pPr lvl="2"/>
            <a:r>
              <a:rPr lang="en-US" altLang="en-US" dirty="0"/>
              <a:t> About 95% of secreted bile salts are recycled, so only 5% is newly synthesized each time</a:t>
            </a:r>
            <a:endParaRPr lang="en-CA" altLang="en-US" dirty="0"/>
          </a:p>
        </p:txBody>
      </p:sp>
    </p:spTree>
    <p:extLst>
      <p:ext uri="{BB962C8B-B14F-4D97-AF65-F5344CB8AC3E}">
        <p14:creationId xmlns:p14="http://schemas.microsoft.com/office/powerpoint/2010/main" val="83576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856"/>
            <a:ext cx="8229600" cy="475655"/>
          </a:xfrm>
        </p:spPr>
        <p:txBody>
          <a:bodyPr>
            <a:spAutoFit/>
          </a:bodyPr>
          <a:lstStyle/>
          <a:p>
            <a:r>
              <a:rPr lang="en-US" altLang="en-US" dirty="0">
                <a:latin typeface="Times New Roman"/>
              </a:rPr>
              <a:t>Clinical – Homeostatic Imbalance 23.6</a:t>
            </a:r>
            <a:endParaRPr lang="en-US" b="0" kern="0" dirty="0">
              <a:latin typeface="Times New Roman"/>
            </a:endParaRPr>
          </a:p>
        </p:txBody>
      </p:sp>
      <p:sp>
        <p:nvSpPr>
          <p:cNvPr id="4" name="Content Placeholder 3"/>
          <p:cNvSpPr>
            <a:spLocks noGrp="1"/>
          </p:cNvSpPr>
          <p:nvPr>
            <p:ph idx="1"/>
          </p:nvPr>
        </p:nvSpPr>
        <p:spPr>
          <a:xfrm>
            <a:off x="457581" y="1643126"/>
            <a:ext cx="8077200" cy="2108269"/>
          </a:xfrm>
        </p:spPr>
        <p:txBody>
          <a:bodyPr wrap="square">
            <a:spAutoFit/>
          </a:bodyPr>
          <a:lstStyle/>
          <a:p>
            <a:r>
              <a:rPr lang="en-US" altLang="en-US" b="1" dirty="0">
                <a:latin typeface="Arial"/>
              </a:rPr>
              <a:t>Heartburn</a:t>
            </a:r>
          </a:p>
          <a:p>
            <a:pPr lvl="1"/>
            <a:r>
              <a:rPr lang="en-US" altLang="en-US" dirty="0">
                <a:latin typeface="Arial"/>
              </a:rPr>
              <a:t>Caused by stomach acid regurgitating into esophagus</a:t>
            </a:r>
          </a:p>
          <a:p>
            <a:pPr lvl="1"/>
            <a:r>
              <a:rPr lang="en-US" altLang="en-US" dirty="0">
                <a:latin typeface="Arial"/>
              </a:rPr>
              <a:t>First symptom of </a:t>
            </a:r>
            <a:r>
              <a:rPr lang="en-US" altLang="en-US" i="1" dirty="0">
                <a:latin typeface="Arial"/>
              </a:rPr>
              <a:t>gastroesophageal reflux disease </a:t>
            </a:r>
            <a:r>
              <a:rPr lang="en-US" altLang="en-US" dirty="0">
                <a:latin typeface="Arial"/>
              </a:rPr>
              <a:t>(</a:t>
            </a:r>
            <a:r>
              <a:rPr lang="en-US" altLang="en-US" i="1" dirty="0">
                <a:latin typeface="Arial"/>
              </a:rPr>
              <a:t>GERD</a:t>
            </a:r>
            <a:r>
              <a:rPr lang="en-US" altLang="en-US" dirty="0">
                <a:latin typeface="Arial"/>
              </a:rPr>
              <a:t>)</a:t>
            </a:r>
          </a:p>
          <a:p>
            <a:pPr lvl="1"/>
            <a:r>
              <a:rPr lang="en-US" altLang="en-US" dirty="0">
                <a:latin typeface="Arial"/>
              </a:rPr>
              <a:t>Can be caused by excess food/drink, extreme obesity, pregnancy, running</a:t>
            </a:r>
          </a:p>
          <a:p>
            <a:pPr lvl="1"/>
            <a:r>
              <a:rPr lang="en-US" altLang="en-US" dirty="0">
                <a:latin typeface="Arial"/>
              </a:rPr>
              <a:t>Also can be caused by </a:t>
            </a:r>
            <a:r>
              <a:rPr lang="en-US" altLang="en-US" b="1" dirty="0">
                <a:latin typeface="Arial"/>
              </a:rPr>
              <a:t>hiatal hernia</a:t>
            </a:r>
            <a:r>
              <a:rPr lang="en-US" altLang="en-US" dirty="0">
                <a:latin typeface="Arial"/>
              </a:rPr>
              <a:t>: structural abnormality where part of stomach protrudes above diaphragm</a:t>
            </a:r>
          </a:p>
          <a:p>
            <a:pPr lvl="2"/>
            <a:r>
              <a:rPr lang="en-US" altLang="en-US" dirty="0">
                <a:latin typeface="Arial"/>
              </a:rPr>
              <a:t>Can </a:t>
            </a:r>
            <a:r>
              <a:rPr lang="en-US" altLang="en-US" dirty="0">
                <a:latin typeface="Arial"/>
                <a:sym typeface="Wingdings" panose="05000000000000000000" pitchFamily="2" charset="2"/>
              </a:rPr>
              <a:t>lead to esophagitis, esophageal ulcers, or even esophageal </a:t>
            </a:r>
            <a:r>
              <a:rPr lang="en-US" altLang="en-US" dirty="0" smtClean="0">
                <a:latin typeface="Arial"/>
                <a:sym typeface="Wingdings" panose="05000000000000000000" pitchFamily="2" charset="2"/>
              </a:rPr>
              <a:t>cancer</a:t>
            </a:r>
            <a:endParaRPr lang="en-US" altLang="en-US" dirty="0">
              <a:latin typeface="Arial"/>
            </a:endParaRPr>
          </a:p>
        </p:txBody>
      </p:sp>
    </p:spTree>
    <p:extLst>
      <p:ext uri="{BB962C8B-B14F-4D97-AF65-F5344CB8AC3E}">
        <p14:creationId xmlns:p14="http://schemas.microsoft.com/office/powerpoint/2010/main" val="379813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825381"/>
            <a:ext cx="8229600" cy="483186"/>
          </a:xfrm>
        </p:spPr>
        <p:txBody>
          <a:bodyPr wrap="square">
            <a:spAutoFit/>
          </a:bodyPr>
          <a:lstStyle/>
          <a:p>
            <a:r>
              <a:rPr lang="en-US" dirty="0">
                <a:latin typeface="Times New Roman"/>
              </a:rPr>
              <a:t>The </a:t>
            </a:r>
            <a:r>
              <a:rPr lang="en-US" dirty="0" smtClean="0">
                <a:latin typeface="Times New Roman"/>
              </a:rPr>
              <a:t>Enterohepatic Circulation</a:t>
            </a:r>
            <a:endParaRPr lang="en-IN" dirty="0">
              <a:latin typeface="Times New Roman"/>
            </a:endParaRPr>
          </a:p>
        </p:txBody>
      </p:sp>
      <p:pic>
        <p:nvPicPr>
          <p:cNvPr id="4" name="Picture 3" descr="Schematic drawing shows relationship between the liver, pancreas, duodenum, pancreas, ileum, cecum (the first part of the large intestine), and the hepatic portal vein. It summarizes the enterohepatic circulation in four steps and shows how it conserves bile salts. &#10;&#10;Step 1: Bile salts are secreted into the duodenum (first part of the small intestine). &#10;Step 2: As bile salts travel through the small intestine, they allow lipid digestion and absorption to occur.&#10;Step 3: 95% of bile salts are reabsorbed by the ileum (last&#10;part of the small intestine).&#10;Step 4: Reabsorbed bile salts travel via the hepatic portal vein back to the liver, where they are recycled. Only 5% of bile salts are newly synthesizedeach ti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457" y="1399933"/>
            <a:ext cx="6719087" cy="4574567"/>
          </a:xfrm>
          <a:prstGeom prst="rect">
            <a:avLst/>
          </a:prstGeom>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23.25 </a:t>
            </a:r>
            <a:r>
              <a:rPr lang="en-US" dirty="0"/>
              <a:t>The enterohepatic </a:t>
            </a:r>
            <a:r>
              <a:rPr lang="en-US" dirty="0" smtClean="0"/>
              <a:t>circulation.</a:t>
            </a:r>
            <a:endParaRPr lang="en-US" dirty="0"/>
          </a:p>
        </p:txBody>
      </p:sp>
    </p:spTree>
    <p:extLst>
      <p:ext uri="{BB962C8B-B14F-4D97-AF65-F5344CB8AC3E}">
        <p14:creationId xmlns:p14="http://schemas.microsoft.com/office/powerpoint/2010/main" val="19086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25381"/>
            <a:ext cx="8458200" cy="483186"/>
          </a:xfrm>
        </p:spPr>
        <p:txBody>
          <a:bodyPr wrap="square">
            <a:spAutoFit/>
          </a:bodyPr>
          <a:lstStyle/>
          <a:p>
            <a:pPr marL="0" indent="0">
              <a:defRPr/>
            </a:pPr>
            <a:r>
              <a:rPr lang="en-US" altLang="en-US" dirty="0">
                <a:latin typeface="Times New Roman"/>
              </a:rPr>
              <a:t>The </a:t>
            </a:r>
            <a:r>
              <a:rPr lang="en-US" altLang="en-US" dirty="0" smtClean="0">
                <a:latin typeface="Times New Roman"/>
              </a:rPr>
              <a:t>Liver </a:t>
            </a:r>
            <a:r>
              <a:rPr lang="en-US" sz="2800" dirty="0">
                <a:latin typeface="Times New Roman"/>
              </a:rPr>
              <a:t>(8 of 8)</a:t>
            </a:r>
          </a:p>
        </p:txBody>
      </p:sp>
      <p:sp>
        <p:nvSpPr>
          <p:cNvPr id="4" name="Content Placeholder 3"/>
          <p:cNvSpPr>
            <a:spLocks noGrp="1"/>
          </p:cNvSpPr>
          <p:nvPr>
            <p:ph idx="1"/>
          </p:nvPr>
        </p:nvSpPr>
        <p:spPr>
          <a:xfrm>
            <a:off x="457200" y="1600201"/>
            <a:ext cx="8534400" cy="2508379"/>
          </a:xfrm>
        </p:spPr>
        <p:txBody>
          <a:bodyPr wrap="square">
            <a:spAutoFit/>
          </a:bodyPr>
          <a:lstStyle/>
          <a:p>
            <a:r>
              <a:rPr lang="en-US" altLang="en-US" b="1" dirty="0"/>
              <a:t>Homeostatic imbalance of liver</a:t>
            </a:r>
          </a:p>
          <a:p>
            <a:pPr lvl="1"/>
            <a:r>
              <a:rPr lang="en-US" altLang="en-US" b="1" dirty="0"/>
              <a:t>Hepatitis</a:t>
            </a:r>
          </a:p>
          <a:p>
            <a:pPr lvl="2"/>
            <a:r>
              <a:rPr lang="en-US" altLang="en-US" dirty="0"/>
              <a:t>Usually viral infection, drug toxicity, wild mushroom poisoning</a:t>
            </a:r>
          </a:p>
          <a:p>
            <a:pPr lvl="1"/>
            <a:r>
              <a:rPr lang="en-US" altLang="en-US" b="1" dirty="0"/>
              <a:t>Cirrhosis</a:t>
            </a:r>
          </a:p>
          <a:p>
            <a:pPr lvl="2"/>
            <a:r>
              <a:rPr lang="en-US" altLang="en-US" dirty="0"/>
              <a:t>Progressive, chronic inflammation from chronic hepatitis or alcoholism</a:t>
            </a:r>
          </a:p>
          <a:p>
            <a:pPr lvl="2"/>
            <a:r>
              <a:rPr lang="en-US" altLang="en-US" dirty="0"/>
              <a:t>Liver </a:t>
            </a:r>
            <a:r>
              <a:rPr lang="en-US" altLang="en-US" dirty="0">
                <a:sym typeface="Symbol" panose="05050102010706020507" pitchFamily="18" charset="2"/>
              </a:rPr>
              <a:t></a:t>
            </a:r>
            <a:r>
              <a:rPr lang="en-US" altLang="en-US" dirty="0">
                <a:sym typeface="Wingdings" panose="05000000000000000000" pitchFamily="2" charset="2"/>
              </a:rPr>
              <a:t> fatty, fibrous </a:t>
            </a:r>
            <a:r>
              <a:rPr lang="en-US" altLang="en-US" dirty="0">
                <a:sym typeface="Symbol" panose="05050102010706020507" pitchFamily="18" charset="2"/>
              </a:rPr>
              <a:t></a:t>
            </a:r>
            <a:r>
              <a:rPr lang="en-US" altLang="en-US" dirty="0">
                <a:sym typeface="Wingdings" panose="05000000000000000000" pitchFamily="2" charset="2"/>
              </a:rPr>
              <a:t> </a:t>
            </a:r>
            <a:r>
              <a:rPr lang="en-US" altLang="en-US" b="1" dirty="0">
                <a:sym typeface="Wingdings" panose="05000000000000000000" pitchFamily="2" charset="2"/>
              </a:rPr>
              <a:t>portal hypertension</a:t>
            </a:r>
          </a:p>
          <a:p>
            <a:pPr lvl="1"/>
            <a:r>
              <a:rPr lang="en-US" altLang="en-US" dirty="0"/>
              <a:t>Liver transplants successful, but livers are scarce</a:t>
            </a:r>
          </a:p>
          <a:p>
            <a:pPr lvl="2"/>
            <a:r>
              <a:rPr lang="en-US" altLang="en-US" dirty="0"/>
              <a:t>Liver can regenerate to its full size in 6–12 months after 80% removal</a:t>
            </a:r>
          </a:p>
        </p:txBody>
      </p:sp>
    </p:spTree>
    <p:extLst>
      <p:ext uri="{BB962C8B-B14F-4D97-AF65-F5344CB8AC3E}">
        <p14:creationId xmlns:p14="http://schemas.microsoft.com/office/powerpoint/2010/main" val="207448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04349"/>
            <a:ext cx="8458200" cy="507833"/>
          </a:xfrm>
        </p:spPr>
        <p:txBody>
          <a:bodyPr wrap="square">
            <a:spAutoFit/>
          </a:bodyPr>
          <a:lstStyle/>
          <a:p>
            <a:pPr marL="0" indent="0">
              <a:defRPr/>
            </a:pPr>
            <a:r>
              <a:rPr lang="en-US" altLang="en-US" dirty="0">
                <a:latin typeface="Times New Roman"/>
              </a:rPr>
              <a:t>The Gallbladder</a:t>
            </a:r>
            <a:endParaRPr lang="en-US" b="0" dirty="0">
              <a:latin typeface="Times New Roman"/>
            </a:endParaRPr>
          </a:p>
        </p:txBody>
      </p:sp>
      <p:sp>
        <p:nvSpPr>
          <p:cNvPr id="4" name="Content Placeholder 3"/>
          <p:cNvSpPr>
            <a:spLocks noGrp="1"/>
          </p:cNvSpPr>
          <p:nvPr>
            <p:ph idx="1"/>
          </p:nvPr>
        </p:nvSpPr>
        <p:spPr>
          <a:xfrm>
            <a:off x="457200" y="1600201"/>
            <a:ext cx="8534400" cy="1561966"/>
          </a:xfrm>
        </p:spPr>
        <p:txBody>
          <a:bodyPr wrap="square">
            <a:spAutoFit/>
          </a:bodyPr>
          <a:lstStyle/>
          <a:p>
            <a:r>
              <a:rPr lang="en-US" altLang="en-US" dirty="0"/>
              <a:t>Gallbladder is a thin-walled muscular sac on ventral surface of liver</a:t>
            </a:r>
          </a:p>
          <a:p>
            <a:r>
              <a:rPr lang="en-US" altLang="en-US" dirty="0"/>
              <a:t>Functions to store and concentrate bile by absorbing water and ions</a:t>
            </a:r>
          </a:p>
          <a:p>
            <a:r>
              <a:rPr lang="en-US" altLang="en-US" dirty="0"/>
              <a:t>Contains many honeycomb folds that allow it to expand as it fills</a:t>
            </a:r>
          </a:p>
          <a:p>
            <a:r>
              <a:rPr lang="en-US" altLang="en-US" dirty="0"/>
              <a:t>Muscular contractions release bile via </a:t>
            </a:r>
            <a:r>
              <a:rPr lang="en-US" altLang="en-US" i="1" dirty="0"/>
              <a:t>cystic duct</a:t>
            </a:r>
            <a:r>
              <a:rPr lang="en-US" altLang="en-US" dirty="0"/>
              <a:t>, which flows into bile duct</a:t>
            </a:r>
          </a:p>
        </p:txBody>
      </p:sp>
    </p:spTree>
    <p:extLst>
      <p:ext uri="{BB962C8B-B14F-4D97-AF65-F5344CB8AC3E}">
        <p14:creationId xmlns:p14="http://schemas.microsoft.com/office/powerpoint/2010/main" val="165589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7946"/>
            <a:ext cx="8458200" cy="523220"/>
          </a:xfrm>
        </p:spPr>
        <p:txBody>
          <a:bodyPr wrap="square">
            <a:spAutoFit/>
          </a:bodyPr>
          <a:lstStyle/>
          <a:p>
            <a:pPr marL="0" indent="0">
              <a:defRPr/>
            </a:pPr>
            <a:r>
              <a:rPr lang="en-US" altLang="en-US" dirty="0">
                <a:latin typeface="Times New Roman"/>
              </a:rPr>
              <a:t>Clinical – Homeostatic Imbalance 23.9</a:t>
            </a:r>
            <a:endParaRPr lang="en-US" b="0" dirty="0">
              <a:latin typeface="Times New Roman"/>
            </a:endParaRPr>
          </a:p>
        </p:txBody>
      </p:sp>
      <p:sp>
        <p:nvSpPr>
          <p:cNvPr id="4" name="Content Placeholder 3"/>
          <p:cNvSpPr>
            <a:spLocks noGrp="1"/>
          </p:cNvSpPr>
          <p:nvPr>
            <p:ph idx="1"/>
          </p:nvPr>
        </p:nvSpPr>
        <p:spPr>
          <a:xfrm>
            <a:off x="457200" y="1600201"/>
            <a:ext cx="8305800" cy="2354491"/>
          </a:xfrm>
        </p:spPr>
        <p:txBody>
          <a:bodyPr wrap="square">
            <a:spAutoFit/>
          </a:bodyPr>
          <a:lstStyle/>
          <a:p>
            <a:r>
              <a:rPr lang="en-US" altLang="en-US" b="1" dirty="0">
                <a:sym typeface="Wingdings" panose="05000000000000000000" pitchFamily="2" charset="2"/>
              </a:rPr>
              <a:t>Gallstones</a:t>
            </a:r>
            <a:r>
              <a:rPr lang="en-US" altLang="en-US" dirty="0">
                <a:sym typeface="Wingdings" panose="05000000000000000000" pitchFamily="2" charset="2"/>
              </a:rPr>
              <a:t> (</a:t>
            </a:r>
            <a:r>
              <a:rPr lang="en-US" altLang="en-US" i="1" dirty="0">
                <a:sym typeface="Wingdings" panose="05000000000000000000" pitchFamily="2" charset="2"/>
              </a:rPr>
              <a:t>biliary calculi</a:t>
            </a:r>
            <a:r>
              <a:rPr lang="en-US" altLang="en-US" dirty="0">
                <a:sym typeface="Wingdings" panose="05000000000000000000" pitchFamily="2" charset="2"/>
              </a:rPr>
              <a:t>): caused by t</a:t>
            </a:r>
            <a:r>
              <a:rPr lang="en-US" altLang="en-US" dirty="0"/>
              <a:t>oo much cholesterol or too few bile salts</a:t>
            </a:r>
            <a:endParaRPr lang="en-US" altLang="en-US" dirty="0">
              <a:sym typeface="Wingdings" panose="05000000000000000000" pitchFamily="2" charset="2"/>
            </a:endParaRPr>
          </a:p>
          <a:p>
            <a:pPr lvl="1"/>
            <a:r>
              <a:rPr lang="en-US" altLang="en-US" dirty="0">
                <a:sym typeface="Wingdings" panose="05000000000000000000" pitchFamily="2" charset="2"/>
              </a:rPr>
              <a:t>Can obstruct flow of bile from gallbladder</a:t>
            </a:r>
          </a:p>
          <a:p>
            <a:pPr lvl="1"/>
            <a:r>
              <a:rPr lang="en-US" altLang="en-US" dirty="0">
                <a:sym typeface="Wingdings" panose="05000000000000000000" pitchFamily="2" charset="2"/>
              </a:rPr>
              <a:t>Painful when gallbladder contracts against sharp crystals</a:t>
            </a:r>
          </a:p>
          <a:p>
            <a:pPr lvl="1"/>
            <a:r>
              <a:rPr lang="en-US" altLang="en-US" i="1" dirty="0">
                <a:sym typeface="Wingdings" panose="05000000000000000000" pitchFamily="2" charset="2"/>
              </a:rPr>
              <a:t>Obstructive jaundice</a:t>
            </a:r>
            <a:r>
              <a:rPr lang="en-US" altLang="en-US" dirty="0">
                <a:sym typeface="Wingdings" panose="05000000000000000000" pitchFamily="2" charset="2"/>
              </a:rPr>
              <a:t>: blockage can cause bile salts and pigments to build up in blood, resulting in jaundiced (yellow) skin</a:t>
            </a:r>
          </a:p>
          <a:p>
            <a:pPr lvl="2"/>
            <a:r>
              <a:rPr lang="en-US" altLang="en-US" dirty="0">
                <a:sym typeface="Wingdings" panose="05000000000000000000" pitchFamily="2" charset="2"/>
              </a:rPr>
              <a:t>Jaundice can also be caused by liver failure</a:t>
            </a:r>
          </a:p>
          <a:p>
            <a:pPr lvl="1"/>
            <a:r>
              <a:rPr lang="en-US" altLang="en-US" dirty="0">
                <a:sym typeface="Wingdings" panose="05000000000000000000" pitchFamily="2" charset="2"/>
              </a:rPr>
              <a:t>Gallstone treatment: crystal-dissolving drugs, ultrasound vibrations (lithotripsy), laser vaporization, or </a:t>
            </a:r>
            <a:r>
              <a:rPr lang="en-US" altLang="en-US" dirty="0" smtClean="0">
                <a:sym typeface="Wingdings" panose="05000000000000000000" pitchFamily="2" charset="2"/>
              </a:rPr>
              <a:t>surgery</a:t>
            </a:r>
            <a:endParaRPr lang="en-US" altLang="en-US" dirty="0">
              <a:sym typeface="Wingdings" panose="05000000000000000000" pitchFamily="2" charset="2"/>
            </a:endParaRPr>
          </a:p>
        </p:txBody>
      </p:sp>
    </p:spTree>
    <p:extLst>
      <p:ext uri="{BB962C8B-B14F-4D97-AF65-F5344CB8AC3E}">
        <p14:creationId xmlns:p14="http://schemas.microsoft.com/office/powerpoint/2010/main" val="281152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856"/>
            <a:ext cx="8458200" cy="475655"/>
          </a:xfrm>
        </p:spPr>
        <p:txBody>
          <a:bodyPr wrap="square">
            <a:spAutoFit/>
          </a:bodyPr>
          <a:lstStyle/>
          <a:p>
            <a:pPr marL="0" indent="0">
              <a:defRPr/>
            </a:pPr>
            <a:r>
              <a:rPr lang="en-US" altLang="en-US" dirty="0">
                <a:latin typeface="Times New Roman"/>
              </a:rPr>
              <a:t>The </a:t>
            </a:r>
            <a:r>
              <a:rPr lang="en-US" altLang="en-US" dirty="0" smtClean="0">
                <a:latin typeface="Times New Roman"/>
              </a:rPr>
              <a:t>Pancreas </a:t>
            </a:r>
            <a:r>
              <a:rPr lang="en-US" altLang="en-US" sz="2800" dirty="0">
                <a:latin typeface="Times New Roman"/>
              </a:rPr>
              <a:t>(1 of 3)</a:t>
            </a:r>
            <a:endParaRPr lang="en-US" sz="2800" dirty="0">
              <a:latin typeface="Times New Roman"/>
            </a:endParaRPr>
          </a:p>
        </p:txBody>
      </p:sp>
      <p:sp>
        <p:nvSpPr>
          <p:cNvPr id="4" name="Content Placeholder 3"/>
          <p:cNvSpPr>
            <a:spLocks noGrp="1"/>
          </p:cNvSpPr>
          <p:nvPr>
            <p:ph idx="1"/>
          </p:nvPr>
        </p:nvSpPr>
        <p:spPr>
          <a:xfrm>
            <a:off x="457200" y="1600201"/>
            <a:ext cx="8534400" cy="2585323"/>
          </a:xfrm>
        </p:spPr>
        <p:txBody>
          <a:bodyPr wrap="square">
            <a:spAutoFit/>
          </a:bodyPr>
          <a:lstStyle/>
          <a:p>
            <a:r>
              <a:rPr lang="en-US" altLang="en-US" dirty="0"/>
              <a:t>Location: mostly retroperitoneal, deep to greater curvature of stomach</a:t>
            </a:r>
          </a:p>
          <a:p>
            <a:pPr lvl="1"/>
            <a:r>
              <a:rPr lang="en-US" altLang="en-US" dirty="0"/>
              <a:t>Head is encircled by duodenum; tail abuts spleen</a:t>
            </a:r>
          </a:p>
          <a:p>
            <a:r>
              <a:rPr lang="en-US" altLang="en-US" dirty="0"/>
              <a:t>Exocrine function: produce </a:t>
            </a:r>
            <a:r>
              <a:rPr lang="en-US" altLang="en-US" b="1" dirty="0"/>
              <a:t>pancreatic juice </a:t>
            </a:r>
          </a:p>
          <a:p>
            <a:pPr lvl="1"/>
            <a:r>
              <a:rPr lang="en-US" altLang="en-US" b="1" dirty="0"/>
              <a:t>Acini</a:t>
            </a:r>
            <a:r>
              <a:rPr lang="en-US" altLang="en-US" dirty="0"/>
              <a:t>: clusters of secretory cells that produce </a:t>
            </a:r>
            <a:r>
              <a:rPr lang="en-US" altLang="en-US" b="1" dirty="0"/>
              <a:t>zymogen granules </a:t>
            </a:r>
            <a:r>
              <a:rPr lang="en-US" altLang="en-US" dirty="0"/>
              <a:t>containing proenzymes</a:t>
            </a:r>
          </a:p>
          <a:p>
            <a:pPr lvl="1"/>
            <a:r>
              <a:rPr lang="en-US" altLang="en-US" b="1" dirty="0"/>
              <a:t>Ducts</a:t>
            </a:r>
            <a:r>
              <a:rPr lang="en-US" altLang="en-US" dirty="0"/>
              <a:t>: secrete to duodenum via main pancreatic duct; smaller duct cells produce water and bicarbonate</a:t>
            </a:r>
          </a:p>
          <a:p>
            <a:r>
              <a:rPr lang="en-US" altLang="en-US" dirty="0"/>
              <a:t>Endocrine function: secretion of insulin and glucagon by</a:t>
            </a:r>
            <a:r>
              <a:rPr lang="en-US" altLang="en-US" i="1" dirty="0"/>
              <a:t> pancreatic </a:t>
            </a:r>
            <a:r>
              <a:rPr lang="en-US" altLang="en-US" dirty="0"/>
              <a:t>islet </a:t>
            </a:r>
            <a:r>
              <a:rPr lang="en-US" altLang="en-US" dirty="0" smtClean="0"/>
              <a:t>cells</a:t>
            </a:r>
            <a:endParaRPr lang="en-US" altLang="en-US" dirty="0"/>
          </a:p>
        </p:txBody>
      </p:sp>
    </p:spTree>
    <p:extLst>
      <p:ext uri="{BB962C8B-B14F-4D97-AF65-F5344CB8AC3E}">
        <p14:creationId xmlns:p14="http://schemas.microsoft.com/office/powerpoint/2010/main" val="357584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83060"/>
            <a:ext cx="8229600" cy="1015664"/>
          </a:xfrm>
        </p:spPr>
        <p:txBody>
          <a:bodyPr wrap="square">
            <a:spAutoFit/>
          </a:bodyPr>
          <a:lstStyle/>
          <a:p>
            <a:r>
              <a:rPr lang="en-US" dirty="0">
                <a:latin typeface="Times New Roman"/>
              </a:rPr>
              <a:t>Structure of the </a:t>
            </a:r>
            <a:r>
              <a:rPr lang="en-US" dirty="0" smtClean="0">
                <a:latin typeface="Times New Roman"/>
              </a:rPr>
              <a:t>Enzyme-Producing Tissue </a:t>
            </a:r>
            <a:r>
              <a:rPr lang="en-US" dirty="0">
                <a:latin typeface="Times New Roman"/>
              </a:rPr>
              <a:t>of the </a:t>
            </a:r>
            <a:r>
              <a:rPr lang="en-US" dirty="0" smtClean="0">
                <a:latin typeface="Times New Roman"/>
              </a:rPr>
              <a:t>Pancreas </a:t>
            </a:r>
            <a:r>
              <a:rPr lang="en-US" altLang="en-US" sz="2800" dirty="0">
                <a:latin typeface="Times New Roman"/>
              </a:rPr>
              <a:t>(1 of 2)</a:t>
            </a:r>
            <a:endParaRPr lang="en-IN" sz="2800" dirty="0">
              <a:latin typeface="Times New Roman"/>
            </a:endParaRPr>
          </a:p>
        </p:txBody>
      </p:sp>
      <p:pic>
        <p:nvPicPr>
          <p:cNvPr id="4" name="Picture 3" descr="- Part (a) is a schematic view of one ancinus (a secretory unit). The acinar cells contain abundant zymogen (enzyme-containing) granules and dark-staining rough ER (typical of gland cells producing large amounts of protein for export). Labels include small duct, duct cell (secretes bicarbonate and water), basement membrane, and acinar cell (secretes enzymes and contains zymogen granules, rough endoplasmic reticul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472" y="1371600"/>
            <a:ext cx="6163056" cy="4590288"/>
          </a:xfrm>
          <a:prstGeom prst="rect">
            <a:avLst/>
          </a:prstGeom>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a:t>
            </a:r>
            <a:r>
              <a:rPr lang="en-US" b="1" dirty="0" smtClean="0">
                <a:solidFill>
                  <a:srgbClr val="007FA3"/>
                </a:solidFill>
              </a:rPr>
              <a:t>23.26a </a:t>
            </a:r>
            <a:r>
              <a:rPr lang="en-US" dirty="0"/>
              <a:t>Structure of the enzyme-producing tissue of the pancreas.</a:t>
            </a:r>
          </a:p>
        </p:txBody>
      </p:sp>
    </p:spTree>
    <p:extLst>
      <p:ext uri="{BB962C8B-B14F-4D97-AF65-F5344CB8AC3E}">
        <p14:creationId xmlns:p14="http://schemas.microsoft.com/office/powerpoint/2010/main" val="20968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0254"/>
            <a:ext cx="8229600" cy="1046440"/>
          </a:xfrm>
        </p:spPr>
        <p:txBody>
          <a:bodyPr wrap="square">
            <a:spAutoFit/>
          </a:bodyPr>
          <a:lstStyle/>
          <a:p>
            <a:r>
              <a:rPr lang="en-US" dirty="0" smtClean="0">
                <a:latin typeface="Times New Roman"/>
              </a:rPr>
              <a:t>Structure of the Enzyme-Producing Tissue of the Pancreas </a:t>
            </a:r>
            <a:r>
              <a:rPr lang="en-US" altLang="en-US" sz="2800" dirty="0" smtClean="0">
                <a:latin typeface="Times New Roman"/>
              </a:rPr>
              <a:t>(2 of 2</a:t>
            </a:r>
            <a:r>
              <a:rPr lang="en-US" altLang="en-US" sz="2800" dirty="0">
                <a:latin typeface="Times New Roman"/>
              </a:rPr>
              <a:t>)</a:t>
            </a:r>
            <a:endParaRPr lang="en-IN" sz="2800" dirty="0">
              <a:latin typeface="Times New Roman"/>
            </a:endParaRPr>
          </a:p>
        </p:txBody>
      </p:sp>
      <p:pic>
        <p:nvPicPr>
          <p:cNvPr id="4" name="Picture 3" descr="- Part (b) is a photomicrograph of pancreatic acinar tissue (155X). Labels include acinar cells and pancreatic du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816" y="1371600"/>
            <a:ext cx="5992368" cy="4590288"/>
          </a:xfrm>
          <a:prstGeom prst="rect">
            <a:avLst/>
          </a:prstGeom>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a:t>
            </a:r>
            <a:r>
              <a:rPr lang="en-US" b="1" dirty="0" smtClean="0">
                <a:solidFill>
                  <a:srgbClr val="007FA3"/>
                </a:solidFill>
              </a:rPr>
              <a:t>23.26b </a:t>
            </a:r>
            <a:r>
              <a:rPr lang="en-US" dirty="0"/>
              <a:t>Structure of the enzyme-producing tissue of the pancreas</a:t>
            </a:r>
            <a:r>
              <a:rPr lang="en-US" dirty="0" smtClean="0"/>
              <a:t>.</a:t>
            </a:r>
            <a:endParaRPr lang="en-US" dirty="0"/>
          </a:p>
        </p:txBody>
      </p:sp>
    </p:spTree>
    <p:extLst>
      <p:ext uri="{BB962C8B-B14F-4D97-AF65-F5344CB8AC3E}">
        <p14:creationId xmlns:p14="http://schemas.microsoft.com/office/powerpoint/2010/main" val="10722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2024"/>
            <a:ext cx="8458200" cy="478402"/>
          </a:xfrm>
        </p:spPr>
        <p:txBody>
          <a:bodyPr wrap="square">
            <a:spAutoFit/>
          </a:bodyPr>
          <a:lstStyle/>
          <a:p>
            <a:pPr marL="0" indent="0">
              <a:defRPr/>
            </a:pPr>
            <a:r>
              <a:rPr lang="en-US" altLang="en-US" dirty="0">
                <a:latin typeface="Times New Roman"/>
              </a:rPr>
              <a:t>The </a:t>
            </a:r>
            <a:r>
              <a:rPr lang="en-US" altLang="en-US" dirty="0" smtClean="0">
                <a:latin typeface="Times New Roman"/>
              </a:rPr>
              <a:t>Pancreas </a:t>
            </a:r>
            <a:r>
              <a:rPr lang="en-US" altLang="en-US" sz="2800" dirty="0">
                <a:latin typeface="Times New Roman"/>
              </a:rPr>
              <a:t>(2 of 3)</a:t>
            </a:r>
            <a:endParaRPr lang="en-US" sz="2800" dirty="0">
              <a:latin typeface="Times New Roman"/>
            </a:endParaRPr>
          </a:p>
        </p:txBody>
      </p:sp>
      <p:sp>
        <p:nvSpPr>
          <p:cNvPr id="4" name="Content Placeholder 3"/>
          <p:cNvSpPr>
            <a:spLocks noGrp="1"/>
          </p:cNvSpPr>
          <p:nvPr>
            <p:ph idx="1"/>
          </p:nvPr>
        </p:nvSpPr>
        <p:spPr>
          <a:xfrm>
            <a:off x="457200" y="1600201"/>
            <a:ext cx="8534400" cy="2508379"/>
          </a:xfrm>
        </p:spPr>
        <p:txBody>
          <a:bodyPr wrap="square">
            <a:spAutoFit/>
          </a:bodyPr>
          <a:lstStyle/>
          <a:p>
            <a:r>
              <a:rPr lang="en-US" altLang="en-US" b="1" dirty="0"/>
              <a:t>Composition of pancreatic juice</a:t>
            </a:r>
          </a:p>
          <a:p>
            <a:pPr lvl="1"/>
            <a:r>
              <a:rPr lang="en-US" altLang="en-US" dirty="0"/>
              <a:t>1200–1500 ml/day is produced containing:</a:t>
            </a:r>
          </a:p>
          <a:p>
            <a:pPr lvl="2"/>
            <a:r>
              <a:rPr lang="en-US" altLang="en-US" dirty="0"/>
              <a:t>Watery, alkaline solution (</a:t>
            </a:r>
            <a:r>
              <a:rPr lang="en-US" altLang="en-US" dirty="0">
                <a:latin typeface="Times New Roman" panose="02020603050405020304" pitchFamily="18" charset="0"/>
                <a:cs typeface="Times New Roman" panose="02020603050405020304" pitchFamily="18" charset="0"/>
              </a:rPr>
              <a:t>pH</a:t>
            </a:r>
            <a:r>
              <a:rPr lang="en-US" altLang="en-US" dirty="0"/>
              <a:t> 8) to neutralize acidic chyme coming from stomach</a:t>
            </a:r>
          </a:p>
          <a:p>
            <a:pPr lvl="2"/>
            <a:r>
              <a:rPr lang="en-US" altLang="en-US" dirty="0"/>
              <a:t>Electrolytes, primarily </a:t>
            </a:r>
            <a:r>
              <a:rPr lang="en-US" altLang="en-US" i="0" dirty="0" smtClean="0">
                <a:latin typeface="Times New Roman" panose="02020603050405020304" pitchFamily="18" charset="0"/>
                <a:cs typeface="Times New Roman" panose="02020603050405020304" pitchFamily="18" charset="0"/>
              </a:rPr>
              <a:t>HCO</a:t>
            </a:r>
            <a:r>
              <a:rPr lang="en-US" altLang="en-US" i="0" baseline="-25000" dirty="0" smtClean="0">
                <a:latin typeface="Times New Roman" panose="02020603050405020304" pitchFamily="18" charset="0"/>
                <a:cs typeface="Times New Roman" panose="02020603050405020304" pitchFamily="18" charset="0"/>
              </a:rPr>
              <a:t>3</a:t>
            </a:r>
            <a:r>
              <a:rPr lang="en-US" altLang="en-US" i="0" baseline="30000" dirty="0" smtClean="0">
                <a:latin typeface="Times New Roman" panose="02020603050405020304" pitchFamily="18" charset="0"/>
                <a:cs typeface="Times New Roman" panose="02020603050405020304" pitchFamily="18" charset="0"/>
              </a:rPr>
              <a:t>− </a:t>
            </a:r>
            <a:r>
              <a:rPr lang="en-US" altLang="en-US" dirty="0" smtClean="0"/>
              <a:t>Digestive </a:t>
            </a:r>
            <a:r>
              <a:rPr lang="en-US" altLang="en-US" dirty="0"/>
              <a:t>enzymes</a:t>
            </a:r>
          </a:p>
          <a:p>
            <a:pPr lvl="3"/>
            <a:r>
              <a:rPr lang="en-US" altLang="en-US" dirty="0"/>
              <a:t>Proteases (for proteins): secreted in inactive form to prevent self-digestion</a:t>
            </a:r>
          </a:p>
          <a:p>
            <a:pPr lvl="3"/>
            <a:r>
              <a:rPr lang="en-US" altLang="en-US" dirty="0"/>
              <a:t>Amylase (for carbohydrates)</a:t>
            </a:r>
          </a:p>
          <a:p>
            <a:pPr lvl="3"/>
            <a:r>
              <a:rPr lang="en-US" altLang="en-US" dirty="0"/>
              <a:t>Lipases (for lipids)</a:t>
            </a:r>
          </a:p>
          <a:p>
            <a:pPr lvl="3"/>
            <a:r>
              <a:rPr lang="en-US" altLang="en-US" dirty="0"/>
              <a:t>Nucleases (for nucleic acids)</a:t>
            </a:r>
          </a:p>
        </p:txBody>
      </p:sp>
    </p:spTree>
    <p:extLst>
      <p:ext uri="{BB962C8B-B14F-4D97-AF65-F5344CB8AC3E}">
        <p14:creationId xmlns:p14="http://schemas.microsoft.com/office/powerpoint/2010/main" val="199224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09352"/>
            <a:ext cx="8458200" cy="497827"/>
          </a:xfrm>
        </p:spPr>
        <p:txBody>
          <a:bodyPr wrap="square">
            <a:spAutoFit/>
          </a:bodyPr>
          <a:lstStyle/>
          <a:p>
            <a:pPr marL="0" indent="0">
              <a:defRPr/>
            </a:pPr>
            <a:r>
              <a:rPr lang="en-US" altLang="en-US" dirty="0">
                <a:latin typeface="Times New Roman"/>
              </a:rPr>
              <a:t>The </a:t>
            </a:r>
            <a:r>
              <a:rPr lang="en-US" altLang="en-US" dirty="0" smtClean="0">
                <a:latin typeface="Times New Roman"/>
              </a:rPr>
              <a:t>Pancreas </a:t>
            </a:r>
            <a:r>
              <a:rPr lang="en-US" altLang="en-US" sz="2800" dirty="0">
                <a:latin typeface="Times New Roman"/>
              </a:rPr>
              <a:t>(3 of 3)</a:t>
            </a:r>
            <a:endParaRPr lang="en-US" sz="2800" dirty="0">
              <a:latin typeface="Times New Roman"/>
            </a:endParaRPr>
          </a:p>
        </p:txBody>
      </p:sp>
      <p:sp>
        <p:nvSpPr>
          <p:cNvPr id="4" name="Content Placeholder 3"/>
          <p:cNvSpPr>
            <a:spLocks noGrp="1"/>
          </p:cNvSpPr>
          <p:nvPr>
            <p:ph idx="1"/>
          </p:nvPr>
        </p:nvSpPr>
        <p:spPr>
          <a:xfrm>
            <a:off x="457200" y="1600201"/>
            <a:ext cx="8077200" cy="2677656"/>
          </a:xfrm>
        </p:spPr>
        <p:txBody>
          <a:bodyPr wrap="square">
            <a:spAutoFit/>
          </a:bodyPr>
          <a:lstStyle/>
          <a:p>
            <a:r>
              <a:rPr lang="en-US" altLang="en-US" b="1" dirty="0"/>
              <a:t>Composition of pancreatic juice (cont.)</a:t>
            </a:r>
          </a:p>
          <a:p>
            <a:pPr lvl="1"/>
            <a:r>
              <a:rPr lang="en-US" altLang="en-US" dirty="0"/>
              <a:t>Proteases are secreted in an inactive form; they are activated after they reach duodenum</a:t>
            </a:r>
          </a:p>
          <a:p>
            <a:pPr lvl="2"/>
            <a:r>
              <a:rPr lang="en-US" altLang="en-US" b="1" dirty="0"/>
              <a:t>Enteropeptidase</a:t>
            </a:r>
            <a:r>
              <a:rPr lang="en-US" altLang="en-US" dirty="0"/>
              <a:t>, enzyme bound to plasma membrane of duodenal epithelial cells, activates pancreatic protease </a:t>
            </a:r>
            <a:r>
              <a:rPr lang="en-US" altLang="en-US" i="1" dirty="0"/>
              <a:t>trypsinogen</a:t>
            </a:r>
            <a:r>
              <a:rPr lang="en-US" altLang="en-US" dirty="0"/>
              <a:t> to </a:t>
            </a:r>
            <a:r>
              <a:rPr lang="en-US" altLang="en-US" b="1" dirty="0"/>
              <a:t>trypsin</a:t>
            </a:r>
          </a:p>
          <a:p>
            <a:pPr lvl="2"/>
            <a:r>
              <a:rPr lang="en-US" altLang="en-US" dirty="0"/>
              <a:t>Once trypsin is activated, it can then activate:</a:t>
            </a:r>
          </a:p>
          <a:p>
            <a:pPr lvl="3"/>
            <a:r>
              <a:rPr lang="en-US" altLang="en-US" dirty="0"/>
              <a:t>More trypsinogen</a:t>
            </a:r>
          </a:p>
          <a:p>
            <a:pPr lvl="3"/>
            <a:r>
              <a:rPr lang="en-US" altLang="en-US" i="1" dirty="0"/>
              <a:t>Procarboxypeptidase</a:t>
            </a:r>
            <a:r>
              <a:rPr lang="en-US" altLang="en-US" dirty="0"/>
              <a:t> to active </a:t>
            </a:r>
            <a:r>
              <a:rPr lang="en-US" altLang="en-US" b="1" dirty="0"/>
              <a:t>carboxypeptidase</a:t>
            </a:r>
          </a:p>
          <a:p>
            <a:pPr lvl="3"/>
            <a:r>
              <a:rPr lang="en-US" altLang="en-US" i="1" dirty="0"/>
              <a:t>Chymotrypsinogen</a:t>
            </a:r>
            <a:r>
              <a:rPr lang="en-US" altLang="en-US" dirty="0"/>
              <a:t> to active </a:t>
            </a:r>
            <a:r>
              <a:rPr lang="en-US" altLang="en-US" b="1" dirty="0"/>
              <a:t>chymotrypsin</a:t>
            </a:r>
          </a:p>
        </p:txBody>
      </p:sp>
    </p:spTree>
    <p:extLst>
      <p:ext uri="{BB962C8B-B14F-4D97-AF65-F5344CB8AC3E}">
        <p14:creationId xmlns:p14="http://schemas.microsoft.com/office/powerpoint/2010/main" val="52652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5534"/>
            <a:ext cx="4114419" cy="1569660"/>
          </a:xfrm>
        </p:spPr>
        <p:txBody>
          <a:bodyPr wrap="square">
            <a:spAutoFit/>
          </a:bodyPr>
          <a:lstStyle/>
          <a:p>
            <a:r>
              <a:rPr lang="en-US" dirty="0">
                <a:latin typeface="Times New Roman"/>
              </a:rPr>
              <a:t>Activation of </a:t>
            </a:r>
            <a:r>
              <a:rPr lang="en-US" dirty="0" smtClean="0">
                <a:latin typeface="Times New Roman"/>
              </a:rPr>
              <a:t>Pancreatic Proteases </a:t>
            </a:r>
            <a:r>
              <a:rPr lang="en-US" dirty="0">
                <a:latin typeface="Times New Roman"/>
              </a:rPr>
              <a:t>in </a:t>
            </a:r>
            <a:r>
              <a:rPr lang="en-US" dirty="0" smtClean="0">
                <a:latin typeface="Times New Roman"/>
              </a:rPr>
              <a:t>the Small Intestine</a:t>
            </a:r>
            <a:endParaRPr lang="en-IN" dirty="0">
              <a:latin typeface="Times New Roman"/>
            </a:endParaRPr>
          </a:p>
        </p:txBody>
      </p:sp>
      <p:pic>
        <p:nvPicPr>
          <p:cNvPr id="4" name="Picture 3" descr="This figure is an illustration of a cut section of the duodenum exposing the area where the pancreas empties pancreatic proteases into the lumen. Proteases are secreted in an inactive form from the pancreas and are activated in the duodenum.&#10;- Trypsinogen (inactive) is activated (by membrane-bound enteropeptidase that are enzymes bound to membrane of intestinal epithelium) to the active form trypsin.&#10;- Trypsin then activates more trypsinpogen, as well as inactive chymotrypsinogen into active chymotrypsin, and inactive procarboxypeptidaase into active carboxypeptid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72280"/>
            <a:ext cx="4099970" cy="5171320"/>
          </a:xfrm>
          <a:prstGeom prst="rect">
            <a:avLst/>
          </a:prstGeom>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23.27 </a:t>
            </a:r>
            <a:r>
              <a:rPr lang="en-US" dirty="0"/>
              <a:t>Activation of pancreatic proteases in the small intestine. </a:t>
            </a:r>
          </a:p>
        </p:txBody>
      </p:sp>
    </p:spTree>
    <p:extLst>
      <p:ext uri="{BB962C8B-B14F-4D97-AF65-F5344CB8AC3E}">
        <p14:creationId xmlns:p14="http://schemas.microsoft.com/office/powerpoint/2010/main" val="140881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837856"/>
            <a:ext cx="8229600" cy="475655"/>
          </a:xfrm>
        </p:spPr>
        <p:txBody>
          <a:bodyPr>
            <a:spAutoFit/>
          </a:bodyPr>
          <a:lstStyle/>
          <a:p>
            <a:r>
              <a:rPr lang="en-US" altLang="en-US" dirty="0">
                <a:latin typeface="Times New Roman"/>
              </a:rPr>
              <a:t>Digestive Processes of the Mouth </a:t>
            </a:r>
            <a:endParaRPr lang="en-US" b="0" kern="0" dirty="0">
              <a:latin typeface="Times New Roman"/>
            </a:endParaRPr>
          </a:p>
        </p:txBody>
      </p:sp>
      <p:sp>
        <p:nvSpPr>
          <p:cNvPr id="4" name="Content Placeholder 3"/>
          <p:cNvSpPr>
            <a:spLocks noGrp="1"/>
          </p:cNvSpPr>
          <p:nvPr>
            <p:ph idx="1"/>
          </p:nvPr>
        </p:nvSpPr>
        <p:spPr>
          <a:xfrm>
            <a:off x="457581" y="1643126"/>
            <a:ext cx="7924800" cy="2339102"/>
          </a:xfrm>
        </p:spPr>
        <p:txBody>
          <a:bodyPr wrap="square">
            <a:spAutoFit/>
          </a:bodyPr>
          <a:lstStyle/>
          <a:p>
            <a:r>
              <a:rPr lang="en-US" altLang="en-US" dirty="0">
                <a:latin typeface="Arial"/>
              </a:rPr>
              <a:t>Pharynx and esophagus are conduits to pass food from mouth to stomach</a:t>
            </a:r>
          </a:p>
          <a:p>
            <a:r>
              <a:rPr lang="en-US" altLang="en-US" dirty="0">
                <a:latin typeface="Arial"/>
              </a:rPr>
              <a:t>Major function of both organs is propulsion that starts with </a:t>
            </a:r>
            <a:r>
              <a:rPr lang="en-US" altLang="en-US" b="1" dirty="0">
                <a:latin typeface="Arial"/>
              </a:rPr>
              <a:t>deglutition</a:t>
            </a:r>
            <a:r>
              <a:rPr lang="en-US" altLang="en-US" dirty="0">
                <a:latin typeface="Arial"/>
              </a:rPr>
              <a:t> (swallowing)</a:t>
            </a:r>
          </a:p>
          <a:p>
            <a:r>
              <a:rPr lang="en-US" altLang="en-US" dirty="0">
                <a:latin typeface="Arial"/>
              </a:rPr>
              <a:t>Deglutition involves coordination of 22 muscle groups and two phases:</a:t>
            </a:r>
          </a:p>
          <a:p>
            <a:pPr lvl="1"/>
            <a:r>
              <a:rPr lang="en-US" altLang="en-US" b="1" dirty="0">
                <a:latin typeface="Arial"/>
              </a:rPr>
              <a:t>Buccal phase</a:t>
            </a:r>
            <a:r>
              <a:rPr lang="en-US" altLang="en-US" dirty="0">
                <a:latin typeface="Arial"/>
              </a:rPr>
              <a:t>: voluntary contraction of tongue</a:t>
            </a:r>
          </a:p>
          <a:p>
            <a:pPr lvl="1"/>
            <a:r>
              <a:rPr lang="en-US" altLang="en-US" b="1" dirty="0">
                <a:latin typeface="Arial"/>
              </a:rPr>
              <a:t>Pharyngeal-esophageal phase</a:t>
            </a:r>
            <a:r>
              <a:rPr lang="en-US" altLang="en-US" dirty="0">
                <a:latin typeface="Arial"/>
              </a:rPr>
              <a:t>: involuntary phase that primarily involves </a:t>
            </a:r>
            <a:r>
              <a:rPr lang="en-US" altLang="en-US" dirty="0" err="1">
                <a:latin typeface="Arial"/>
              </a:rPr>
              <a:t>vagus</a:t>
            </a:r>
            <a:r>
              <a:rPr lang="en-US" altLang="en-US">
                <a:latin typeface="Arial"/>
              </a:rPr>
              <a:t> </a:t>
            </a:r>
            <a:r>
              <a:rPr lang="en-US" altLang="en-US" smtClean="0">
                <a:latin typeface="Arial"/>
              </a:rPr>
              <a:t>nerve </a:t>
            </a:r>
            <a:endParaRPr lang="en-US" altLang="en-US" dirty="0">
              <a:latin typeface="Arial"/>
            </a:endParaRPr>
          </a:p>
          <a:p>
            <a:pPr lvl="2"/>
            <a:r>
              <a:rPr lang="en-US" altLang="en-US" dirty="0">
                <a:latin typeface="Arial"/>
              </a:rPr>
              <a:t>Controlled by swallowing center in medulla and lower pons</a:t>
            </a:r>
          </a:p>
        </p:txBody>
      </p:sp>
    </p:spTree>
    <p:extLst>
      <p:ext uri="{BB962C8B-B14F-4D97-AF65-F5344CB8AC3E}">
        <p14:creationId xmlns:p14="http://schemas.microsoft.com/office/powerpoint/2010/main" val="54473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01776"/>
            <a:ext cx="8458200" cy="995651"/>
          </a:xfrm>
        </p:spPr>
        <p:txBody>
          <a:bodyPr wrap="square">
            <a:spAutoFit/>
          </a:bodyPr>
          <a:lstStyle/>
          <a:p>
            <a:pPr marL="0" indent="0">
              <a:defRPr/>
            </a:pPr>
            <a:r>
              <a:rPr lang="en-US" altLang="en-US" dirty="0">
                <a:latin typeface="Times New Roman"/>
              </a:rPr>
              <a:t>Bile and Pancreatic Secretion into</a:t>
            </a:r>
            <a:br>
              <a:rPr lang="en-US" altLang="en-US" dirty="0">
                <a:latin typeface="Times New Roman"/>
              </a:rPr>
            </a:br>
            <a:r>
              <a:rPr lang="en-US" altLang="en-US" dirty="0">
                <a:latin typeface="Times New Roman"/>
              </a:rPr>
              <a:t>the Small </a:t>
            </a:r>
            <a:r>
              <a:rPr lang="en-US" altLang="en-US" dirty="0" smtClean="0">
                <a:latin typeface="Times New Roman"/>
              </a:rPr>
              <a:t>Intestine </a:t>
            </a:r>
            <a:r>
              <a:rPr lang="en-US" altLang="en-US" sz="2800" dirty="0">
                <a:latin typeface="Times New Roman"/>
              </a:rPr>
              <a:t>(1 of 3)</a:t>
            </a:r>
            <a:endParaRPr lang="en-US" sz="2800" dirty="0">
              <a:latin typeface="Times New Roman"/>
            </a:endParaRPr>
          </a:p>
        </p:txBody>
      </p:sp>
      <p:sp>
        <p:nvSpPr>
          <p:cNvPr id="4" name="Content Placeholder 3"/>
          <p:cNvSpPr>
            <a:spLocks noGrp="1"/>
          </p:cNvSpPr>
          <p:nvPr>
            <p:ph idx="1"/>
          </p:nvPr>
        </p:nvSpPr>
        <p:spPr>
          <a:xfrm>
            <a:off x="457200" y="1600201"/>
            <a:ext cx="8534400" cy="1885131"/>
          </a:xfrm>
        </p:spPr>
        <p:txBody>
          <a:bodyPr wrap="square">
            <a:spAutoFit/>
          </a:bodyPr>
          <a:lstStyle/>
          <a:p>
            <a:r>
              <a:rPr lang="en-US" altLang="en-US" dirty="0">
                <a:sym typeface="Wingdings" panose="05000000000000000000" pitchFamily="2" charset="2"/>
              </a:rPr>
              <a:t>Bile duct and pancreatic duct unite in wall of duodenum</a:t>
            </a:r>
          </a:p>
          <a:p>
            <a:pPr lvl="1"/>
            <a:r>
              <a:rPr lang="en-US" altLang="en-US" dirty="0">
                <a:sym typeface="Wingdings" panose="05000000000000000000" pitchFamily="2" charset="2"/>
              </a:rPr>
              <a:t>Fuse together in bulblike structure called </a:t>
            </a:r>
            <a:r>
              <a:rPr lang="en-US" altLang="en-US" b="1" dirty="0"/>
              <a:t>hepatopancreatic ampulla</a:t>
            </a:r>
          </a:p>
          <a:p>
            <a:r>
              <a:rPr lang="en-US" altLang="en-US" dirty="0">
                <a:sym typeface="Wingdings" panose="05000000000000000000" pitchFamily="2" charset="2"/>
              </a:rPr>
              <a:t>Ampulla opens into duodenum via volcano-shaped </a:t>
            </a:r>
            <a:r>
              <a:rPr lang="en-US" altLang="en-US" b="1" dirty="0">
                <a:sym typeface="Wingdings" panose="05000000000000000000" pitchFamily="2" charset="2"/>
              </a:rPr>
              <a:t>major duodenal papilla</a:t>
            </a:r>
          </a:p>
          <a:p>
            <a:r>
              <a:rPr lang="en-US" altLang="en-US" b="1" dirty="0">
                <a:sym typeface="Wingdings" panose="05000000000000000000" pitchFamily="2" charset="2"/>
              </a:rPr>
              <a:t>Hepatopancreatic sphincter </a:t>
            </a:r>
            <a:r>
              <a:rPr lang="en-US" altLang="en-US" dirty="0">
                <a:sym typeface="Wingdings" panose="05000000000000000000" pitchFamily="2" charset="2"/>
              </a:rPr>
              <a:t>controls entry of bile and pancreatic juice into duodenum</a:t>
            </a:r>
          </a:p>
          <a:p>
            <a:r>
              <a:rPr lang="en-US" altLang="en-US" i="1" dirty="0">
                <a:sym typeface="Wingdings" panose="05000000000000000000" pitchFamily="2" charset="2"/>
              </a:rPr>
              <a:t>Accessory pancreatic duct</a:t>
            </a:r>
            <a:r>
              <a:rPr lang="en-US" altLang="en-US" dirty="0">
                <a:sym typeface="Wingdings" panose="05000000000000000000" pitchFamily="2" charset="2"/>
              </a:rPr>
              <a:t>: smaller duct that empties directly into duodenum</a:t>
            </a:r>
          </a:p>
        </p:txBody>
      </p:sp>
    </p:spTree>
    <p:extLst>
      <p:ext uri="{BB962C8B-B14F-4D97-AF65-F5344CB8AC3E}">
        <p14:creationId xmlns:p14="http://schemas.microsoft.com/office/powerpoint/2010/main" val="29124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88088"/>
            <a:ext cx="8229600" cy="1005608"/>
          </a:xfrm>
        </p:spPr>
        <p:txBody>
          <a:bodyPr wrap="square">
            <a:spAutoFit/>
          </a:bodyPr>
          <a:lstStyle/>
          <a:p>
            <a:r>
              <a:rPr lang="en-US" dirty="0">
                <a:latin typeface="Times New Roman"/>
              </a:rPr>
              <a:t>Relationship of the </a:t>
            </a:r>
            <a:r>
              <a:rPr lang="en-US" dirty="0" smtClean="0">
                <a:latin typeface="Times New Roman"/>
              </a:rPr>
              <a:t>Liver</a:t>
            </a:r>
            <a:r>
              <a:rPr lang="en-US" dirty="0">
                <a:latin typeface="Times New Roman"/>
              </a:rPr>
              <a:t>, </a:t>
            </a:r>
            <a:r>
              <a:rPr lang="en-US" dirty="0" smtClean="0">
                <a:latin typeface="Times New Roman"/>
              </a:rPr>
              <a:t>Gallbladder</a:t>
            </a:r>
            <a:r>
              <a:rPr lang="en-US" dirty="0">
                <a:latin typeface="Times New Roman"/>
              </a:rPr>
              <a:t/>
            </a:r>
            <a:br>
              <a:rPr lang="en-US" dirty="0">
                <a:latin typeface="Times New Roman"/>
              </a:rPr>
            </a:br>
            <a:r>
              <a:rPr lang="en-US" dirty="0">
                <a:latin typeface="Times New Roman"/>
              </a:rPr>
              <a:t>and </a:t>
            </a:r>
            <a:r>
              <a:rPr lang="en-US" dirty="0" smtClean="0">
                <a:latin typeface="Times New Roman"/>
              </a:rPr>
              <a:t>Pancreas </a:t>
            </a:r>
            <a:r>
              <a:rPr lang="en-US" dirty="0">
                <a:latin typeface="Times New Roman"/>
              </a:rPr>
              <a:t>to the </a:t>
            </a:r>
            <a:r>
              <a:rPr lang="en-US" dirty="0" smtClean="0">
                <a:latin typeface="Times New Roman"/>
              </a:rPr>
              <a:t>Duodenum</a:t>
            </a:r>
            <a:endParaRPr lang="en-IN" dirty="0">
              <a:latin typeface="Times New Roman"/>
            </a:endParaRPr>
          </a:p>
        </p:txBody>
      </p:sp>
      <p:pic>
        <p:nvPicPr>
          <p:cNvPr id="4" name="Picture 3" descr="This figure is an illustration of the external features of the liver, gallbladder and pancreas and where they are located in relation to the duodenum. Ducts from pancreas, gallbladder, and liver empty into the duodenum. Labels include gallbladder (mucosa with folds, cystic duct), liver (right and left hepatic ducts, common hepatic duct, bile duct and sphincter), accessory pancreatic duct, pancreas (tail of pancreas, main pancreatic duct and sphincter, head of pancreas), jejunum and hepatopancreatic ampulla and sphinc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264" y="1391199"/>
            <a:ext cx="6443472" cy="4565904"/>
          </a:xfrm>
          <a:prstGeom prst="rect">
            <a:avLst/>
          </a:prstGeom>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23.28 </a:t>
            </a:r>
            <a:r>
              <a:rPr lang="en-US" dirty="0"/>
              <a:t>Relationship of the liver, </a:t>
            </a:r>
            <a:r>
              <a:rPr lang="en-US" dirty="0" smtClean="0"/>
              <a:t>gallbladder, and </a:t>
            </a:r>
            <a:r>
              <a:rPr lang="en-US" dirty="0"/>
              <a:t>pancreas to the </a:t>
            </a:r>
            <a:r>
              <a:rPr lang="en-US" dirty="0" smtClean="0"/>
              <a:t>duodenum.</a:t>
            </a:r>
            <a:endParaRPr lang="en-US" dirty="0"/>
          </a:p>
        </p:txBody>
      </p:sp>
    </p:spTree>
    <p:extLst>
      <p:ext uri="{BB962C8B-B14F-4D97-AF65-F5344CB8AC3E}">
        <p14:creationId xmlns:p14="http://schemas.microsoft.com/office/powerpoint/2010/main" val="304370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01776"/>
            <a:ext cx="8458200" cy="995651"/>
          </a:xfrm>
        </p:spPr>
        <p:txBody>
          <a:bodyPr wrap="square">
            <a:spAutoFit/>
          </a:bodyPr>
          <a:lstStyle/>
          <a:p>
            <a:pPr marL="0" indent="0">
              <a:defRPr/>
            </a:pPr>
            <a:r>
              <a:rPr lang="en-US" altLang="en-US" dirty="0">
                <a:latin typeface="Times New Roman"/>
              </a:rPr>
              <a:t>Bile and Pancreatic Secretion into</a:t>
            </a:r>
            <a:br>
              <a:rPr lang="en-US" altLang="en-US" dirty="0">
                <a:latin typeface="Times New Roman"/>
              </a:rPr>
            </a:br>
            <a:r>
              <a:rPr lang="en-US" altLang="en-US" dirty="0">
                <a:latin typeface="Times New Roman"/>
              </a:rPr>
              <a:t>the Small </a:t>
            </a:r>
            <a:r>
              <a:rPr lang="en-US" altLang="en-US" dirty="0" smtClean="0">
                <a:latin typeface="Times New Roman"/>
              </a:rPr>
              <a:t>Intestine </a:t>
            </a:r>
            <a:r>
              <a:rPr lang="en-US" altLang="en-US" sz="2800" dirty="0">
                <a:latin typeface="Times New Roman"/>
              </a:rPr>
              <a:t>(2 of 3)</a:t>
            </a:r>
            <a:endParaRPr lang="en-US" sz="2800" dirty="0">
              <a:latin typeface="Times New Roman"/>
            </a:endParaRPr>
          </a:p>
        </p:txBody>
      </p:sp>
      <p:sp>
        <p:nvSpPr>
          <p:cNvPr id="4" name="Content Placeholder 3"/>
          <p:cNvSpPr>
            <a:spLocks noGrp="1"/>
          </p:cNvSpPr>
          <p:nvPr>
            <p:ph idx="1"/>
          </p:nvPr>
        </p:nvSpPr>
        <p:spPr>
          <a:xfrm>
            <a:off x="457200" y="1600201"/>
            <a:ext cx="8534400" cy="1785104"/>
          </a:xfrm>
        </p:spPr>
        <p:txBody>
          <a:bodyPr wrap="square">
            <a:spAutoFit/>
          </a:bodyPr>
          <a:lstStyle/>
          <a:p>
            <a:r>
              <a:rPr lang="en-US" altLang="en-US" b="1" dirty="0"/>
              <a:t>Regulation of bile and pancreatic secretions</a:t>
            </a:r>
          </a:p>
          <a:p>
            <a:pPr lvl="1"/>
            <a:r>
              <a:rPr lang="en-US" altLang="en-US" dirty="0"/>
              <a:t>Bile and pancreatic juice secretions are both stimulated by neural and hormonal controls</a:t>
            </a:r>
          </a:p>
          <a:p>
            <a:pPr lvl="1"/>
            <a:r>
              <a:rPr lang="en-US" altLang="en-US" dirty="0"/>
              <a:t>Hormonal controls include:</a:t>
            </a:r>
          </a:p>
          <a:p>
            <a:pPr lvl="2"/>
            <a:r>
              <a:rPr lang="en-US" altLang="en-US" i="1" dirty="0"/>
              <a:t>Cholecystokinin</a:t>
            </a:r>
            <a:r>
              <a:rPr lang="en-US" altLang="en-US" dirty="0"/>
              <a:t> (CCK)</a:t>
            </a:r>
          </a:p>
          <a:p>
            <a:pPr lvl="2"/>
            <a:r>
              <a:rPr lang="en-US" altLang="en-US" i="1" dirty="0"/>
              <a:t>Secretin</a:t>
            </a:r>
          </a:p>
        </p:txBody>
      </p:sp>
    </p:spTree>
    <p:extLst>
      <p:ext uri="{BB962C8B-B14F-4D97-AF65-F5344CB8AC3E}">
        <p14:creationId xmlns:p14="http://schemas.microsoft.com/office/powerpoint/2010/main" val="70536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15414"/>
            <a:ext cx="8458200" cy="985793"/>
          </a:xfrm>
        </p:spPr>
        <p:txBody>
          <a:bodyPr wrap="square">
            <a:spAutoFit/>
          </a:bodyPr>
          <a:lstStyle/>
          <a:p>
            <a:pPr marL="0" indent="0">
              <a:defRPr/>
            </a:pPr>
            <a:r>
              <a:rPr lang="en-US" altLang="en-US" dirty="0">
                <a:latin typeface="Times New Roman"/>
              </a:rPr>
              <a:t>Bile and Pancreatic Secretion into</a:t>
            </a:r>
            <a:br>
              <a:rPr lang="en-US" altLang="en-US" dirty="0">
                <a:latin typeface="Times New Roman"/>
              </a:rPr>
            </a:br>
            <a:r>
              <a:rPr lang="en-US" altLang="en-US" dirty="0">
                <a:latin typeface="Times New Roman"/>
              </a:rPr>
              <a:t>the Small </a:t>
            </a:r>
            <a:r>
              <a:rPr lang="en-US" altLang="en-US" dirty="0" smtClean="0">
                <a:latin typeface="Times New Roman"/>
              </a:rPr>
              <a:t>Intestine </a:t>
            </a:r>
            <a:r>
              <a:rPr lang="en-US" altLang="en-US" sz="2800" dirty="0">
                <a:latin typeface="Times New Roman"/>
              </a:rPr>
              <a:t>(3 of 3)</a:t>
            </a:r>
            <a:endParaRPr lang="en-US" sz="2800" dirty="0">
              <a:latin typeface="Times New Roman"/>
            </a:endParaRPr>
          </a:p>
        </p:txBody>
      </p:sp>
      <p:sp>
        <p:nvSpPr>
          <p:cNvPr id="4" name="Content Placeholder 3"/>
          <p:cNvSpPr>
            <a:spLocks noGrp="1"/>
          </p:cNvSpPr>
          <p:nvPr>
            <p:ph idx="1"/>
          </p:nvPr>
        </p:nvSpPr>
        <p:spPr>
          <a:xfrm>
            <a:off x="457200" y="1600201"/>
            <a:ext cx="8534400" cy="2354491"/>
          </a:xfrm>
        </p:spPr>
        <p:txBody>
          <a:bodyPr wrap="square">
            <a:spAutoFit/>
          </a:bodyPr>
          <a:lstStyle/>
          <a:p>
            <a:r>
              <a:rPr lang="en-US" altLang="en-US" b="1" dirty="0"/>
              <a:t>Regulation of bile and pancreatic secretions (cont</a:t>
            </a:r>
            <a:r>
              <a:rPr lang="en-US" altLang="en-US" b="1" dirty="0" smtClean="0"/>
              <a:t>.)</a:t>
            </a:r>
            <a:endParaRPr lang="en-US" altLang="en-US" b="1" dirty="0"/>
          </a:p>
          <a:p>
            <a:pPr lvl="1"/>
            <a:r>
              <a:rPr lang="en-US" altLang="en-US" dirty="0"/>
              <a:t>Bile secretion is increased when:</a:t>
            </a:r>
          </a:p>
          <a:p>
            <a:pPr lvl="2"/>
            <a:r>
              <a:rPr lang="en-US" altLang="en-US" dirty="0"/>
              <a:t>Enterohepatic circulation returns large amounts of bile salts</a:t>
            </a:r>
          </a:p>
          <a:p>
            <a:pPr lvl="2"/>
            <a:r>
              <a:rPr lang="en-US" altLang="en-US" dirty="0"/>
              <a:t>Secretin, from intestinal cells exposed to </a:t>
            </a:r>
            <a:r>
              <a:rPr lang="en-US" altLang="en-US" dirty="0">
                <a:latin typeface="Times New Roman" panose="02020603050405020304" pitchFamily="18" charset="0"/>
                <a:cs typeface="Times New Roman" panose="02020603050405020304" pitchFamily="18" charset="0"/>
              </a:rPr>
              <a:t>HCl</a:t>
            </a:r>
            <a:r>
              <a:rPr lang="en-US" altLang="en-US" dirty="0"/>
              <a:t> and fatty chyme, stimulates gallbladder to release bile</a:t>
            </a:r>
          </a:p>
          <a:p>
            <a:pPr lvl="2"/>
            <a:r>
              <a:rPr lang="en-US" altLang="en-US" dirty="0"/>
              <a:t>Hepatopancreatic sphincter is closed, unless digestion is active</a:t>
            </a:r>
            <a:r>
              <a:rPr lang="en-US" altLang="en-US" dirty="0">
                <a:sym typeface="Wingdings" panose="05000000000000000000" pitchFamily="2" charset="2"/>
              </a:rPr>
              <a:t> </a:t>
            </a:r>
          </a:p>
          <a:p>
            <a:pPr lvl="3"/>
            <a:r>
              <a:rPr lang="en-US" altLang="en-US" dirty="0">
                <a:sym typeface="Wingdings" panose="05000000000000000000" pitchFamily="2" charset="2"/>
              </a:rPr>
              <a:t>Bile is stored in gallbladder and released to small intestine only with contraction</a:t>
            </a:r>
            <a:endParaRPr lang="en-US" altLang="en-US" dirty="0"/>
          </a:p>
        </p:txBody>
      </p:sp>
    </p:spTree>
    <p:extLst>
      <p:ext uri="{BB962C8B-B14F-4D97-AF65-F5344CB8AC3E}">
        <p14:creationId xmlns:p14="http://schemas.microsoft.com/office/powerpoint/2010/main" val="30771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01776"/>
            <a:ext cx="8229600" cy="995651"/>
          </a:xfrm>
        </p:spPr>
        <p:txBody>
          <a:bodyPr wrap="square">
            <a:spAutoFit/>
          </a:bodyPr>
          <a:lstStyle/>
          <a:p>
            <a:r>
              <a:rPr lang="en-US" dirty="0">
                <a:latin typeface="Times New Roman"/>
              </a:rPr>
              <a:t>Mechanisms </a:t>
            </a:r>
            <a:r>
              <a:rPr lang="en-US" dirty="0" smtClean="0">
                <a:latin typeface="Times New Roman"/>
              </a:rPr>
              <a:t>Promoting Secretion </a:t>
            </a:r>
            <a:r>
              <a:rPr lang="en-US" dirty="0">
                <a:latin typeface="Times New Roman"/>
              </a:rPr>
              <a:t>and </a:t>
            </a:r>
            <a:r>
              <a:rPr lang="en-US" dirty="0" smtClean="0">
                <a:latin typeface="Times New Roman"/>
              </a:rPr>
              <a:t>Release </a:t>
            </a:r>
            <a:r>
              <a:rPr lang="en-US" dirty="0">
                <a:latin typeface="Times New Roman"/>
              </a:rPr>
              <a:t>of </a:t>
            </a:r>
            <a:r>
              <a:rPr lang="en-US" dirty="0" smtClean="0">
                <a:latin typeface="Times New Roman"/>
              </a:rPr>
              <a:t>Bile </a:t>
            </a:r>
            <a:r>
              <a:rPr lang="en-US" dirty="0">
                <a:latin typeface="Times New Roman"/>
              </a:rPr>
              <a:t>and </a:t>
            </a:r>
            <a:r>
              <a:rPr lang="en-US" dirty="0" smtClean="0">
                <a:latin typeface="Times New Roman"/>
              </a:rPr>
              <a:t>Pancreatic Juice </a:t>
            </a:r>
            <a:r>
              <a:rPr lang="en-US" altLang="en-US" sz="2800" dirty="0">
                <a:latin typeface="Times New Roman"/>
              </a:rPr>
              <a:t>(1 of 6)</a:t>
            </a:r>
            <a:endParaRPr lang="en-IN" sz="2800" dirty="0">
              <a:latin typeface="Times New Roman"/>
            </a:endParaRPr>
          </a:p>
        </p:txBody>
      </p:sp>
      <p:pic>
        <p:nvPicPr>
          <p:cNvPr id="11266" name="Picture 2" descr="This figure illustrates the release of bile and pancreatic juice as a series of five numbered steps.&#10;&#10; - Step 1: CCK (cholecystokinin) and secretin are secreted by duodenal enteroendocrine cells.   CCK release is stimulated by proteins and fats in chyme. Secretin release is stimulated    by acidic chyme. CCK and secretin enter the circulation and cause the following four    events, shown in steps 2-5.&#10; - Step 2: Pancreatic secretion: CCK induces secretion by acinar cells of enzyme-rich     pancreatic juice. Secretin causes secretion by duct cells of pancreatic juice that is rich in   HCO3-. Vagus nerve weakly stimulates during cephalic and gastric phases.&#10; - Step 3: Bile secretion by liver: Bile salts returning from enterohepatic circulation are the    most powerful stimulus for bile secretion. Secretin is a minor stimulus.&#10; - Step 4: Gallbladder contraction: CCK causes gallbladder contraction. Vagus nerve     stimulates weak gallbladder contractions during cephalic and gastric phases.&#10; - Step 5: Hepatopancreatic sphincter relaxation: CCK causes hepatopancreatic sphincter to    relax. Bile and pancreatic juice enter duodenum.&#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639" y="1370480"/>
            <a:ext cx="7874326" cy="467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23.29 </a:t>
            </a:r>
            <a:r>
              <a:rPr lang="en-US" dirty="0"/>
              <a:t>Mechanisms promoting secretion and release of bile and pancreatic juice.</a:t>
            </a:r>
          </a:p>
        </p:txBody>
      </p:sp>
    </p:spTree>
    <p:extLst>
      <p:ext uri="{BB962C8B-B14F-4D97-AF65-F5344CB8AC3E}">
        <p14:creationId xmlns:p14="http://schemas.microsoft.com/office/powerpoint/2010/main" val="706538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20294"/>
            <a:ext cx="8229600" cy="976033"/>
          </a:xfrm>
        </p:spPr>
        <p:txBody>
          <a:bodyPr wrap="square">
            <a:spAutoFit/>
          </a:bodyPr>
          <a:lstStyle/>
          <a:p>
            <a:r>
              <a:rPr lang="en-US" dirty="0">
                <a:latin typeface="Times New Roman"/>
              </a:rPr>
              <a:t>Mechanisms </a:t>
            </a:r>
            <a:r>
              <a:rPr lang="en-US" dirty="0" smtClean="0">
                <a:latin typeface="Times New Roman"/>
              </a:rPr>
              <a:t>Promoting Secretion </a:t>
            </a:r>
            <a:r>
              <a:rPr lang="en-US" dirty="0">
                <a:latin typeface="Times New Roman"/>
              </a:rPr>
              <a:t>and </a:t>
            </a:r>
            <a:r>
              <a:rPr lang="en-US" dirty="0" smtClean="0">
                <a:latin typeface="Times New Roman"/>
              </a:rPr>
              <a:t>Release </a:t>
            </a:r>
            <a:r>
              <a:rPr lang="en-US" dirty="0">
                <a:latin typeface="Times New Roman"/>
              </a:rPr>
              <a:t>of </a:t>
            </a:r>
            <a:r>
              <a:rPr lang="en-US" dirty="0" smtClean="0">
                <a:latin typeface="Times New Roman"/>
              </a:rPr>
              <a:t>Bile </a:t>
            </a:r>
            <a:r>
              <a:rPr lang="en-US" dirty="0">
                <a:latin typeface="Times New Roman"/>
              </a:rPr>
              <a:t>and </a:t>
            </a:r>
            <a:r>
              <a:rPr lang="en-US" dirty="0" smtClean="0">
                <a:latin typeface="Times New Roman"/>
              </a:rPr>
              <a:t>Pancreatic Juice </a:t>
            </a:r>
            <a:r>
              <a:rPr lang="en-US" altLang="en-US" sz="2800" dirty="0">
                <a:latin typeface="Times New Roman"/>
              </a:rPr>
              <a:t>(2 of 6)</a:t>
            </a:r>
            <a:endParaRPr lang="en-IN" sz="2800" dirty="0">
              <a:latin typeface="Times New Roman"/>
            </a:endParaRPr>
          </a:p>
        </p:txBody>
      </p:sp>
      <p:pic>
        <p:nvPicPr>
          <p:cNvPr id="15362" name="Picture 2" descr="This figure illustrates the release of bile and pancreatic juice as a series of five numbered steps.&#10;&#10; - Step 1: CCK (cholecystokinin) and secretin are secreted by duodenal enteroendocrine cells.   CCK release is stimulated by proteins and fats in chyme. Secretin release is stimulated    by acidic chyme. CCK and secretin enter the circulation and cause the following four    events, shown in steps 2-5.&#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7121" y="1397000"/>
            <a:ext cx="6817646" cy="457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23.29 </a:t>
            </a:r>
            <a:r>
              <a:rPr lang="en-US" dirty="0"/>
              <a:t>Mechanisms promoting secretion and release of bile and pancreatic juice</a:t>
            </a:r>
            <a:r>
              <a:rPr lang="en-US" dirty="0" smtClean="0"/>
              <a:t>.</a:t>
            </a:r>
            <a:endParaRPr lang="en-US" dirty="0"/>
          </a:p>
        </p:txBody>
      </p:sp>
    </p:spTree>
    <p:extLst>
      <p:ext uri="{BB962C8B-B14F-4D97-AF65-F5344CB8AC3E}">
        <p14:creationId xmlns:p14="http://schemas.microsoft.com/office/powerpoint/2010/main" val="348027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07594"/>
            <a:ext cx="8229600" cy="976033"/>
          </a:xfrm>
        </p:spPr>
        <p:txBody>
          <a:bodyPr wrap="square">
            <a:spAutoFit/>
          </a:bodyPr>
          <a:lstStyle/>
          <a:p>
            <a:r>
              <a:rPr lang="en-US" dirty="0">
                <a:latin typeface="Times New Roman"/>
              </a:rPr>
              <a:t>Mechanisms </a:t>
            </a:r>
            <a:r>
              <a:rPr lang="en-US" dirty="0" smtClean="0">
                <a:latin typeface="Times New Roman"/>
              </a:rPr>
              <a:t>Promoting Secretion </a:t>
            </a:r>
            <a:r>
              <a:rPr lang="en-US" dirty="0">
                <a:latin typeface="Times New Roman"/>
              </a:rPr>
              <a:t>and </a:t>
            </a:r>
            <a:r>
              <a:rPr lang="en-US" dirty="0" smtClean="0">
                <a:latin typeface="Times New Roman"/>
              </a:rPr>
              <a:t>Release </a:t>
            </a:r>
            <a:r>
              <a:rPr lang="en-US" dirty="0">
                <a:latin typeface="Times New Roman"/>
              </a:rPr>
              <a:t>of </a:t>
            </a:r>
            <a:r>
              <a:rPr lang="en-US" dirty="0" smtClean="0">
                <a:latin typeface="Times New Roman"/>
              </a:rPr>
              <a:t>Bile </a:t>
            </a:r>
            <a:r>
              <a:rPr lang="en-US" dirty="0">
                <a:latin typeface="Times New Roman"/>
              </a:rPr>
              <a:t>and </a:t>
            </a:r>
            <a:r>
              <a:rPr lang="en-US" dirty="0" smtClean="0">
                <a:latin typeface="Times New Roman"/>
              </a:rPr>
              <a:t>Pancreatic Juice </a:t>
            </a:r>
            <a:r>
              <a:rPr lang="en-US" altLang="en-US" sz="2800" dirty="0">
                <a:latin typeface="Times New Roman"/>
              </a:rPr>
              <a:t>(3 of 6)</a:t>
            </a:r>
            <a:endParaRPr lang="en-IN" sz="2800" dirty="0">
              <a:latin typeface="Times New Roman"/>
            </a:endParaRPr>
          </a:p>
        </p:txBody>
      </p:sp>
      <p:pic>
        <p:nvPicPr>
          <p:cNvPr id="14338" name="Picture 2" descr="This figure illustrates the release of bile and pancreatic juice as a series of five numbered steps.&#10;&#10; - Step 1: CCK (cholecystokinin) and secretin are secreted by duodenal enteroendocrine cells.   CCK release is stimulated by proteins and fats in chyme. Secretin release is stimulated    by acidic chyme. CCK and secretin enter the circulation and cause the following four    events, shown in steps 2-5.&#10; - Step 2: Pancreatic secretion: CCK induces secretion by acinar cells of enzyme-rich     pancreatic juice. Secretin causes secretion by duct cells of pancreatic juice that is rich in   HCO3-. Vagus nerve weakly stimulates during cephalic and gastric phases.&#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886" y="1368876"/>
            <a:ext cx="6736714" cy="465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70630"/>
            <a:ext cx="8229600" cy="246221"/>
          </a:xfrm>
        </p:spPr>
        <p:txBody>
          <a:bodyPr/>
          <a:lstStyle/>
          <a:p>
            <a:r>
              <a:rPr lang="en-US" b="1" dirty="0">
                <a:solidFill>
                  <a:srgbClr val="007FA3"/>
                </a:solidFill>
              </a:rPr>
              <a:t>Figure 23.29 </a:t>
            </a:r>
            <a:r>
              <a:rPr lang="en-US" dirty="0"/>
              <a:t>Mechanisms promoting secretion and release of bile and pancreatic juice.</a:t>
            </a:r>
          </a:p>
        </p:txBody>
      </p:sp>
    </p:spTree>
    <p:extLst>
      <p:ext uri="{BB962C8B-B14F-4D97-AF65-F5344CB8AC3E}">
        <p14:creationId xmlns:p14="http://schemas.microsoft.com/office/powerpoint/2010/main" val="197609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07594"/>
            <a:ext cx="8229600" cy="976033"/>
          </a:xfrm>
        </p:spPr>
        <p:txBody>
          <a:bodyPr wrap="square">
            <a:spAutoFit/>
          </a:bodyPr>
          <a:lstStyle/>
          <a:p>
            <a:r>
              <a:rPr lang="en-US" dirty="0">
                <a:latin typeface="Times New Roman"/>
              </a:rPr>
              <a:t>Mechanisms </a:t>
            </a:r>
            <a:r>
              <a:rPr lang="en-US" dirty="0" smtClean="0">
                <a:latin typeface="Times New Roman"/>
              </a:rPr>
              <a:t>Promoting Secretion </a:t>
            </a:r>
            <a:r>
              <a:rPr lang="en-US" dirty="0">
                <a:latin typeface="Times New Roman"/>
              </a:rPr>
              <a:t>and </a:t>
            </a:r>
            <a:r>
              <a:rPr lang="en-US" dirty="0" smtClean="0">
                <a:latin typeface="Times New Roman"/>
              </a:rPr>
              <a:t>Release </a:t>
            </a:r>
            <a:r>
              <a:rPr lang="en-US" dirty="0">
                <a:latin typeface="Times New Roman"/>
              </a:rPr>
              <a:t>of </a:t>
            </a:r>
            <a:r>
              <a:rPr lang="en-US" dirty="0" smtClean="0">
                <a:latin typeface="Times New Roman"/>
              </a:rPr>
              <a:t>Bile </a:t>
            </a:r>
            <a:r>
              <a:rPr lang="en-US" dirty="0">
                <a:latin typeface="Times New Roman"/>
              </a:rPr>
              <a:t>and </a:t>
            </a:r>
            <a:r>
              <a:rPr lang="en-US" dirty="0" smtClean="0">
                <a:latin typeface="Times New Roman"/>
              </a:rPr>
              <a:t>Pancreatic Juice </a:t>
            </a:r>
            <a:r>
              <a:rPr lang="en-US" altLang="en-US" sz="2800" dirty="0">
                <a:latin typeface="Times New Roman"/>
              </a:rPr>
              <a:t>(4 of 6)</a:t>
            </a:r>
            <a:endParaRPr lang="en-IN" sz="2800" dirty="0">
              <a:latin typeface="Times New Roman"/>
            </a:endParaRPr>
          </a:p>
        </p:txBody>
      </p:sp>
      <p:pic>
        <p:nvPicPr>
          <p:cNvPr id="13314" name="Picture 2" descr="This figure illustrates the release of bile and pancreatic juice as a series of five numbered steps.&#10;&#10; - Step 1: CCK (cholecystokinin) and secretin are secreted by duodenal enteroendocrine cells.   CCK release is stimulated by proteins and fats in chyme. Secretin release is stimulated    by acidic chyme. CCK and secretin enter the circulation and cause the following four    events, shown in steps 2-5.&#10; - Step 2: Pancreatic secretion: CCK induces secretion by acinar cells of enzyme-rich     pancreatic juice. Secretin causes secretion by duct cells of pancreatic juice that is rich in   HCO3-. Vagus nerve weakly stimulates during cephalic and gastric phases.&#10; - Step 3: Bile secretion by liver: Bile salts returning from enterohepatic circulation are the    most powerful stimulus for bile secretion. Secretin is a minor stimulus.&#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1522" y="1367522"/>
            <a:ext cx="7755557" cy="467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3"/>
          </p:nvPr>
        </p:nvSpPr>
        <p:spPr>
          <a:xfrm>
            <a:off x="457200" y="6070630"/>
            <a:ext cx="8153400" cy="246221"/>
          </a:xfrm>
        </p:spPr>
        <p:txBody>
          <a:bodyPr/>
          <a:lstStyle/>
          <a:p>
            <a:r>
              <a:rPr lang="en-US" b="1" dirty="0">
                <a:solidFill>
                  <a:srgbClr val="007FA3"/>
                </a:solidFill>
              </a:rPr>
              <a:t>Figure 23.29 </a:t>
            </a:r>
            <a:r>
              <a:rPr lang="en-US" dirty="0"/>
              <a:t>Mechanisms promoting secretion and release of bile and pancreatic juice.</a:t>
            </a:r>
          </a:p>
        </p:txBody>
      </p:sp>
    </p:spTree>
    <p:extLst>
      <p:ext uri="{BB962C8B-B14F-4D97-AF65-F5344CB8AC3E}">
        <p14:creationId xmlns:p14="http://schemas.microsoft.com/office/powerpoint/2010/main" val="380693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02714"/>
            <a:ext cx="8229600" cy="985793"/>
          </a:xfrm>
        </p:spPr>
        <p:txBody>
          <a:bodyPr wrap="square">
            <a:spAutoFit/>
          </a:bodyPr>
          <a:lstStyle/>
          <a:p>
            <a:r>
              <a:rPr lang="en-US" dirty="0">
                <a:latin typeface="Times New Roman"/>
              </a:rPr>
              <a:t>Mechanisms </a:t>
            </a:r>
            <a:r>
              <a:rPr lang="en-US" dirty="0" smtClean="0">
                <a:latin typeface="Times New Roman"/>
              </a:rPr>
              <a:t>Promoting Secretion </a:t>
            </a:r>
            <a:r>
              <a:rPr lang="en-US" dirty="0">
                <a:latin typeface="Times New Roman"/>
              </a:rPr>
              <a:t>and </a:t>
            </a:r>
            <a:r>
              <a:rPr lang="en-US" dirty="0" smtClean="0">
                <a:latin typeface="Times New Roman"/>
              </a:rPr>
              <a:t>Release </a:t>
            </a:r>
            <a:r>
              <a:rPr lang="en-US" dirty="0">
                <a:latin typeface="Times New Roman"/>
              </a:rPr>
              <a:t>of </a:t>
            </a:r>
            <a:r>
              <a:rPr lang="en-US" dirty="0" smtClean="0">
                <a:latin typeface="Times New Roman"/>
              </a:rPr>
              <a:t>Bile </a:t>
            </a:r>
            <a:r>
              <a:rPr lang="en-US" dirty="0">
                <a:latin typeface="Times New Roman"/>
              </a:rPr>
              <a:t>and </a:t>
            </a:r>
            <a:r>
              <a:rPr lang="en-US" dirty="0" smtClean="0">
                <a:latin typeface="Times New Roman"/>
              </a:rPr>
              <a:t>Pancreatic Juice </a:t>
            </a:r>
            <a:r>
              <a:rPr lang="en-US" altLang="en-US" sz="2800" dirty="0">
                <a:latin typeface="Times New Roman"/>
              </a:rPr>
              <a:t>(5 of 6)</a:t>
            </a:r>
            <a:endParaRPr lang="en-IN" sz="2800" dirty="0">
              <a:latin typeface="Times New Roman"/>
            </a:endParaRPr>
          </a:p>
        </p:txBody>
      </p:sp>
      <p:pic>
        <p:nvPicPr>
          <p:cNvPr id="12290" name="Picture 2" descr="This figure illustrates the release of bile and pancreatic juice as a series of five numbered steps.&#10;&#10; - Step 1: CCK (cholecystokinin) and secretin are secreted by duodenal enteroendocrine cells.   CCK release is stimulated by proteins and fats in chyme. Secretin release is stimulated    by acidic chyme. CCK and secretin enter the circulation and cause the following four    events, shown in steps 2-5.&#10; - Step 2: Pancreatic secretion: CCK induces secretion by acinar cells of enzyme-rich     pancreatic juice. Secretin causes secretion by duct cells of pancreatic juice that is rich in   HCO3-. Vagus nerve weakly stimulates during cephalic and gastric phases.&#10; - Step 3: Bile secretion by liver: Bile salts returning from enterohepatic circulation are the    most powerful stimulus for bile secretion. Secretin is a minor stimulus.&#10; - Step 4: Gallbladder contraction: CCK causes gallbladder contraction. Vagus nerve     stimulates weak gallbladder contractions during cephalic and gastric phases.&#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8943" y="1387272"/>
            <a:ext cx="7846115" cy="469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23.29 </a:t>
            </a:r>
            <a:r>
              <a:rPr lang="en-US" dirty="0"/>
              <a:t>Mechanisms promoting secretion and release of bile and pancreatic juice.</a:t>
            </a:r>
          </a:p>
        </p:txBody>
      </p:sp>
    </p:spTree>
    <p:extLst>
      <p:ext uri="{BB962C8B-B14F-4D97-AF65-F5344CB8AC3E}">
        <p14:creationId xmlns:p14="http://schemas.microsoft.com/office/powerpoint/2010/main" val="51004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88088"/>
            <a:ext cx="8229600" cy="1005608"/>
          </a:xfrm>
        </p:spPr>
        <p:txBody>
          <a:bodyPr wrap="square">
            <a:spAutoFit/>
          </a:bodyPr>
          <a:lstStyle/>
          <a:p>
            <a:r>
              <a:rPr lang="en-US" dirty="0">
                <a:latin typeface="Times New Roman"/>
              </a:rPr>
              <a:t>Mechanisms </a:t>
            </a:r>
            <a:r>
              <a:rPr lang="en-US" dirty="0" smtClean="0">
                <a:latin typeface="Times New Roman"/>
              </a:rPr>
              <a:t>Promoting Secretion </a:t>
            </a:r>
            <a:r>
              <a:rPr lang="en-US" dirty="0">
                <a:latin typeface="Times New Roman"/>
              </a:rPr>
              <a:t>and </a:t>
            </a:r>
            <a:r>
              <a:rPr lang="en-US" dirty="0" smtClean="0">
                <a:latin typeface="Times New Roman"/>
              </a:rPr>
              <a:t>Release </a:t>
            </a:r>
            <a:r>
              <a:rPr lang="en-US" dirty="0">
                <a:latin typeface="Times New Roman"/>
              </a:rPr>
              <a:t>of </a:t>
            </a:r>
            <a:r>
              <a:rPr lang="en-US" dirty="0" smtClean="0">
                <a:latin typeface="Times New Roman"/>
              </a:rPr>
              <a:t>Bile </a:t>
            </a:r>
            <a:r>
              <a:rPr lang="en-US" dirty="0">
                <a:latin typeface="Times New Roman"/>
              </a:rPr>
              <a:t>and </a:t>
            </a:r>
            <a:r>
              <a:rPr lang="en-US" dirty="0" smtClean="0">
                <a:latin typeface="Times New Roman"/>
              </a:rPr>
              <a:t>Pancreatic Juice </a:t>
            </a:r>
            <a:r>
              <a:rPr lang="en-US" altLang="en-US" sz="2800" dirty="0">
                <a:latin typeface="Times New Roman"/>
              </a:rPr>
              <a:t>(6 of 6)</a:t>
            </a:r>
            <a:endParaRPr lang="en-IN" sz="2800" dirty="0">
              <a:latin typeface="Times New Roman"/>
            </a:endParaRPr>
          </a:p>
        </p:txBody>
      </p:sp>
      <p:pic>
        <p:nvPicPr>
          <p:cNvPr id="6" name="Picture 2" descr="This figure illustrates the release of bile and pancreatic juice as a series of five numbered steps.&#10;&#10; - Step 1: CCK (cholecystokinin) and secretin are secreted by duodenal enteroendocrine cells.   CCK release is stimulated by proteins and fats in chyme. Secretin release is stimulated    by acidic chyme. CCK and secretin enter the circulation and cause the following four    events, shown in steps 2-5.&#10; - Step 2: Pancreatic secretion: CCK induces secretion by acinar cells of enzyme-rich     pancreatic juice. Secretin causes secretion by duct cells of pancreatic juice that is rich in   HCO3-. Vagus nerve weakly stimulates during cephalic and gastric phases.&#10; - Step 3: Bile secretion by liver: Bile salts returning from enterohepatic circulation are the    most powerful stimulus for bile secretion. Secretin is a minor stimulus.&#10; - Step 4: Gallbladder contraction: CCK causes gallbladder contraction. Vagus nerve     stimulates weak gallbladder contractions during cephalic and gastric phases.&#10; - Step 5: Hepatopancreatic sphincter relaxation: CCK causes hepatopancreatic sphincter to    relax. Bile and pancreatic juice enter duodenum.&#10;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312" y="1356760"/>
            <a:ext cx="7841376" cy="465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70630"/>
            <a:ext cx="8153400" cy="246221"/>
          </a:xfrm>
        </p:spPr>
        <p:txBody>
          <a:bodyPr/>
          <a:lstStyle/>
          <a:p>
            <a:r>
              <a:rPr lang="en-US" b="1" dirty="0">
                <a:solidFill>
                  <a:srgbClr val="007FA3"/>
                </a:solidFill>
              </a:rPr>
              <a:t>Figure 23.29 </a:t>
            </a:r>
            <a:r>
              <a:rPr lang="en-US" dirty="0"/>
              <a:t>Mechanisms promoting secretion and release of bile and pancreatic juice.</a:t>
            </a:r>
          </a:p>
        </p:txBody>
      </p:sp>
    </p:spTree>
    <p:extLst>
      <p:ext uri="{BB962C8B-B14F-4D97-AF65-F5344CB8AC3E}">
        <p14:creationId xmlns:p14="http://schemas.microsoft.com/office/powerpoint/2010/main" val="329959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1920</TotalTime>
  <Words>3996</Words>
  <Application>Microsoft Office PowerPoint</Application>
  <PresentationFormat>On-screen Show (4:3)</PresentationFormat>
  <Paragraphs>558</Paragraphs>
  <Slides>100</Slides>
  <Notes>98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ＭＳ Ｐゴシック</vt:lpstr>
      <vt:lpstr>Arial</vt:lpstr>
      <vt:lpstr>Calibri</vt:lpstr>
      <vt:lpstr>Symbol</vt:lpstr>
      <vt:lpstr>Tahoma</vt:lpstr>
      <vt:lpstr>Times New Roman</vt:lpstr>
      <vt:lpstr>Verdana</vt:lpstr>
      <vt:lpstr>Wingdings</vt:lpstr>
      <vt:lpstr>508 Lecture</vt:lpstr>
      <vt:lpstr>Human Anatomy and Physiology</vt:lpstr>
      <vt:lpstr>23.5 Pharynx and Esophagus</vt:lpstr>
      <vt:lpstr>The Pharynx</vt:lpstr>
      <vt:lpstr>The Esophagus (1 of 2)</vt:lpstr>
      <vt:lpstr>The Esophagus (2 of 2)</vt:lpstr>
      <vt:lpstr>Microscopic Structure of the Esophagus  (1 of 2)</vt:lpstr>
      <vt:lpstr>Microscopic Structure of the Esophagus  (2 of 2)</vt:lpstr>
      <vt:lpstr>Clinical – Homeostatic Imbalance 23.6</vt:lpstr>
      <vt:lpstr>Digestive Processes of the Mouth </vt:lpstr>
      <vt:lpstr>Deglutition (Swallowing) (1 of 6)</vt:lpstr>
      <vt:lpstr>Deglutition (Swallowing) (2 of 6)</vt:lpstr>
      <vt:lpstr>Deglutition (Swallowing) (3 of 6)</vt:lpstr>
      <vt:lpstr>Deglutition (Swallowing) (4 of 6)</vt:lpstr>
      <vt:lpstr>Deglutition (Swallowing) (5 of 6)</vt:lpstr>
      <vt:lpstr>Deglutition (Swallowing) (6 of 6)</vt:lpstr>
      <vt:lpstr>23.6 The Stomach</vt:lpstr>
      <vt:lpstr>Gross Anatomy of the Stomach (1 of 5)</vt:lpstr>
      <vt:lpstr>Gross Anatomy of the Stomach (2 of 5)</vt:lpstr>
      <vt:lpstr>Anatomy of the Stomach (1 of 2)</vt:lpstr>
      <vt:lpstr>Anatomy of the Stomach (2 of 2)</vt:lpstr>
      <vt:lpstr>Gross Anatomy of the Stomach (3 of 5)</vt:lpstr>
      <vt:lpstr>Gross Anatomy of the Stomach (4 of 5)</vt:lpstr>
      <vt:lpstr>Gross Anatomy of the Stomach (5 of 5)</vt:lpstr>
      <vt:lpstr>Microscopic Anatomy of the Stomach  (1 of 10)</vt:lpstr>
      <vt:lpstr>Microscopic Anatomy of the Stomach (2 of 10)</vt:lpstr>
      <vt:lpstr>Microscopic Anatomy of the Stomach  (3 of 10)</vt:lpstr>
      <vt:lpstr>Microscopic Anatomy of the Stomach (4 of 10)</vt:lpstr>
      <vt:lpstr>Microscopic Anatomy of the Stomach (5 of 10)</vt:lpstr>
      <vt:lpstr>Microscopic Anatomy of the Stomach  (6 of 10)</vt:lpstr>
      <vt:lpstr>Microscopic Anatomy of the Stomach  (7 of 10)</vt:lpstr>
      <vt:lpstr>Microscopic Anatomy of the Stomach  (8 of 10)</vt:lpstr>
      <vt:lpstr>Microscopic Anatomy of the Stomach  (9 of 10)</vt:lpstr>
      <vt:lpstr>Microscopic Anatomy of the Stomach  (10 of 10)</vt:lpstr>
      <vt:lpstr>Clinical – Homeostatic Imbalance 23.7</vt:lpstr>
      <vt:lpstr>A Gastric Ulcer</vt:lpstr>
      <vt:lpstr>Photomicrograph of H. pylori, the Bacteria that Most Commonly Cause Gastric Ulcers</vt:lpstr>
      <vt:lpstr>Digestive Processes in the Stomach (1 of 2)</vt:lpstr>
      <vt:lpstr>Digestive Processes in the Stomach (2 of 2)</vt:lpstr>
      <vt:lpstr>Regulation of Gastric Secretion (1 of 8)</vt:lpstr>
      <vt:lpstr>Regulation of Gastric Secretion (2 of 8)</vt:lpstr>
      <vt:lpstr>Regulation of Gastric Secretion (3 of 8)</vt:lpstr>
      <vt:lpstr>Regulation of Gastric Secretion (4 of 8)</vt:lpstr>
      <vt:lpstr>Regulation of Gastric Secretion (5 of 8)</vt:lpstr>
      <vt:lpstr>Regulation of Gastric Secretion (6 of 8)</vt:lpstr>
      <vt:lpstr>Regulation of Gastric Secretion (7 of 8)</vt:lpstr>
      <vt:lpstr>Regulation of Gastric Secretion (8 of 8)</vt:lpstr>
      <vt:lpstr>Neural and Hormonal Mechanisms that Regulate Release of Gastric Juice</vt:lpstr>
      <vt:lpstr>Table 23.1-1 Hormones and Paracrines That Act in Digestion (1 of 2)</vt:lpstr>
      <vt:lpstr>Table 23.1-1 Hormones and Paracrines That Act in Digestion (2 of 2)</vt:lpstr>
      <vt:lpstr>Mechanism of HCl Formation</vt:lpstr>
      <vt:lpstr>Mechanism of HCl Secretion by Parietal Cells (1 of 5)</vt:lpstr>
      <vt:lpstr>Mechanism of HCl Secretion by Parietal Cells (2 of 5)</vt:lpstr>
      <vt:lpstr>Mechanism of HCl Secretion by Parietal Cells (3 of 5)</vt:lpstr>
      <vt:lpstr>Mechanism of HCl Secretion by Parietal Cells (4 of 5)</vt:lpstr>
      <vt:lpstr>Mechanism of HCl Secretion by Parietal Cells (5 of 5)</vt:lpstr>
      <vt:lpstr>Regulation of Gastric Motility and Emptying (1 of 4)</vt:lpstr>
      <vt:lpstr>Regulation of Gastric Motility and Emptying (2 of 4)</vt:lpstr>
      <vt:lpstr>Regulation of Gastric Motility and Emptying (3 of 4)</vt:lpstr>
      <vt:lpstr>Mechanism of an Acute Allergic (Immediate Hypersensitivity) Response</vt:lpstr>
      <vt:lpstr>Peristaltic Waves in the Stomach (1 of 3)</vt:lpstr>
      <vt:lpstr>Peristaltic Waves in the Stomach (2 of 3)</vt:lpstr>
      <vt:lpstr>Peristaltic Waves in the Stomach (3 of 3)</vt:lpstr>
      <vt:lpstr>Regulation of Gastric Motility and Emptying (4 of 4)</vt:lpstr>
      <vt:lpstr>Neural and Hormonal Factors that Inhibit Gastric Emptying</vt:lpstr>
      <vt:lpstr>Clinical – Homeostatic Imbalance 23.8</vt:lpstr>
      <vt:lpstr>23.7  Liver, Gallbladder and Pancreas</vt:lpstr>
      <vt:lpstr>The Liver (1 of 8)</vt:lpstr>
      <vt:lpstr>Gross Anatomy of the Human Liver (1 of 3) </vt:lpstr>
      <vt:lpstr>Gross Anatomy of the Human Liver (2 of 3) </vt:lpstr>
      <vt:lpstr>The Liver (2 of 8)</vt:lpstr>
      <vt:lpstr>Gross Anatomy of the Human Liver (3 of 3) </vt:lpstr>
      <vt:lpstr>The Liver (3 of 8)</vt:lpstr>
      <vt:lpstr>Microscopic Anatomy of the Liver (1 of 3) </vt:lpstr>
      <vt:lpstr>Microscopic Anatomy of the Liver (2 of 3) </vt:lpstr>
      <vt:lpstr>The Liver (4 of 8)</vt:lpstr>
      <vt:lpstr>Microscopic Anatomy of the Liver (3 of 3) </vt:lpstr>
      <vt:lpstr>The Liver (5 of 8)</vt:lpstr>
      <vt:lpstr>The Liver (6 of 8)</vt:lpstr>
      <vt:lpstr>The Liver (7 of 8)</vt:lpstr>
      <vt:lpstr>The Enterohepatic Circulation</vt:lpstr>
      <vt:lpstr>The Liver (8 of 8)</vt:lpstr>
      <vt:lpstr>The Gallbladder</vt:lpstr>
      <vt:lpstr>Clinical – Homeostatic Imbalance 23.9</vt:lpstr>
      <vt:lpstr>The Pancreas (1 of 3)</vt:lpstr>
      <vt:lpstr>Structure of the Enzyme-Producing Tissue of the Pancreas (1 of 2)</vt:lpstr>
      <vt:lpstr>Structure of the Enzyme-Producing Tissue of the Pancreas (2 of 2)</vt:lpstr>
      <vt:lpstr>The Pancreas (2 of 3)</vt:lpstr>
      <vt:lpstr>The Pancreas (3 of 3)</vt:lpstr>
      <vt:lpstr>Activation of Pancreatic Proteases in the Small Intestine</vt:lpstr>
      <vt:lpstr>Bile and Pancreatic Secretion into the Small Intestine (1 of 3)</vt:lpstr>
      <vt:lpstr>Relationship of the Liver, Gallbladder and Pancreas to the Duodenum</vt:lpstr>
      <vt:lpstr>Bile and Pancreatic Secretion into the Small Intestine (2 of 3)</vt:lpstr>
      <vt:lpstr>Bile and Pancreatic Secretion into the Small Intestine (3 of 3)</vt:lpstr>
      <vt:lpstr>Mechanisms Promoting Secretion and Release of Bile and Pancreatic Juice (1 of 6)</vt:lpstr>
      <vt:lpstr>Mechanisms Promoting Secretion and Release of Bile and Pancreatic Juice (2 of 6)</vt:lpstr>
      <vt:lpstr>Mechanisms Promoting Secretion and Release of Bile and Pancreatic Juice (3 of 6)</vt:lpstr>
      <vt:lpstr>Mechanisms Promoting Secretion and Release of Bile and Pancreatic Juice (4 of 6)</vt:lpstr>
      <vt:lpstr>Mechanisms Promoting Secretion and Release of Bile and Pancreatic Juice (5 of 6)</vt:lpstr>
      <vt:lpstr>Mechanisms Promoting Secretion and Release of Bile and Pancreatic Juice (6 of 6)</vt:lpstr>
      <vt:lpstr>Copyright</vt:lpstr>
    </vt:vector>
  </TitlesOfParts>
  <Company>Integra Software Services Private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Rajarajan</cp:lastModifiedBy>
  <cp:revision>658</cp:revision>
  <dcterms:created xsi:type="dcterms:W3CDTF">2014-07-14T20:04:21Z</dcterms:created>
  <dcterms:modified xsi:type="dcterms:W3CDTF">2019-03-14T14:09:03Z</dcterms:modified>
</cp:coreProperties>
</file>