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5"/>
  </p:notesMasterIdLst>
  <p:handoutMasterIdLst>
    <p:handoutMasterId r:id="rId116"/>
  </p:handoutMasterIdLst>
  <p:sldIdLst>
    <p:sldId id="689" r:id="rId2"/>
    <p:sldId id="305" r:id="rId3"/>
    <p:sldId id="306" r:id="rId4"/>
    <p:sldId id="575" r:id="rId5"/>
    <p:sldId id="576" r:id="rId6"/>
    <p:sldId id="577" r:id="rId7"/>
    <p:sldId id="578" r:id="rId8"/>
    <p:sldId id="459" r:id="rId9"/>
    <p:sldId id="579" r:id="rId10"/>
    <p:sldId id="580" r:id="rId11"/>
    <p:sldId id="581" r:id="rId12"/>
    <p:sldId id="582" r:id="rId13"/>
    <p:sldId id="583" r:id="rId14"/>
    <p:sldId id="584" r:id="rId15"/>
    <p:sldId id="585" r:id="rId16"/>
    <p:sldId id="586" r:id="rId17"/>
    <p:sldId id="587" r:id="rId18"/>
    <p:sldId id="588" r:id="rId19"/>
    <p:sldId id="589" r:id="rId20"/>
    <p:sldId id="590" r:id="rId21"/>
    <p:sldId id="591" r:id="rId22"/>
    <p:sldId id="592" r:id="rId23"/>
    <p:sldId id="593" r:id="rId24"/>
    <p:sldId id="594" r:id="rId25"/>
    <p:sldId id="595" r:id="rId26"/>
    <p:sldId id="596" r:id="rId27"/>
    <p:sldId id="597" r:id="rId28"/>
    <p:sldId id="598" r:id="rId29"/>
    <p:sldId id="599" r:id="rId30"/>
    <p:sldId id="600" r:id="rId31"/>
    <p:sldId id="601" r:id="rId32"/>
    <p:sldId id="602" r:id="rId33"/>
    <p:sldId id="603" r:id="rId34"/>
    <p:sldId id="604" r:id="rId35"/>
    <p:sldId id="605" r:id="rId36"/>
    <p:sldId id="606" r:id="rId37"/>
    <p:sldId id="607" r:id="rId38"/>
    <p:sldId id="608" r:id="rId39"/>
    <p:sldId id="609" r:id="rId40"/>
    <p:sldId id="610" r:id="rId41"/>
    <p:sldId id="611" r:id="rId42"/>
    <p:sldId id="612" r:id="rId43"/>
    <p:sldId id="613" r:id="rId44"/>
    <p:sldId id="614" r:id="rId45"/>
    <p:sldId id="615" r:id="rId46"/>
    <p:sldId id="616" r:id="rId47"/>
    <p:sldId id="617" r:id="rId48"/>
    <p:sldId id="618" r:id="rId49"/>
    <p:sldId id="619" r:id="rId50"/>
    <p:sldId id="620" r:id="rId51"/>
    <p:sldId id="621" r:id="rId52"/>
    <p:sldId id="622" r:id="rId53"/>
    <p:sldId id="623" r:id="rId54"/>
    <p:sldId id="624" r:id="rId55"/>
    <p:sldId id="625" r:id="rId56"/>
    <p:sldId id="626" r:id="rId57"/>
    <p:sldId id="627" r:id="rId58"/>
    <p:sldId id="628" r:id="rId59"/>
    <p:sldId id="629" r:id="rId60"/>
    <p:sldId id="630" r:id="rId61"/>
    <p:sldId id="631" r:id="rId62"/>
    <p:sldId id="632" r:id="rId63"/>
    <p:sldId id="633" r:id="rId64"/>
    <p:sldId id="634" r:id="rId65"/>
    <p:sldId id="635" r:id="rId66"/>
    <p:sldId id="636" r:id="rId67"/>
    <p:sldId id="637" r:id="rId68"/>
    <p:sldId id="638" r:id="rId69"/>
    <p:sldId id="639" r:id="rId70"/>
    <p:sldId id="640" r:id="rId71"/>
    <p:sldId id="641" r:id="rId72"/>
    <p:sldId id="642" r:id="rId73"/>
    <p:sldId id="643" r:id="rId74"/>
    <p:sldId id="644" r:id="rId75"/>
    <p:sldId id="645" r:id="rId76"/>
    <p:sldId id="646" r:id="rId77"/>
    <p:sldId id="647" r:id="rId78"/>
    <p:sldId id="648" r:id="rId79"/>
    <p:sldId id="649" r:id="rId80"/>
    <p:sldId id="650" r:id="rId81"/>
    <p:sldId id="651" r:id="rId82"/>
    <p:sldId id="652" r:id="rId83"/>
    <p:sldId id="653" r:id="rId84"/>
    <p:sldId id="654" r:id="rId85"/>
    <p:sldId id="655" r:id="rId86"/>
    <p:sldId id="656" r:id="rId87"/>
    <p:sldId id="657" r:id="rId88"/>
    <p:sldId id="658" r:id="rId89"/>
    <p:sldId id="659" r:id="rId90"/>
    <p:sldId id="660" r:id="rId91"/>
    <p:sldId id="661" r:id="rId92"/>
    <p:sldId id="662" r:id="rId93"/>
    <p:sldId id="663" r:id="rId94"/>
    <p:sldId id="664" r:id="rId95"/>
    <p:sldId id="665" r:id="rId96"/>
    <p:sldId id="666" r:id="rId97"/>
    <p:sldId id="667" r:id="rId98"/>
    <p:sldId id="668" r:id="rId99"/>
    <p:sldId id="669" r:id="rId100"/>
    <p:sldId id="670" r:id="rId101"/>
    <p:sldId id="671" r:id="rId102"/>
    <p:sldId id="672" r:id="rId103"/>
    <p:sldId id="673" r:id="rId104"/>
    <p:sldId id="674" r:id="rId105"/>
    <p:sldId id="675" r:id="rId106"/>
    <p:sldId id="678" r:id="rId107"/>
    <p:sldId id="676" r:id="rId108"/>
    <p:sldId id="677" r:id="rId109"/>
    <p:sldId id="683" r:id="rId110"/>
    <p:sldId id="679" r:id="rId111"/>
    <p:sldId id="681" r:id="rId112"/>
    <p:sldId id="682" r:id="rId113"/>
    <p:sldId id="684" r:id="rId1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3648">
          <p15:clr>
            <a:srgbClr val="A4A3A4"/>
          </p15:clr>
        </p15:guide>
        <p15:guide id="4" orient="horz" pos="768">
          <p15:clr>
            <a:srgbClr val="A4A3A4"/>
          </p15:clr>
        </p15:guide>
        <p15:guide id="5" orient="horz" pos="432">
          <p15:clr>
            <a:srgbClr val="A4A3A4"/>
          </p15:clr>
        </p15:guide>
        <p15:guide id="6" pos="288">
          <p15:clr>
            <a:srgbClr val="A4A3A4"/>
          </p15:clr>
        </p15:guide>
        <p15:guide id="7" pos="5472">
          <p15:clr>
            <a:srgbClr val="A4A3A4"/>
          </p15:clr>
        </p15:guide>
        <p15:guide id="8" pos="316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98" autoAdjust="0"/>
    <p:restoredTop sz="94291" autoAdjust="0"/>
  </p:normalViewPr>
  <p:slideViewPr>
    <p:cSldViewPr>
      <p:cViewPr varScale="1">
        <p:scale>
          <a:sx n="65" d="100"/>
          <a:sy n="65" d="100"/>
        </p:scale>
        <p:origin x="1584" y="60"/>
      </p:cViewPr>
      <p:guideLst>
        <p:guide orient="horz" pos="2160"/>
        <p:guide pos="2880"/>
        <p:guide orient="horz" pos="3648"/>
        <p:guide orient="horz" pos="768"/>
        <p:guide orient="horz" pos="432"/>
        <p:guide pos="288"/>
        <p:guide pos="5472"/>
        <p:guide pos="3168"/>
      </p:guideLst>
    </p:cSldViewPr>
  </p:slideViewPr>
  <p:outlineViewPr>
    <p:cViewPr>
      <p:scale>
        <a:sx n="33" d="100"/>
        <a:sy n="33" d="100"/>
      </p:scale>
      <p:origin x="0" y="-67254"/>
    </p:cViewPr>
  </p:outlineViewPr>
  <p:notesTextViewPr>
    <p:cViewPr>
      <p:scale>
        <a:sx n="1" d="1"/>
        <a:sy n="1" d="1"/>
      </p:scale>
      <p:origin x="0" y="0"/>
    </p:cViewPr>
  </p:notesTextViewPr>
  <p:notesViewPr>
    <p:cSldViewPr>
      <p:cViewPr varScale="1">
        <p:scale>
          <a:sx n="85" d="100"/>
          <a:sy n="85" d="100"/>
        </p:scale>
        <p:origin x="-318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6/2/2021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6/2/2021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1267"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1268"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A9C7459-49B2-42E3-86E5-AFCBCFCB4C30}" type="slidenum">
              <a:rPr lang="en-CA" altLang="en-US" smtClean="0">
                <a:latin typeface="Tahoma" panose="020B0604030504040204" pitchFamily="34" charset="0"/>
              </a:rPr>
              <a:pPr>
                <a:spcBef>
                  <a:spcPct val="0"/>
                </a:spcBef>
              </a:pPr>
              <a:t>1</a:t>
            </a:fld>
            <a:endParaRPr lang="en-CA" altLang="en-US" dirty="0">
              <a:latin typeface="Tahoma" panose="020B0604030504040204" pitchFamily="34" charset="0"/>
            </a:endParaRPr>
          </a:p>
        </p:txBody>
      </p:sp>
    </p:spTree>
    <p:extLst>
      <p:ext uri="{BB962C8B-B14F-4D97-AF65-F5344CB8AC3E}">
        <p14:creationId xmlns:p14="http://schemas.microsoft.com/office/powerpoint/2010/main" val="3775623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103</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104</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105</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106</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107</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108</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109</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110</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111</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112</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30</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32</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33</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34</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35</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36</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37</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38</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39</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40</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41</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42</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43</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44</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45</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46</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47</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48</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49</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50</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51</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52</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53</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54</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55</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56</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57</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58</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59</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60</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61</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62</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63</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64</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65</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66</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67</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68</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69</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70</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71</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72</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73</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74</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75</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76</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77</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78</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79</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80</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81</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82</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83</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84</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85</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86</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87</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88</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89</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90</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91</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92</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93</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94</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95</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96</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97</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98</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99</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100</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101</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102</a:t>
            </a:fld>
            <a:endParaRPr lang="en-US" dirty="0"/>
          </a:p>
        </p:txBody>
      </p:sp>
    </p:spTree>
    <p:extLst>
      <p:ext uri="{BB962C8B-B14F-4D97-AF65-F5344CB8AC3E}">
        <p14:creationId xmlns:p14="http://schemas.microsoft.com/office/powerpoint/2010/main" val="4011982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6/2/2021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6/2/2021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6/2/2021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9" name="TextBox 8"/>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6/2/2021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6/2/2021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6/2/2021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6/2/2021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10" name="TextBox 9"/>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
        <p:nvSpPr>
          <p:cNvPr id="5" name="Picture Placeholder 4"/>
          <p:cNvSpPr>
            <a:spLocks noGrp="1"/>
          </p:cNvSpPr>
          <p:nvPr>
            <p:ph type="pic" sz="quarter" idx="13"/>
          </p:nvPr>
        </p:nvSpPr>
        <p:spPr>
          <a:xfrm>
            <a:off x="457200" y="2514600"/>
            <a:ext cx="8305800" cy="1371600"/>
          </a:xfrm>
          <a:prstGeom prst="flowChartProcess">
            <a:avLst/>
          </a:prstGeom>
        </p:spPr>
        <p:txBody>
          <a:bodyPr/>
          <a:lstStyle/>
          <a:p>
            <a:endParaRPr lang="en-US" dirty="0"/>
          </a:p>
        </p:txBody>
      </p:sp>
    </p:spTree>
    <p:extLst>
      <p:ext uri="{BB962C8B-B14F-4D97-AF65-F5344CB8AC3E}">
        <p14:creationId xmlns:p14="http://schemas.microsoft.com/office/powerpoint/2010/main" val="3711136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lvl1pPr>
              <a:defRPr sz="3600">
                <a:latin typeface="Times New Roman" panose="02020603050405020304" pitchFamily="18" charset="0"/>
                <a:ea typeface="Tahoma" panose="020B0604030504040204" pitchFamily="34"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3000">
                <a:solidFill>
                  <a:srgbClr val="007FA3"/>
                </a:solidFill>
                <a:latin typeface="Calibri" panose="020F0502020204030204"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2514600"/>
            <a:ext cx="3657600" cy="685800"/>
          </a:xfrm>
        </p:spPr>
        <p:txBody>
          <a:bodyPr anchor="b">
            <a:noAutofit/>
          </a:bodyPr>
          <a:lstStyle>
            <a:lvl1pPr marL="0" indent="0">
              <a:spcBef>
                <a:spcPts val="0"/>
              </a:spcBef>
              <a:buNone/>
              <a:defRPr sz="3000" baseline="0">
                <a:latin typeface="Calibri" panose="020F0502020204030204"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1"/>
            <a:ext cx="3657600" cy="838199"/>
          </a:xfrm>
        </p:spPr>
        <p:txBody>
          <a:bodyPr>
            <a:noAutofit/>
          </a:bodyPr>
          <a:lstStyle>
            <a:lvl1pPr marL="0" indent="0">
              <a:spcBef>
                <a:spcPts val="0"/>
              </a:spcBef>
              <a:buNone/>
              <a:defRPr sz="2400">
                <a:latin typeface="Calibri" panose="020F0502020204030204"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solidFill>
                <a:prstClr val="black"/>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3" name="Picture Placeholder 2"/>
          <p:cNvSpPr>
            <a:spLocks noGrp="1"/>
          </p:cNvSpPr>
          <p:nvPr>
            <p:ph type="pic" sz="quarter" idx="16"/>
          </p:nvPr>
        </p:nvSpPr>
        <p:spPr>
          <a:xfrm>
            <a:off x="762000" y="1981200"/>
            <a:ext cx="3657600" cy="3733800"/>
          </a:xfrm>
        </p:spPr>
        <p:txBody>
          <a:bodyPr/>
          <a:lstStyle/>
          <a:p>
            <a:endParaRPr lang="en-IN" dirty="0"/>
          </a:p>
        </p:txBody>
      </p:sp>
      <p:sp>
        <p:nvSpPr>
          <p:cNvPr id="4" name="Content Placeholder 3"/>
          <p:cNvSpPr>
            <a:spLocks noGrp="1"/>
          </p:cNvSpPr>
          <p:nvPr>
            <p:ph sz="quarter" idx="17"/>
          </p:nvPr>
        </p:nvSpPr>
        <p:spPr>
          <a:xfrm>
            <a:off x="762000" y="5791200"/>
            <a:ext cx="7924800" cy="381000"/>
          </a:xfrm>
        </p:spPr>
        <p:txBody>
          <a:bodyPr/>
          <a:lstStyle/>
          <a:p>
            <a:pPr lvl="0"/>
            <a:r>
              <a:rPr lang="en-US" dirty="0"/>
              <a:t>Click to edit Master text styles</a:t>
            </a:r>
          </a:p>
        </p:txBody>
      </p:sp>
      <p:sp>
        <p:nvSpPr>
          <p:cNvPr id="13" name="Text Placeholder 14"/>
          <p:cNvSpPr>
            <a:spLocks noGrp="1"/>
          </p:cNvSpPr>
          <p:nvPr>
            <p:ph type="body" sz="quarter" idx="18"/>
          </p:nvPr>
        </p:nvSpPr>
        <p:spPr>
          <a:xfrm>
            <a:off x="2895600" y="6429375"/>
            <a:ext cx="5867400" cy="276225"/>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1413067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6/2/2021</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7" name="Picture Placeholder 6"/>
          <p:cNvSpPr>
            <a:spLocks noGrp="1"/>
          </p:cNvSpPr>
          <p:nvPr>
            <p:ph type="pic" sz="quarter" idx="13"/>
          </p:nvPr>
        </p:nvSpPr>
        <p:spPr>
          <a:xfrm>
            <a:off x="457200" y="1752600"/>
            <a:ext cx="8229600" cy="3505200"/>
          </a:xfrm>
        </p:spPr>
        <p:txBody>
          <a:bodyPr/>
          <a:lstStyle/>
          <a:p>
            <a:endParaRPr lang="en-US" dirty="0"/>
          </a:p>
        </p:txBody>
      </p:sp>
    </p:spTree>
    <p:extLst>
      <p:ext uri="{BB962C8B-B14F-4D97-AF65-F5344CB8AC3E}">
        <p14:creationId xmlns:p14="http://schemas.microsoft.com/office/powerpoint/2010/main" val="945874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4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1"/>
            <a:ext cx="3657600" cy="1297220"/>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6/2/2021</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6" name="Picture Placeholder 5"/>
          <p:cNvSpPr>
            <a:spLocks noGrp="1"/>
          </p:cNvSpPr>
          <p:nvPr>
            <p:ph type="pic" sz="quarter" idx="18"/>
          </p:nvPr>
        </p:nvSpPr>
        <p:spPr>
          <a:xfrm>
            <a:off x="609600" y="1905000"/>
            <a:ext cx="3581400" cy="2819400"/>
          </a:xfrm>
        </p:spPr>
        <p:txBody>
          <a:bodyPr/>
          <a:lstStyle/>
          <a:p>
            <a:endParaRPr lang="en-IN" dirty="0"/>
          </a:p>
        </p:txBody>
      </p:sp>
      <p:sp>
        <p:nvSpPr>
          <p:cNvPr id="13" name="Content Placeholder"/>
          <p:cNvSpPr>
            <a:spLocks noGrp="1"/>
          </p:cNvSpPr>
          <p:nvPr>
            <p:ph type="body" sz="quarter" idx="4294967295"/>
          </p:nvPr>
        </p:nvSpPr>
        <p:spPr>
          <a:xfrm>
            <a:off x="2905795" y="6424794"/>
            <a:ext cx="5876925" cy="184666"/>
          </a:xfrm>
        </p:spPr>
        <p:txBody>
          <a:bodyPr>
            <a:spAutoFit/>
          </a:bodyPr>
          <a:lstStyle/>
          <a:p>
            <a:pPr marL="0" indent="0">
              <a:buNone/>
            </a:pPr>
            <a:r>
              <a:rPr lang="en-AU" alt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06377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6/2/2021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Box 12"/>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6/2/2021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6/2/2021</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6/2/2021</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4" name="Picture Placeholder 3"/>
          <p:cNvSpPr>
            <a:spLocks noGrp="1"/>
          </p:cNvSpPr>
          <p:nvPr>
            <p:ph type="pic" sz="quarter" idx="13"/>
          </p:nvPr>
        </p:nvSpPr>
        <p:spPr>
          <a:xfrm>
            <a:off x="457200" y="2590800"/>
            <a:ext cx="8305800" cy="1524000"/>
          </a:xfrm>
        </p:spPr>
        <p:txBody>
          <a:bodyPr/>
          <a:lstStyle/>
          <a:p>
            <a:endParaRPr lang="en-US" dirty="0"/>
          </a:p>
        </p:txBody>
      </p:sp>
    </p:spTree>
    <p:extLst>
      <p:ext uri="{BB962C8B-B14F-4D97-AF65-F5344CB8AC3E}">
        <p14:creationId xmlns:p14="http://schemas.microsoft.com/office/powerpoint/2010/main" val="258075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6/2/2021</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40072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1295400"/>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6/2/2021</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4" name="Picture Placeholder 3"/>
          <p:cNvSpPr>
            <a:spLocks noGrp="1"/>
          </p:cNvSpPr>
          <p:nvPr>
            <p:ph type="pic" sz="quarter" idx="13"/>
          </p:nvPr>
        </p:nvSpPr>
        <p:spPr>
          <a:xfrm>
            <a:off x="457200" y="3048000"/>
            <a:ext cx="8229600" cy="838200"/>
          </a:xfrm>
        </p:spPr>
        <p:txBody>
          <a:bodyPr/>
          <a:lstStyle/>
          <a:p>
            <a:endParaRPr lang="en-US" dirty="0"/>
          </a:p>
        </p:txBody>
      </p:sp>
      <p:sp>
        <p:nvSpPr>
          <p:cNvPr id="11" name="Content Placeholder 2"/>
          <p:cNvSpPr>
            <a:spLocks noGrp="1"/>
          </p:cNvSpPr>
          <p:nvPr>
            <p:ph idx="14"/>
          </p:nvPr>
        </p:nvSpPr>
        <p:spPr>
          <a:xfrm>
            <a:off x="457200" y="4114800"/>
            <a:ext cx="8229600" cy="838200"/>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endParaRPr lang="en-US" dirty="0"/>
          </a:p>
        </p:txBody>
      </p:sp>
      <p:sp>
        <p:nvSpPr>
          <p:cNvPr id="12" name="Picture Placeholder 3"/>
          <p:cNvSpPr>
            <a:spLocks noGrp="1"/>
          </p:cNvSpPr>
          <p:nvPr>
            <p:ph type="pic" sz="quarter" idx="15"/>
          </p:nvPr>
        </p:nvSpPr>
        <p:spPr>
          <a:xfrm>
            <a:off x="449510" y="5181600"/>
            <a:ext cx="8229600" cy="838200"/>
          </a:xfrm>
        </p:spPr>
        <p:txBody>
          <a:bodyPr/>
          <a:lstStyle/>
          <a:p>
            <a:endParaRPr lang="en-US" dirty="0"/>
          </a:p>
        </p:txBody>
      </p:sp>
    </p:spTree>
    <p:extLst>
      <p:ext uri="{BB962C8B-B14F-4D97-AF65-F5344CB8AC3E}">
        <p14:creationId xmlns:p14="http://schemas.microsoft.com/office/powerpoint/2010/main" val="2379150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6/2/2021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7" name="Picture Placeholder 6"/>
          <p:cNvSpPr>
            <a:spLocks noGrp="1"/>
          </p:cNvSpPr>
          <p:nvPr>
            <p:ph type="pic" sz="quarter" idx="13"/>
          </p:nvPr>
        </p:nvSpPr>
        <p:spPr>
          <a:xfrm>
            <a:off x="457200" y="1447800"/>
            <a:ext cx="8382000" cy="1981200"/>
          </a:xfrm>
        </p:spPr>
        <p:txBody>
          <a:bodyPr/>
          <a:lstStyle/>
          <a:p>
            <a:endParaRPr lang="en-US" dirty="0"/>
          </a:p>
        </p:txBody>
      </p:sp>
      <p:sp>
        <p:nvSpPr>
          <p:cNvPr id="8" name="Picture Placeholder 6"/>
          <p:cNvSpPr>
            <a:spLocks noGrp="1"/>
          </p:cNvSpPr>
          <p:nvPr>
            <p:ph type="pic" sz="quarter" idx="14"/>
          </p:nvPr>
        </p:nvSpPr>
        <p:spPr>
          <a:xfrm>
            <a:off x="461394" y="3733800"/>
            <a:ext cx="8382000" cy="2286000"/>
          </a:xfrm>
        </p:spPr>
        <p:txBody>
          <a:bodyPr/>
          <a:lstStyle/>
          <a:p>
            <a:endParaRPr lang="en-US" dirty="0"/>
          </a:p>
        </p:txBody>
      </p:sp>
    </p:spTree>
    <p:extLst>
      <p:ext uri="{BB962C8B-B14F-4D97-AF65-F5344CB8AC3E}">
        <p14:creationId xmlns:p14="http://schemas.microsoft.com/office/powerpoint/2010/main" val="1306985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6/2/2021</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Picture Placeholder 11"/>
          <p:cNvSpPr>
            <a:spLocks noGrp="1"/>
          </p:cNvSpPr>
          <p:nvPr>
            <p:ph type="pic" sz="quarter" idx="13"/>
          </p:nvPr>
        </p:nvSpPr>
        <p:spPr>
          <a:xfrm>
            <a:off x="457200" y="1981200"/>
            <a:ext cx="8077200" cy="3886200"/>
          </a:xfrm>
        </p:spPr>
        <p:txBody>
          <a:bodyPr/>
          <a:lstStyle/>
          <a:p>
            <a:endParaRPr lang="en-IN" dirty="0"/>
          </a:p>
        </p:txBody>
      </p:sp>
    </p:spTree>
    <p:extLst>
      <p:ext uri="{BB962C8B-B14F-4D97-AF65-F5344CB8AC3E}">
        <p14:creationId xmlns:p14="http://schemas.microsoft.com/office/powerpoint/2010/main" val="3294424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6/2/2021</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8" name="TextBox 7"/>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70" r:id="rId5"/>
    <p:sldLayoutId id="2147483668" r:id="rId6"/>
    <p:sldLayoutId id="2147483671" r:id="rId7"/>
    <p:sldLayoutId id="2147483669" r:id="rId8"/>
    <p:sldLayoutId id="2147483663" r:id="rId9"/>
    <p:sldLayoutId id="2147483659" r:id="rId10"/>
    <p:sldLayoutId id="2147483658" r:id="rId11"/>
    <p:sldLayoutId id="2147483660" r:id="rId12"/>
    <p:sldLayoutId id="2147483651" r:id="rId13"/>
    <p:sldLayoutId id="2147483654" r:id="rId14"/>
    <p:sldLayoutId id="2147483655" r:id="rId15"/>
    <p:sldLayoutId id="2147483666" r:id="rId16"/>
    <p:sldLayoutId id="2147483672" r:id="rId17"/>
    <p:sldLayoutId id="2147483674" r:id="rId18"/>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98.xml"/><Relationship Id="rId1" Type="http://schemas.openxmlformats.org/officeDocument/2006/relationships/slideLayout" Target="../slideLayouts/slideLayout9.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05.xml"/><Relationship Id="rId1" Type="http://schemas.openxmlformats.org/officeDocument/2006/relationships/slideLayout" Target="../slideLayouts/slideLayout9.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4.xml"/><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7.xml"/><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0.xml"/><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71.xml"/><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72.xml"/><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73.xml"/><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74.xml"/><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78.xml"/><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81.xml"/><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82.xml"/><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83.xml"/><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84.xml"/><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85.xml"/><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89.xml"/><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90.xml"/><Relationship Id="rId1" Type="http://schemas.openxmlformats.org/officeDocument/2006/relationships/slideLayout" Target="../slideLayouts/slideLayout9.xml"/></Relationships>
</file>

<file path=ppt/slides/_rels/slide9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91.xml"/><Relationship Id="rId1" Type="http://schemas.openxmlformats.org/officeDocument/2006/relationships/slideLayout" Target="../slideLayouts/slideLayout9.xml"/></Relationships>
</file>

<file path=ppt/slides/_rels/slide9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92.xml"/><Relationship Id="rId1" Type="http://schemas.openxmlformats.org/officeDocument/2006/relationships/slideLayout" Target="../slideLayouts/slideLayout9.xml"/></Relationships>
</file>

<file path=ppt/slides/_rels/slide9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93.xml"/><Relationship Id="rId1" Type="http://schemas.openxmlformats.org/officeDocument/2006/relationships/slideLayout" Target="../slideLayouts/slideLayout9.xml"/></Relationships>
</file>

<file path=ppt/slides/_rels/slide9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94.xml"/><Relationship Id="rId1" Type="http://schemas.openxmlformats.org/officeDocument/2006/relationships/slideLayout" Target="../slideLayouts/slideLayout9.xml"/></Relationships>
</file>

<file path=ppt/slides/_rels/slide9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95.xml"/><Relationship Id="rId1" Type="http://schemas.openxmlformats.org/officeDocument/2006/relationships/slideLayout" Target="../slideLayouts/slideLayout9.xml"/></Relationships>
</file>

<file path=ppt/slides/_rels/slide9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9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oundations of Economics&#10;Eight Edition&#10;Bade Parkin"/>
          <p:cNvSpPr>
            <a:spLocks noGrp="1"/>
          </p:cNvSpPr>
          <p:nvPr>
            <p:ph type="title"/>
          </p:nvPr>
        </p:nvSpPr>
        <p:spPr>
          <a:xfrm>
            <a:off x="457200" y="257404"/>
            <a:ext cx="8229600" cy="523220"/>
          </a:xfrm>
        </p:spPr>
        <p:txBody>
          <a:bodyPr>
            <a:spAutoFit/>
          </a:bodyPr>
          <a:lstStyle/>
          <a:p>
            <a:r>
              <a:rPr lang="en-US" dirty="0"/>
              <a:t>Human Anatomy and Physiology</a:t>
            </a:r>
            <a:endParaRPr lang="en-US" dirty="0">
              <a:ea typeface="ＭＳ Ｐゴシック" pitchFamily="-108" charset="-128"/>
              <a:cs typeface="ＭＳ Ｐゴシック" pitchFamily="-108" charset="-128"/>
            </a:endParaRPr>
          </a:p>
        </p:txBody>
      </p:sp>
      <p:sp>
        <p:nvSpPr>
          <p:cNvPr id="9" name="Text Placeholder 7"/>
          <p:cNvSpPr>
            <a:spLocks noGrp="1"/>
          </p:cNvSpPr>
          <p:nvPr>
            <p:ph type="body" sz="quarter" idx="13"/>
          </p:nvPr>
        </p:nvSpPr>
        <p:spPr>
          <a:xfrm>
            <a:off x="457200" y="876283"/>
            <a:ext cx="8229600" cy="359857"/>
          </a:xfrm>
        </p:spPr>
        <p:txBody>
          <a:bodyPr vert="horz" lIns="0" tIns="0" rIns="0" bIns="0" rtlCol="0">
            <a:spAutoFit/>
          </a:bodyPr>
          <a:lstStyle/>
          <a:p>
            <a:pPr>
              <a:spcBef>
                <a:spcPct val="0"/>
              </a:spcBef>
            </a:pPr>
            <a:r>
              <a:rPr lang="en-US" sz="2000" dirty="0">
                <a:latin typeface="+mn-lt"/>
                <a:ea typeface="+mj-ea"/>
                <a:cs typeface="Times New Roman" panose="02020603050405020304" pitchFamily="18" charset="0"/>
              </a:rPr>
              <a:t>Eleventh Edition</a:t>
            </a:r>
          </a:p>
        </p:txBody>
      </p:sp>
      <p:sp>
        <p:nvSpPr>
          <p:cNvPr id="14" name="Text Placeholder 7"/>
          <p:cNvSpPr>
            <a:spLocks noGrp="1"/>
          </p:cNvSpPr>
          <p:nvPr>
            <p:ph type="body" sz="quarter" idx="13"/>
          </p:nvPr>
        </p:nvSpPr>
        <p:spPr>
          <a:xfrm>
            <a:off x="5029200" y="2738735"/>
            <a:ext cx="3505200" cy="461665"/>
          </a:xfrm>
        </p:spPr>
        <p:txBody>
          <a:bodyPr wrap="square">
            <a:spAutoFit/>
          </a:bodyPr>
          <a:lstStyle/>
          <a:p>
            <a:r>
              <a:rPr lang="en-US" sz="3000" dirty="0">
                <a:solidFill>
                  <a:schemeClr val="tx1"/>
                </a:solidFill>
                <a:latin typeface="+mj-lt"/>
                <a:cs typeface="Calibri" panose="020F0502020204030204" pitchFamily="34" charset="0"/>
              </a:rPr>
              <a:t>Chapter 23 Part C</a:t>
            </a:r>
            <a:endParaRPr lang="en-IN" sz="3000" dirty="0">
              <a:solidFill>
                <a:schemeClr val="tx1"/>
              </a:solidFill>
              <a:latin typeface="+mj-lt"/>
              <a:cs typeface="Calibri" panose="020F0502020204030204" pitchFamily="34" charset="0"/>
            </a:endParaRPr>
          </a:p>
        </p:txBody>
      </p:sp>
      <p:sp>
        <p:nvSpPr>
          <p:cNvPr id="15" name="Content Placeholder 3"/>
          <p:cNvSpPr>
            <a:spLocks noGrp="1"/>
          </p:cNvSpPr>
          <p:nvPr>
            <p:ph type="body" sz="quarter" idx="14"/>
          </p:nvPr>
        </p:nvSpPr>
        <p:spPr>
          <a:xfrm>
            <a:off x="5029200" y="3327402"/>
            <a:ext cx="3276600" cy="338554"/>
          </a:xfrm>
        </p:spPr>
        <p:txBody>
          <a:bodyPr wrap="square">
            <a:spAutoFit/>
          </a:bodyPr>
          <a:lstStyle/>
          <a:p>
            <a:r>
              <a:rPr lang="en-IN" sz="2200" dirty="0"/>
              <a:t>The Digestive System</a:t>
            </a:r>
            <a:endParaRPr lang="en-US" sz="2200" dirty="0"/>
          </a:p>
        </p:txBody>
      </p:sp>
      <p:pic>
        <p:nvPicPr>
          <p:cNvPr id="3" name="Picture 2" descr="Front Cover: Human Anatomy and Physiology, Eleventh Edition by Marieb and Hoeh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702096"/>
            <a:ext cx="3364992" cy="3889248"/>
          </a:xfrm>
          <a:prstGeom prst="rect">
            <a:avLst/>
          </a:prstGeom>
        </p:spPr>
      </p:pic>
      <p:sp>
        <p:nvSpPr>
          <p:cNvPr id="12" name="Content Placeholder"/>
          <p:cNvSpPr>
            <a:spLocks noGrp="1"/>
          </p:cNvSpPr>
          <p:nvPr>
            <p:ph type="body" sz="quarter" idx="15"/>
          </p:nvPr>
        </p:nvSpPr>
        <p:spPr>
          <a:xfrm>
            <a:off x="762000" y="5791200"/>
            <a:ext cx="6858000" cy="184666"/>
          </a:xfrm>
        </p:spPr>
        <p:txBody>
          <a:bodyPr wrap="square">
            <a:spAutoFit/>
          </a:bodyPr>
          <a:lstStyle/>
          <a:p>
            <a:pPr eaLnBrk="0" fontAlgn="base" hangingPunct="0">
              <a:spcBef>
                <a:spcPct val="0"/>
              </a:spcBef>
              <a:spcAft>
                <a:spcPct val="0"/>
              </a:spcAft>
            </a:pPr>
            <a:r>
              <a:rPr lang="en-US" sz="1200" dirty="0">
                <a:latin typeface="Arial" panose="020B0604020202020204" pitchFamily="34" charset="0"/>
                <a:ea typeface="ＭＳ Ｐゴシック" pitchFamily="-108" charset="-128"/>
                <a:cs typeface="ＭＳ Ｐゴシック" pitchFamily="-108" charset="-128"/>
              </a:rPr>
              <a:t>PowerPoint® Lectures Slides prepared by Karen Dunbar Kareiva, Ivy Tech Community College</a:t>
            </a:r>
            <a:endParaRPr lang="en-IN" sz="1200" dirty="0">
              <a:latin typeface="Arial" panose="020B0604020202020204" pitchFamily="34" charset="0"/>
              <a:ea typeface="ＭＳ Ｐゴシック" pitchFamily="-108" charset="-128"/>
              <a:cs typeface="ＭＳ Ｐゴシック" pitchFamily="-108" charset="-128"/>
            </a:endParaRPr>
          </a:p>
        </p:txBody>
      </p:sp>
      <p:sp>
        <p:nvSpPr>
          <p:cNvPr id="5" name="Content Placeholder"/>
          <p:cNvSpPr>
            <a:spLocks noGrp="1"/>
          </p:cNvSpPr>
          <p:nvPr>
            <p:ph type="body" sz="quarter" idx="4294967295"/>
          </p:nvPr>
        </p:nvSpPr>
        <p:spPr>
          <a:xfrm>
            <a:off x="2871927" y="6475596"/>
            <a:ext cx="5876925" cy="184666"/>
          </a:xfrm>
        </p:spPr>
        <p:txBody>
          <a:bodyPr>
            <a:spAutoFit/>
          </a:bodyPr>
          <a:lstStyle/>
          <a:p>
            <a:pPr marL="0" indent="0">
              <a:buNone/>
            </a:pPr>
            <a:r>
              <a:rPr lang="en-AU" alt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579237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28600"/>
            <a:ext cx="8153400" cy="1569660"/>
          </a:xfrm>
        </p:spPr>
        <p:txBody>
          <a:bodyPr wrap="square">
            <a:spAutoFit/>
          </a:bodyPr>
          <a:lstStyle/>
          <a:p>
            <a:r>
              <a:rPr lang="en-US" dirty="0">
                <a:latin typeface="Times New Roman"/>
              </a:rPr>
              <a:t>Structural Modifications of the Small Intestine that Increase its Surface Area for Digestion and Absorption </a:t>
            </a:r>
            <a:r>
              <a:rPr lang="en-US" sz="2800" dirty="0">
                <a:latin typeface="Times New Roman"/>
              </a:rPr>
              <a:t>(1 of 3)</a:t>
            </a:r>
            <a:endParaRPr lang="en-IN" sz="2800" dirty="0">
              <a:latin typeface="Times New Roman"/>
            </a:endParaRPr>
          </a:p>
        </p:txBody>
      </p:sp>
      <p:pic>
        <p:nvPicPr>
          <p:cNvPr id="5" name="Picture 4" descr="- Part (a) is an illustration of an enlargement of a few circular folds, showing associated finger- like villi (muscularis and serosa layers are not indicated). Labels include muscle layers, circular folds, villi, lumen and vein carrying blood to hepatic portal vesse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9265" y="1942728"/>
            <a:ext cx="3361732" cy="3696072"/>
          </a:xfrm>
          <a:prstGeom prst="rect">
            <a:avLst/>
          </a:prstGeom>
        </p:spPr>
      </p:pic>
      <p:sp>
        <p:nvSpPr>
          <p:cNvPr id="4" name="Content Placeholder 3"/>
          <p:cNvSpPr txBox="1">
            <a:spLocks/>
          </p:cNvSpPr>
          <p:nvPr/>
        </p:nvSpPr>
        <p:spPr>
          <a:xfrm>
            <a:off x="457200" y="5709412"/>
            <a:ext cx="8229600" cy="584775"/>
          </a:xfrm>
          <a:prstGeom prst="rect">
            <a:avLst/>
          </a:prstGeom>
        </p:spPr>
        <p:txBody>
          <a:bodyPr>
            <a:sp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b="1" dirty="0">
                <a:solidFill>
                  <a:srgbClr val="007FA3"/>
                </a:solidFill>
                <a:latin typeface="Arial (Body)"/>
                <a:ea typeface="+mj-ea"/>
                <a:cs typeface="Times New Roman" panose="02020603050405020304" pitchFamily="18" charset="0"/>
              </a:rPr>
              <a:t>Figure 23.31a </a:t>
            </a:r>
            <a:r>
              <a:rPr lang="en-US" dirty="0"/>
              <a:t>Structural modifications of the small intestine that increase its surface area for digestion and absorption.</a:t>
            </a:r>
            <a:endParaRPr lang="en-US" dirty="0">
              <a:latin typeface="Arial (Body)"/>
            </a:endParaRPr>
          </a:p>
        </p:txBody>
      </p:sp>
    </p:spTree>
    <p:extLst>
      <p:ext uri="{BB962C8B-B14F-4D97-AF65-F5344CB8AC3E}">
        <p14:creationId xmlns:p14="http://schemas.microsoft.com/office/powerpoint/2010/main" val="158567827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534400" cy="523220"/>
          </a:xfrm>
        </p:spPr>
        <p:txBody>
          <a:bodyPr wrap="square">
            <a:spAutoFit/>
          </a:bodyPr>
          <a:lstStyle/>
          <a:p>
            <a:pPr marL="0" indent="0"/>
            <a:r>
              <a:rPr lang="en-US" dirty="0">
                <a:latin typeface="Times New Roman"/>
              </a:rPr>
              <a:t>Digestion of Nucleic Acids</a:t>
            </a:r>
            <a:endParaRPr lang="en-US" b="0" dirty="0">
              <a:latin typeface="Times New Roman"/>
            </a:endParaRPr>
          </a:p>
        </p:txBody>
      </p:sp>
      <p:sp>
        <p:nvSpPr>
          <p:cNvPr id="4" name="Content Placeholder 3"/>
          <p:cNvSpPr>
            <a:spLocks noGrp="1"/>
          </p:cNvSpPr>
          <p:nvPr>
            <p:ph idx="1"/>
          </p:nvPr>
        </p:nvSpPr>
        <p:spPr>
          <a:xfrm>
            <a:off x="457200" y="1600201"/>
            <a:ext cx="8229600" cy="1808187"/>
          </a:xfrm>
        </p:spPr>
        <p:txBody>
          <a:bodyPr wrap="square">
            <a:spAutoFit/>
          </a:bodyPr>
          <a:lstStyle/>
          <a:p>
            <a:r>
              <a:rPr lang="en-US" dirty="0"/>
              <a:t>Nuclei of ingested cells in food contain DNA and RNA</a:t>
            </a:r>
          </a:p>
          <a:p>
            <a:r>
              <a:rPr lang="en-US" b="1" dirty="0"/>
              <a:t>Pancreatic nucleases </a:t>
            </a:r>
            <a:r>
              <a:rPr lang="en-US" dirty="0"/>
              <a:t>hydrolyze nucleic acid to </a:t>
            </a:r>
            <a:r>
              <a:rPr lang="en-US" b="1" dirty="0"/>
              <a:t>nucleotide monomers</a:t>
            </a:r>
          </a:p>
          <a:p>
            <a:r>
              <a:rPr lang="en-US" dirty="0">
                <a:sym typeface="Wingdings" charset="0"/>
              </a:rPr>
              <a:t>B</a:t>
            </a:r>
            <a:r>
              <a:rPr lang="en-US" dirty="0"/>
              <a:t>rush border enzymes, </a:t>
            </a:r>
            <a:r>
              <a:rPr lang="en-US" b="1" dirty="0"/>
              <a:t>nucleosidases</a:t>
            </a:r>
            <a:r>
              <a:rPr lang="en-US" dirty="0"/>
              <a:t>, and </a:t>
            </a:r>
            <a:r>
              <a:rPr lang="en-US" b="1" dirty="0"/>
              <a:t>phosphatases</a:t>
            </a:r>
            <a:r>
              <a:rPr lang="en-US" dirty="0"/>
              <a:t> </a:t>
            </a:r>
            <a:r>
              <a:rPr lang="en-US" dirty="0">
                <a:sym typeface="Wingdings" charset="0"/>
              </a:rPr>
              <a:t>break nucleotides down into free nitrogenous bases, pentose sugars, and phosphate ions</a:t>
            </a:r>
          </a:p>
          <a:p>
            <a:r>
              <a:rPr lang="en-US" dirty="0">
                <a:sym typeface="Wingdings" charset="0"/>
              </a:rPr>
              <a:t>Breakdown products are actively transported by special carriers in epithelium of villi</a:t>
            </a:r>
            <a:endParaRPr lang="en-US" dirty="0"/>
          </a:p>
        </p:txBody>
      </p:sp>
    </p:spTree>
    <p:extLst>
      <p:ext uri="{BB962C8B-B14F-4D97-AF65-F5344CB8AC3E}">
        <p14:creationId xmlns:p14="http://schemas.microsoft.com/office/powerpoint/2010/main" val="381832733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534400" cy="1046440"/>
          </a:xfrm>
        </p:spPr>
        <p:txBody>
          <a:bodyPr wrap="square">
            <a:spAutoFit/>
          </a:bodyPr>
          <a:lstStyle/>
          <a:p>
            <a:r>
              <a:rPr lang="en-US" dirty="0">
                <a:latin typeface="Times New Roman"/>
              </a:rPr>
              <a:t>Flowchart of Digestion and Absorption of Foodstuffs </a:t>
            </a:r>
            <a:r>
              <a:rPr lang="en-US" sz="2800" dirty="0">
                <a:latin typeface="Times New Roman"/>
              </a:rPr>
              <a:t>(4 of 4)</a:t>
            </a:r>
            <a:endParaRPr lang="en-IN" sz="2800" dirty="0">
              <a:latin typeface="Times New Roman"/>
            </a:endParaRPr>
          </a:p>
        </p:txBody>
      </p:sp>
      <p:pic>
        <p:nvPicPr>
          <p:cNvPr id="5" name="Picture 4" descr="The bottom row of the flowchart shows nucleic acid digestion. Nucleic acids are broken down by pancreatic ribonuclease and deoxyribonuclease in the small intestine, and by brush border enzymes (nucleosidases and phosphatases) in the small intestine. They are broken down into pentose sugars, nitrogen-containing bases, and phosphate ions. Units enter intestinal cells by active transport via membrane carriers. Units are absorbed into capillary blood in the villi and transported to the liver via the hepatic portal vei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250" y="2483020"/>
            <a:ext cx="8232452" cy="1971845"/>
          </a:xfrm>
          <a:prstGeom prst="rect">
            <a:avLst/>
          </a:prstGeom>
        </p:spPr>
      </p:pic>
      <p:sp>
        <p:nvSpPr>
          <p:cNvPr id="4" name="Content Placeholder 3"/>
          <p:cNvSpPr txBox="1">
            <a:spLocks/>
          </p:cNvSpPr>
          <p:nvPr/>
        </p:nvSpPr>
        <p:spPr>
          <a:xfrm>
            <a:off x="457200" y="5825179"/>
            <a:ext cx="8229600" cy="338554"/>
          </a:xfrm>
          <a:prstGeom prst="rect">
            <a:avLst/>
          </a:prstGeom>
        </p:spPr>
        <p:txBody>
          <a:bodyPr>
            <a:sp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b="1" dirty="0">
                <a:solidFill>
                  <a:srgbClr val="007FA3"/>
                </a:solidFill>
                <a:latin typeface="Arial (Body)"/>
                <a:ea typeface="+mj-ea"/>
                <a:cs typeface="Times New Roman" panose="02020603050405020304" pitchFamily="18" charset="0"/>
              </a:rPr>
              <a:t>Figure 23.36 </a:t>
            </a:r>
            <a:r>
              <a:rPr lang="en-US" dirty="0"/>
              <a:t>Flowchart of digestion and absorption of foodstuffs.</a:t>
            </a:r>
            <a:endParaRPr lang="en-US" dirty="0">
              <a:latin typeface="Arial (Body)"/>
            </a:endParaRPr>
          </a:p>
        </p:txBody>
      </p:sp>
    </p:spTree>
    <p:extLst>
      <p:ext uri="{BB962C8B-B14F-4D97-AF65-F5344CB8AC3E}">
        <p14:creationId xmlns:p14="http://schemas.microsoft.com/office/powerpoint/2010/main" val="263073970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46888"/>
            <a:ext cx="8534400" cy="1046440"/>
          </a:xfrm>
        </p:spPr>
        <p:txBody>
          <a:bodyPr wrap="square">
            <a:spAutoFit/>
          </a:bodyPr>
          <a:lstStyle/>
          <a:p>
            <a:pPr marL="0" indent="0"/>
            <a:r>
              <a:rPr lang="en-US" dirty="0">
                <a:latin typeface="Times New Roman"/>
              </a:rPr>
              <a:t>Absorption of Vitamins, Electrolytes,</a:t>
            </a:r>
            <a:br>
              <a:rPr lang="en-US" dirty="0">
                <a:latin typeface="Times New Roman"/>
              </a:rPr>
            </a:br>
            <a:r>
              <a:rPr lang="en-US" dirty="0">
                <a:latin typeface="Times New Roman"/>
              </a:rPr>
              <a:t>and Water </a:t>
            </a:r>
            <a:r>
              <a:rPr lang="en-US" sz="2800" dirty="0">
                <a:latin typeface="Times New Roman"/>
              </a:rPr>
              <a:t>(1 of 4)</a:t>
            </a:r>
          </a:p>
        </p:txBody>
      </p:sp>
      <p:sp>
        <p:nvSpPr>
          <p:cNvPr id="4" name="Content Placeholder 3"/>
          <p:cNvSpPr>
            <a:spLocks noGrp="1"/>
          </p:cNvSpPr>
          <p:nvPr>
            <p:ph idx="1"/>
          </p:nvPr>
        </p:nvSpPr>
        <p:spPr>
          <a:xfrm>
            <a:off x="457200" y="1600201"/>
            <a:ext cx="8305800" cy="2600712"/>
          </a:xfrm>
        </p:spPr>
        <p:txBody>
          <a:bodyPr wrap="square">
            <a:spAutoFit/>
          </a:bodyPr>
          <a:lstStyle/>
          <a:p>
            <a:r>
              <a:rPr lang="en-US" b="1" dirty="0"/>
              <a:t>Vitamin absorption</a:t>
            </a:r>
          </a:p>
          <a:p>
            <a:pPr lvl="1"/>
            <a:r>
              <a:rPr lang="en-US" dirty="0"/>
              <a:t>In small intestine</a:t>
            </a:r>
          </a:p>
          <a:p>
            <a:pPr lvl="2"/>
            <a:r>
              <a:rPr lang="en-US" dirty="0"/>
              <a:t>Fat-soluble vitamins (A, D, E, and K) are carried by micelles; diffuse into absorptive cells</a:t>
            </a:r>
          </a:p>
          <a:p>
            <a:pPr lvl="2"/>
            <a:r>
              <a:rPr lang="en-US" dirty="0"/>
              <a:t>Water-soluble vitamins (C and B) are absorbed by diffusion or by passive or active transporters</a:t>
            </a:r>
          </a:p>
          <a:p>
            <a:pPr lvl="2"/>
            <a:r>
              <a:rPr lang="en-US" dirty="0"/>
              <a:t>Vitamin </a:t>
            </a:r>
            <a:r>
              <a:rPr lang="en-US" dirty="0">
                <a:latin typeface="Times New Roman" panose="02020603050405020304" pitchFamily="18" charset="0"/>
                <a:cs typeface="Times New Roman" panose="02020603050405020304" pitchFamily="18" charset="0"/>
              </a:rPr>
              <a:t>B</a:t>
            </a:r>
            <a:r>
              <a:rPr lang="en-US" baseline="-25000" dirty="0">
                <a:latin typeface="Times New Roman" panose="02020603050405020304" pitchFamily="18" charset="0"/>
                <a:cs typeface="Times New Roman" panose="02020603050405020304" pitchFamily="18" charset="0"/>
              </a:rPr>
              <a:t>12</a:t>
            </a:r>
            <a:r>
              <a:rPr lang="en-US" dirty="0"/>
              <a:t> (large, charged molecule) binds with intrinsic factor and is absorbed by endocytosis </a:t>
            </a:r>
          </a:p>
          <a:p>
            <a:pPr lvl="1"/>
            <a:r>
              <a:rPr lang="en-US" dirty="0"/>
              <a:t>In large intestine: vitamin K and B vitamins from bacterial metabolism are absorbed</a:t>
            </a:r>
          </a:p>
        </p:txBody>
      </p:sp>
    </p:spTree>
    <p:extLst>
      <p:ext uri="{BB962C8B-B14F-4D97-AF65-F5344CB8AC3E}">
        <p14:creationId xmlns:p14="http://schemas.microsoft.com/office/powerpoint/2010/main" val="93015361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47565"/>
            <a:ext cx="8534400" cy="1046440"/>
          </a:xfrm>
        </p:spPr>
        <p:txBody>
          <a:bodyPr wrap="square">
            <a:spAutoFit/>
          </a:bodyPr>
          <a:lstStyle/>
          <a:p>
            <a:pPr marL="0" indent="0"/>
            <a:r>
              <a:rPr lang="en-US" dirty="0">
                <a:latin typeface="Times New Roman"/>
              </a:rPr>
              <a:t>Absorption of Vitamins, Electrolytes,</a:t>
            </a:r>
            <a:br>
              <a:rPr lang="en-US" dirty="0">
                <a:latin typeface="Times New Roman"/>
              </a:rPr>
            </a:br>
            <a:r>
              <a:rPr lang="en-US" dirty="0">
                <a:latin typeface="Times New Roman"/>
              </a:rPr>
              <a:t>and Water </a:t>
            </a:r>
            <a:r>
              <a:rPr lang="en-US" sz="2800" dirty="0">
                <a:latin typeface="Times New Roman"/>
              </a:rPr>
              <a:t>(2 of 4)</a:t>
            </a:r>
          </a:p>
        </p:txBody>
      </p:sp>
      <p:sp>
        <p:nvSpPr>
          <p:cNvPr id="4" name="Content Placeholder 3"/>
          <p:cNvSpPr>
            <a:spLocks noGrp="1"/>
          </p:cNvSpPr>
          <p:nvPr>
            <p:ph idx="1"/>
          </p:nvPr>
        </p:nvSpPr>
        <p:spPr>
          <a:xfrm>
            <a:off x="457200" y="1600201"/>
            <a:ext cx="8534400" cy="2244653"/>
          </a:xfrm>
        </p:spPr>
        <p:txBody>
          <a:bodyPr wrap="square">
            <a:spAutoFit/>
          </a:bodyPr>
          <a:lstStyle/>
          <a:p>
            <a:r>
              <a:rPr lang="en-US" b="1" dirty="0"/>
              <a:t>Absorption of electrolytes</a:t>
            </a:r>
          </a:p>
          <a:p>
            <a:pPr lvl="1"/>
            <a:r>
              <a:rPr lang="en-US" dirty="0"/>
              <a:t>Most ions are transported actively along length of small intestine</a:t>
            </a:r>
          </a:p>
          <a:p>
            <a:pPr lvl="1"/>
            <a:r>
              <a:rPr lang="en-US" dirty="0"/>
              <a:t>Iron and calcium are absorbed in duodenum </a:t>
            </a:r>
          </a:p>
          <a:p>
            <a:pPr lvl="1"/>
            <a:r>
              <a:rPr lang="en-IN" b="0" i="0" dirty="0">
                <a:latin typeface="Times New Roman" panose="02020603050405020304" pitchFamily="18" charset="0"/>
                <a:cs typeface="Times New Roman" panose="02020603050405020304" pitchFamily="18" charset="0"/>
              </a:rPr>
              <a:t>Na</a:t>
            </a:r>
            <a:r>
              <a:rPr lang="en-IN" b="0" i="0" baseline="30000" dirty="0">
                <a:latin typeface="Times New Roman" panose="02020603050405020304" pitchFamily="18" charset="0"/>
                <a:cs typeface="Times New Roman" panose="02020603050405020304" pitchFamily="18" charset="0"/>
              </a:rPr>
              <a:t>+</a:t>
            </a:r>
            <a:r>
              <a:rPr lang="en-US" dirty="0"/>
              <a:t> absorption is coupled with active absorption of glucose and amino acids</a:t>
            </a:r>
          </a:p>
          <a:p>
            <a:pPr lvl="1"/>
            <a:r>
              <a:rPr lang="en-IN" b="0" i="0" dirty="0">
                <a:latin typeface="Times New Roman" panose="02020603050405020304" pitchFamily="18" charset="0"/>
                <a:cs typeface="Times New Roman" panose="02020603050405020304" pitchFamily="18" charset="0"/>
              </a:rPr>
              <a:t>Cl</a:t>
            </a:r>
            <a:r>
              <a:rPr lang="en-IN" baseline="30000" dirty="0">
                <a:latin typeface="Times New Roman"/>
                <a:cs typeface="Times New Roman"/>
              </a:rPr>
              <a:t>−</a:t>
            </a:r>
            <a:r>
              <a:rPr lang="en-US" dirty="0"/>
              <a:t> is transported actively</a:t>
            </a:r>
          </a:p>
          <a:p>
            <a:pPr lvl="1"/>
            <a:r>
              <a:rPr lang="en-IN" b="0" i="0" dirty="0">
                <a:latin typeface="Times New Roman" panose="02020603050405020304" pitchFamily="18" charset="0"/>
                <a:cs typeface="Times New Roman" panose="02020603050405020304" pitchFamily="18" charset="0"/>
              </a:rPr>
              <a:t>K</a:t>
            </a:r>
            <a:r>
              <a:rPr lang="en-IN" b="0" i="0" baseline="30000" dirty="0">
                <a:latin typeface="Times New Roman" panose="02020603050405020304" pitchFamily="18" charset="0"/>
                <a:cs typeface="Times New Roman" panose="02020603050405020304" pitchFamily="18" charset="0"/>
              </a:rPr>
              <a:t>+</a:t>
            </a:r>
            <a:r>
              <a:rPr lang="en-US" dirty="0"/>
              <a:t> diffuses in response to osmotic gradients; lost if water absorption is poor</a:t>
            </a:r>
          </a:p>
          <a:p>
            <a:pPr lvl="1"/>
            <a:r>
              <a:rPr lang="en-US" dirty="0"/>
              <a:t>Usually amount in intestine is amount absorbed</a:t>
            </a:r>
          </a:p>
        </p:txBody>
      </p:sp>
    </p:spTree>
    <p:extLst>
      <p:ext uri="{BB962C8B-B14F-4D97-AF65-F5344CB8AC3E}">
        <p14:creationId xmlns:p14="http://schemas.microsoft.com/office/powerpoint/2010/main" val="11312728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46888"/>
            <a:ext cx="8534400" cy="1046440"/>
          </a:xfrm>
        </p:spPr>
        <p:txBody>
          <a:bodyPr wrap="square">
            <a:spAutoFit/>
          </a:bodyPr>
          <a:lstStyle/>
          <a:p>
            <a:pPr marL="0" indent="0"/>
            <a:r>
              <a:rPr lang="en-US" dirty="0">
                <a:latin typeface="Times New Roman"/>
              </a:rPr>
              <a:t>Absorption of Vitamins, Electrolytes,</a:t>
            </a:r>
            <a:br>
              <a:rPr lang="en-US" dirty="0">
                <a:latin typeface="Times New Roman"/>
              </a:rPr>
            </a:br>
            <a:r>
              <a:rPr lang="en-US" dirty="0">
                <a:latin typeface="Times New Roman"/>
              </a:rPr>
              <a:t>and Water </a:t>
            </a:r>
            <a:r>
              <a:rPr lang="en-US" sz="2800" dirty="0">
                <a:latin typeface="Times New Roman"/>
              </a:rPr>
              <a:t>(3 of 4)</a:t>
            </a:r>
          </a:p>
        </p:txBody>
      </p:sp>
      <p:sp>
        <p:nvSpPr>
          <p:cNvPr id="4" name="Content Placeholder 3"/>
          <p:cNvSpPr>
            <a:spLocks noGrp="1"/>
          </p:cNvSpPr>
          <p:nvPr>
            <p:ph idx="1"/>
          </p:nvPr>
        </p:nvSpPr>
        <p:spPr>
          <a:xfrm>
            <a:off x="457200" y="1600201"/>
            <a:ext cx="8534400" cy="1598323"/>
          </a:xfrm>
        </p:spPr>
        <p:txBody>
          <a:bodyPr wrap="square">
            <a:spAutoFit/>
          </a:bodyPr>
          <a:lstStyle/>
          <a:p>
            <a:r>
              <a:rPr lang="en-US" b="1" dirty="0"/>
              <a:t>Absorption of electrolytes (cont.)</a:t>
            </a:r>
          </a:p>
          <a:p>
            <a:pPr lvl="1"/>
            <a:r>
              <a:rPr lang="en-US" dirty="0"/>
              <a:t>Iron and calcium absorption is related to need</a:t>
            </a:r>
          </a:p>
          <a:p>
            <a:pPr lvl="2"/>
            <a:r>
              <a:rPr lang="en-US" dirty="0"/>
              <a:t>Ionic iron is stored in mucosal cells with </a:t>
            </a:r>
            <a:r>
              <a:rPr lang="en-US" b="1" dirty="0"/>
              <a:t>ferritin</a:t>
            </a:r>
          </a:p>
          <a:p>
            <a:pPr lvl="2"/>
            <a:r>
              <a:rPr lang="en-US" dirty="0"/>
              <a:t>When needed, transported in blood by </a:t>
            </a:r>
            <a:r>
              <a:rPr lang="en-US" b="1" dirty="0"/>
              <a:t>transferrin </a:t>
            </a:r>
          </a:p>
          <a:p>
            <a:pPr lvl="1"/>
            <a:r>
              <a:rPr lang="en-US" dirty="0">
                <a:latin typeface="Times New Roman" panose="02020603050405020304" pitchFamily="18" charset="0"/>
                <a:cs typeface="Times New Roman" panose="02020603050405020304" pitchFamily="18" charset="0"/>
              </a:rPr>
              <a:t>Ca</a:t>
            </a:r>
            <a:r>
              <a:rPr lang="en-US" baseline="30000" dirty="0">
                <a:latin typeface="Times New Roman" panose="02020603050405020304" pitchFamily="18" charset="0"/>
                <a:cs typeface="Times New Roman" panose="02020603050405020304" pitchFamily="18" charset="0"/>
              </a:rPr>
              <a:t>2+  </a:t>
            </a:r>
            <a:r>
              <a:rPr lang="en-US" dirty="0"/>
              <a:t>absorption is regulated by vitamin D and parathyroid hormone (PTH)</a:t>
            </a:r>
          </a:p>
        </p:txBody>
      </p:sp>
    </p:spTree>
    <p:extLst>
      <p:ext uri="{BB962C8B-B14F-4D97-AF65-F5344CB8AC3E}">
        <p14:creationId xmlns:p14="http://schemas.microsoft.com/office/powerpoint/2010/main" val="158809412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47565"/>
            <a:ext cx="8534400" cy="1046440"/>
          </a:xfrm>
        </p:spPr>
        <p:txBody>
          <a:bodyPr wrap="square">
            <a:spAutoFit/>
          </a:bodyPr>
          <a:lstStyle/>
          <a:p>
            <a:pPr marL="0" indent="0"/>
            <a:r>
              <a:rPr lang="en-US" dirty="0">
                <a:latin typeface="Times New Roman"/>
              </a:rPr>
              <a:t>Absorption of Vitamins, Electrolytes,</a:t>
            </a:r>
            <a:br>
              <a:rPr lang="en-US" dirty="0">
                <a:latin typeface="Times New Roman"/>
              </a:rPr>
            </a:br>
            <a:r>
              <a:rPr lang="en-US" dirty="0">
                <a:latin typeface="Times New Roman"/>
              </a:rPr>
              <a:t>and Water </a:t>
            </a:r>
            <a:r>
              <a:rPr lang="en-US" sz="2800" dirty="0">
                <a:latin typeface="Times New Roman"/>
              </a:rPr>
              <a:t>(4 of 4)</a:t>
            </a:r>
          </a:p>
        </p:txBody>
      </p:sp>
      <p:sp>
        <p:nvSpPr>
          <p:cNvPr id="4" name="Content Placeholder 3"/>
          <p:cNvSpPr>
            <a:spLocks noGrp="1"/>
          </p:cNvSpPr>
          <p:nvPr>
            <p:ph idx="1"/>
          </p:nvPr>
        </p:nvSpPr>
        <p:spPr>
          <a:xfrm>
            <a:off x="457200" y="1600201"/>
            <a:ext cx="7924800" cy="2108269"/>
          </a:xfrm>
        </p:spPr>
        <p:txBody>
          <a:bodyPr wrap="square">
            <a:spAutoFit/>
          </a:bodyPr>
          <a:lstStyle/>
          <a:p>
            <a:r>
              <a:rPr lang="en-US" b="1" dirty="0"/>
              <a:t>Absorption of water 		</a:t>
            </a:r>
          </a:p>
          <a:p>
            <a:pPr lvl="1"/>
            <a:r>
              <a:rPr lang="en-US" dirty="0"/>
              <a:t>9 L water, most from GI tract secretions, enter small intestine</a:t>
            </a:r>
          </a:p>
          <a:p>
            <a:pPr lvl="2"/>
            <a:r>
              <a:rPr lang="en-US" dirty="0"/>
              <a:t>95% is absorbed in the small intestine by osmosis</a:t>
            </a:r>
          </a:p>
          <a:p>
            <a:pPr lvl="2"/>
            <a:r>
              <a:rPr lang="en-US" dirty="0"/>
              <a:t>Most of rest is absorbed in large intestine</a:t>
            </a:r>
          </a:p>
          <a:p>
            <a:pPr lvl="1"/>
            <a:r>
              <a:rPr lang="en-US" dirty="0"/>
              <a:t>Net osmosis occurs if concentration gradient is established by active transport of solutes </a:t>
            </a:r>
          </a:p>
          <a:p>
            <a:pPr lvl="1"/>
            <a:r>
              <a:rPr lang="en-US" dirty="0"/>
              <a:t>Water uptake is coupled with solute uptake</a:t>
            </a:r>
          </a:p>
        </p:txBody>
      </p:sp>
    </p:spTree>
    <p:extLst>
      <p:ext uri="{BB962C8B-B14F-4D97-AF65-F5344CB8AC3E}">
        <p14:creationId xmlns:p14="http://schemas.microsoft.com/office/powerpoint/2010/main" val="281781744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534400" cy="523220"/>
          </a:xfrm>
        </p:spPr>
        <p:txBody>
          <a:bodyPr wrap="square">
            <a:spAutoFit/>
          </a:bodyPr>
          <a:lstStyle/>
          <a:p>
            <a:r>
              <a:rPr lang="en-US" altLang="en-US" dirty="0">
                <a:latin typeface="Times New Roman"/>
              </a:rPr>
              <a:t>Clinical – Homeostatic Imbalance 23.17</a:t>
            </a:r>
            <a:endParaRPr lang="en-US" b="0" dirty="0">
              <a:latin typeface="Times New Roman"/>
            </a:endParaRPr>
          </a:p>
        </p:txBody>
      </p:sp>
      <p:sp>
        <p:nvSpPr>
          <p:cNvPr id="4" name="Content Placeholder 3"/>
          <p:cNvSpPr>
            <a:spLocks noGrp="1"/>
          </p:cNvSpPr>
          <p:nvPr>
            <p:ph idx="1"/>
          </p:nvPr>
        </p:nvSpPr>
        <p:spPr>
          <a:xfrm>
            <a:off x="457200" y="1600201"/>
            <a:ext cx="8077200" cy="2223686"/>
          </a:xfrm>
        </p:spPr>
        <p:txBody>
          <a:bodyPr wrap="square">
            <a:spAutoFit/>
          </a:bodyPr>
          <a:lstStyle/>
          <a:p>
            <a:r>
              <a:rPr lang="en-US" b="1" dirty="0"/>
              <a:t>Malabsorption</a:t>
            </a:r>
            <a:r>
              <a:rPr lang="en-US" dirty="0"/>
              <a:t> can be caused by anything that interferes with delivery of bile or pancreatic juice </a:t>
            </a:r>
          </a:p>
          <a:p>
            <a:pPr lvl="1"/>
            <a:r>
              <a:rPr lang="en-US" dirty="0"/>
              <a:t>Damaged intestinal mucosa (e.g., from bacterial infection or some antibiotics)</a:t>
            </a:r>
          </a:p>
          <a:p>
            <a:r>
              <a:rPr lang="en-US" i="1" dirty="0"/>
              <a:t>Gluten-sensitive enteropathy </a:t>
            </a:r>
            <a:r>
              <a:rPr lang="en-US" dirty="0"/>
              <a:t>(</a:t>
            </a:r>
            <a:r>
              <a:rPr lang="en-US" i="1" dirty="0"/>
              <a:t>celiac disease</a:t>
            </a:r>
            <a:r>
              <a:rPr lang="en-US" dirty="0"/>
              <a:t>): common malabsorption disease</a:t>
            </a:r>
          </a:p>
          <a:p>
            <a:pPr lvl="1"/>
            <a:r>
              <a:rPr lang="en-US" dirty="0"/>
              <a:t>Immune reaction to gluten</a:t>
            </a:r>
          </a:p>
          <a:p>
            <a:pPr lvl="1"/>
            <a:r>
              <a:rPr lang="en-US" dirty="0"/>
              <a:t>Gluten causes immune cell damage to intestinal villi and brush border</a:t>
            </a:r>
          </a:p>
          <a:p>
            <a:pPr lvl="1"/>
            <a:r>
              <a:rPr lang="en-US" dirty="0"/>
              <a:t>Treatment: eliminate gluten from diet</a:t>
            </a:r>
          </a:p>
        </p:txBody>
      </p:sp>
    </p:spTree>
    <p:extLst>
      <p:ext uri="{BB962C8B-B14F-4D97-AF65-F5344CB8AC3E}">
        <p14:creationId xmlns:p14="http://schemas.microsoft.com/office/powerpoint/2010/main" val="219304942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46888"/>
            <a:ext cx="8534400" cy="954107"/>
          </a:xfrm>
        </p:spPr>
        <p:txBody>
          <a:bodyPr wrap="square">
            <a:spAutoFit/>
          </a:bodyPr>
          <a:lstStyle/>
          <a:p>
            <a:r>
              <a:rPr lang="en-US" dirty="0">
                <a:latin typeface="Times New Roman"/>
                <a:ea typeface="ＭＳ Ｐゴシック" pitchFamily="34" charset="-128"/>
              </a:rPr>
              <a:t>Developmental Aspects of Digestive System </a:t>
            </a:r>
            <a:br>
              <a:rPr lang="en-US" dirty="0">
                <a:latin typeface="Times New Roman"/>
                <a:ea typeface="ＭＳ Ｐゴシック" pitchFamily="34" charset="-128"/>
              </a:rPr>
            </a:br>
            <a:r>
              <a:rPr lang="en-US" sz="2800" dirty="0">
                <a:latin typeface="Times New Roman"/>
              </a:rPr>
              <a:t>(1 of 4)</a:t>
            </a:r>
          </a:p>
        </p:txBody>
      </p:sp>
      <p:sp>
        <p:nvSpPr>
          <p:cNvPr id="4" name="Content Placeholder 3"/>
          <p:cNvSpPr>
            <a:spLocks noGrp="1"/>
          </p:cNvSpPr>
          <p:nvPr>
            <p:ph idx="1"/>
          </p:nvPr>
        </p:nvSpPr>
        <p:spPr>
          <a:xfrm>
            <a:off x="457200" y="1600201"/>
            <a:ext cx="8229600" cy="2492990"/>
          </a:xfrm>
        </p:spPr>
        <p:txBody>
          <a:bodyPr wrap="square">
            <a:spAutoFit/>
          </a:bodyPr>
          <a:lstStyle/>
          <a:p>
            <a:r>
              <a:rPr lang="en-US" b="1" dirty="0"/>
              <a:t>Primitive gut</a:t>
            </a:r>
            <a:r>
              <a:rPr lang="en-US" dirty="0"/>
              <a:t>: epithelial lining is formed from endoderm, with rest of GI tract coming from mesoderm</a:t>
            </a:r>
          </a:p>
          <a:p>
            <a:r>
              <a:rPr lang="en-US" b="1" dirty="0"/>
              <a:t>Oral membrane</a:t>
            </a:r>
            <a:r>
              <a:rPr lang="en-US" dirty="0"/>
              <a:t>: will become mouth; formed when foregut of primitive gut fuses with </a:t>
            </a:r>
            <a:r>
              <a:rPr lang="en-US" b="1" dirty="0"/>
              <a:t>stomodeum </a:t>
            </a:r>
          </a:p>
          <a:p>
            <a:r>
              <a:rPr lang="en-US" b="1" dirty="0"/>
              <a:t>Cloacal membrane</a:t>
            </a:r>
            <a:r>
              <a:rPr lang="en-US" dirty="0"/>
              <a:t>: will become anus; formed when hindgut fuses with </a:t>
            </a:r>
            <a:r>
              <a:rPr lang="en-US" b="1" dirty="0"/>
              <a:t>proctodeum</a:t>
            </a:r>
          </a:p>
          <a:p>
            <a:r>
              <a:rPr lang="en-US" dirty="0"/>
              <a:t>By week 5, alimentary canal is a continuous tube from mouth to anus</a:t>
            </a:r>
          </a:p>
          <a:p>
            <a:r>
              <a:rPr lang="en-US" dirty="0"/>
              <a:t>Shortly after, accessory organs bud from mucosa</a:t>
            </a:r>
          </a:p>
        </p:txBody>
      </p:sp>
    </p:spTree>
    <p:extLst>
      <p:ext uri="{BB962C8B-B14F-4D97-AF65-F5344CB8AC3E}">
        <p14:creationId xmlns:p14="http://schemas.microsoft.com/office/powerpoint/2010/main" val="326047625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6888"/>
            <a:ext cx="8534400" cy="1046440"/>
          </a:xfrm>
        </p:spPr>
        <p:txBody>
          <a:bodyPr wrap="square">
            <a:spAutoFit/>
          </a:bodyPr>
          <a:lstStyle/>
          <a:p>
            <a:r>
              <a:rPr lang="en-US" dirty="0">
                <a:latin typeface="Times New Roman"/>
              </a:rPr>
              <a:t>Embryonic Development of the Digestive System</a:t>
            </a:r>
            <a:endParaRPr lang="en-IN" b="0" dirty="0">
              <a:latin typeface="Times New Roman"/>
            </a:endParaRPr>
          </a:p>
        </p:txBody>
      </p:sp>
      <p:pic>
        <p:nvPicPr>
          <p:cNvPr id="5" name="Picture 4" descr="- Part (a) is an illustration of a three-week old embryo. The endoderm has folded, and the foregut and hindgut have form. The midgut is still open and continuous with the yolk sac. Labels include brain, oral membrane, heart, connection to yolk sac, cloacal membrane, body stalk, stomodeum, foregut, site of liver development, midgut, spinal cord, hindgut, proctodeum, and endoderm.&#10;- Part (b) is an illustration of development seen in a five-week old embryo. Accessory organs are budding out from the endodermal layer, as can be seen in an enlarged view in an accompanying inset. Labels include stomodeum, lung bud, liver, stomach, bile duct, gallbladder, cystic duct, ventral pancreatic bud, pancreas, dorsal pancreatic bud, and duodenum."/>
          <p:cNvPicPr/>
          <p:nvPr/>
        </p:nvPicPr>
        <p:blipFill rotWithShape="1">
          <a:blip r:embed="rId3">
            <a:extLst>
              <a:ext uri="{28A0092B-C50C-407E-A947-70E740481C1C}">
                <a14:useLocalDpi xmlns:a14="http://schemas.microsoft.com/office/drawing/2010/main" val="0"/>
              </a:ext>
            </a:extLst>
          </a:blip>
          <a:srcRect b="3531"/>
          <a:stretch/>
        </p:blipFill>
        <p:spPr>
          <a:xfrm>
            <a:off x="593372" y="1584960"/>
            <a:ext cx="8033455" cy="3469640"/>
          </a:xfrm>
          <a:prstGeom prst="rect">
            <a:avLst/>
          </a:prstGeom>
          <a:noFill/>
          <a:ln>
            <a:noFill/>
          </a:ln>
        </p:spPr>
      </p:pic>
      <p:sp>
        <p:nvSpPr>
          <p:cNvPr id="4" name="Content Placeholder 3"/>
          <p:cNvSpPr txBox="1">
            <a:spLocks/>
          </p:cNvSpPr>
          <p:nvPr/>
        </p:nvSpPr>
        <p:spPr>
          <a:xfrm>
            <a:off x="457200" y="5825179"/>
            <a:ext cx="8229600" cy="338554"/>
          </a:xfrm>
          <a:prstGeom prst="rect">
            <a:avLst/>
          </a:prstGeom>
        </p:spPr>
        <p:txBody>
          <a:bodyPr>
            <a:sp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b="1" dirty="0">
                <a:solidFill>
                  <a:srgbClr val="007FA3"/>
                </a:solidFill>
                <a:latin typeface="Arial (Body)"/>
                <a:ea typeface="+mj-ea"/>
                <a:cs typeface="Times New Roman" panose="02020603050405020304" pitchFamily="18" charset="0"/>
              </a:rPr>
              <a:t>Figure 23.40 </a:t>
            </a:r>
            <a:r>
              <a:rPr lang="en-US" dirty="0"/>
              <a:t>Embryonic development of the digestive system.</a:t>
            </a:r>
            <a:endParaRPr lang="en-US" dirty="0">
              <a:latin typeface="Arial (Body)"/>
            </a:endParaRPr>
          </a:p>
        </p:txBody>
      </p:sp>
    </p:spTree>
    <p:extLst>
      <p:ext uri="{BB962C8B-B14F-4D97-AF65-F5344CB8AC3E}">
        <p14:creationId xmlns:p14="http://schemas.microsoft.com/office/powerpoint/2010/main" val="82636984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534400" cy="523220"/>
          </a:xfrm>
        </p:spPr>
        <p:txBody>
          <a:bodyPr wrap="square">
            <a:spAutoFit/>
          </a:bodyPr>
          <a:lstStyle/>
          <a:p>
            <a:r>
              <a:rPr lang="en-US" altLang="en-US" dirty="0">
                <a:latin typeface="Times New Roman"/>
              </a:rPr>
              <a:t>Clinical – Homeostatic Imbalance 23.18</a:t>
            </a:r>
            <a:endParaRPr lang="en-US" b="0" dirty="0">
              <a:latin typeface="Times New Roman"/>
            </a:endParaRPr>
          </a:p>
        </p:txBody>
      </p:sp>
      <p:sp>
        <p:nvSpPr>
          <p:cNvPr id="4" name="Content Placeholder 3"/>
          <p:cNvSpPr>
            <a:spLocks noGrp="1"/>
          </p:cNvSpPr>
          <p:nvPr>
            <p:ph idx="1"/>
          </p:nvPr>
        </p:nvSpPr>
        <p:spPr>
          <a:xfrm>
            <a:off x="457200" y="1600201"/>
            <a:ext cx="7924800" cy="2339102"/>
          </a:xfrm>
        </p:spPr>
        <p:txBody>
          <a:bodyPr wrap="square">
            <a:spAutoFit/>
          </a:bodyPr>
          <a:lstStyle/>
          <a:p>
            <a:r>
              <a:rPr lang="en-US" dirty="0"/>
              <a:t>Cleft palate and cleft lip result when palatine bones or palatine processes of maxillae (or both) fail to fuse</a:t>
            </a:r>
          </a:p>
          <a:p>
            <a:pPr lvl="1"/>
            <a:r>
              <a:rPr lang="en-US" dirty="0"/>
              <a:t>Dangerous because makes child unable to suck properly</a:t>
            </a:r>
          </a:p>
          <a:p>
            <a:r>
              <a:rPr lang="en-US" dirty="0"/>
              <a:t>Tracheoesophageal fistula</a:t>
            </a:r>
          </a:p>
          <a:p>
            <a:pPr lvl="1"/>
            <a:r>
              <a:rPr lang="en-US" dirty="0"/>
              <a:t>Opening between esophagus and trachea</a:t>
            </a:r>
          </a:p>
          <a:p>
            <a:r>
              <a:rPr lang="en-US" dirty="0"/>
              <a:t>Cystic fibrosis</a:t>
            </a:r>
          </a:p>
          <a:p>
            <a:pPr lvl="1"/>
            <a:r>
              <a:rPr lang="en-US" dirty="0"/>
              <a:t>Genetic disease </a:t>
            </a:r>
            <a:r>
              <a:rPr lang="en-US" dirty="0">
                <a:sym typeface="Wingdings" charset="0"/>
              </a:rPr>
              <a:t>that produces thick mucus that can block pancreatic duct </a:t>
            </a:r>
            <a:endParaRPr lang="en-US" dirty="0"/>
          </a:p>
        </p:txBody>
      </p:sp>
    </p:spTree>
    <p:extLst>
      <p:ext uri="{BB962C8B-B14F-4D97-AF65-F5344CB8AC3E}">
        <p14:creationId xmlns:p14="http://schemas.microsoft.com/office/powerpoint/2010/main" val="4157254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28600"/>
            <a:ext cx="8153400" cy="1569660"/>
          </a:xfrm>
        </p:spPr>
        <p:txBody>
          <a:bodyPr wrap="square">
            <a:spAutoFit/>
          </a:bodyPr>
          <a:lstStyle/>
          <a:p>
            <a:r>
              <a:rPr lang="en-US" dirty="0">
                <a:latin typeface="Times New Roman"/>
              </a:rPr>
              <a:t>Structural Modifications of the Small Intestine that Increase its Surface Area for Digestion and Absorption </a:t>
            </a:r>
            <a:r>
              <a:rPr lang="en-US" sz="2800" dirty="0">
                <a:latin typeface="Times New Roman"/>
              </a:rPr>
              <a:t>(2 of 3)</a:t>
            </a:r>
            <a:endParaRPr lang="en-IN" sz="2800" dirty="0">
              <a:latin typeface="Times New Roman"/>
            </a:endParaRPr>
          </a:p>
        </p:txBody>
      </p:sp>
      <p:pic>
        <p:nvPicPr>
          <p:cNvPr id="5" name="Picture 4" descr="- Part (b) is an illustration of a structure of a villus with an enlargement that shows absorptive enterocytes that exhibit microvilli on their free (apical) surface. Labels include enterocytes (absorptive cells), lacteal, goblet cell, blood capillaries, mucosa-associated lymphoid tissue, intestinal crypt, muscularis mucosae, duodenal gland, villus, enteroendocrine cells, Paneth cells, venule, lymphatic vessel and submucosa."/>
          <p:cNvPicPr/>
          <p:nvPr/>
        </p:nvPicPr>
        <p:blipFill rotWithShape="1">
          <a:blip r:embed="rId3" cstate="print">
            <a:extLst>
              <a:ext uri="{28A0092B-C50C-407E-A947-70E740481C1C}">
                <a14:useLocalDpi xmlns:a14="http://schemas.microsoft.com/office/drawing/2010/main" val="0"/>
              </a:ext>
            </a:extLst>
          </a:blip>
          <a:srcRect b="2494"/>
          <a:stretch/>
        </p:blipFill>
        <p:spPr>
          <a:xfrm>
            <a:off x="2723584" y="1878106"/>
            <a:ext cx="3696833" cy="3788493"/>
          </a:xfrm>
          <a:prstGeom prst="rect">
            <a:avLst/>
          </a:prstGeom>
        </p:spPr>
      </p:pic>
      <p:sp>
        <p:nvSpPr>
          <p:cNvPr id="4" name="Content Placeholder 3"/>
          <p:cNvSpPr txBox="1">
            <a:spLocks/>
          </p:cNvSpPr>
          <p:nvPr/>
        </p:nvSpPr>
        <p:spPr>
          <a:xfrm>
            <a:off x="457200" y="5705475"/>
            <a:ext cx="8229600" cy="584775"/>
          </a:xfrm>
          <a:prstGeom prst="rect">
            <a:avLst/>
          </a:prstGeom>
        </p:spPr>
        <p:txBody>
          <a:bodyPr>
            <a:sp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b="1" dirty="0">
                <a:solidFill>
                  <a:srgbClr val="007FA3"/>
                </a:solidFill>
                <a:latin typeface="Arial (Body)"/>
                <a:ea typeface="+mj-ea"/>
                <a:cs typeface="Times New Roman" panose="02020603050405020304" pitchFamily="18" charset="0"/>
              </a:rPr>
              <a:t>Figure 23.31b </a:t>
            </a:r>
            <a:r>
              <a:rPr lang="en-US" dirty="0"/>
              <a:t>Structural modifications of the small intestine that increase its surface area for digestion and absorption.</a:t>
            </a:r>
            <a:endParaRPr lang="en-US" dirty="0">
              <a:latin typeface="Arial (Body)"/>
            </a:endParaRPr>
          </a:p>
        </p:txBody>
      </p:sp>
    </p:spTree>
    <p:extLst>
      <p:ext uri="{BB962C8B-B14F-4D97-AF65-F5344CB8AC3E}">
        <p14:creationId xmlns:p14="http://schemas.microsoft.com/office/powerpoint/2010/main" val="413301810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46888"/>
            <a:ext cx="8534400" cy="954107"/>
          </a:xfrm>
        </p:spPr>
        <p:txBody>
          <a:bodyPr wrap="square">
            <a:spAutoFit/>
          </a:bodyPr>
          <a:lstStyle/>
          <a:p>
            <a:r>
              <a:rPr lang="en-US" dirty="0">
                <a:latin typeface="Times New Roman"/>
                <a:ea typeface="ＭＳ Ｐゴシック" pitchFamily="34" charset="-128"/>
              </a:rPr>
              <a:t>Developmental Aspects of Digestive System </a:t>
            </a:r>
            <a:br>
              <a:rPr lang="en-US" dirty="0">
                <a:latin typeface="Times New Roman"/>
                <a:ea typeface="ＭＳ Ｐゴシック" pitchFamily="34" charset="-128"/>
              </a:rPr>
            </a:br>
            <a:r>
              <a:rPr lang="en-US" sz="2800" dirty="0">
                <a:latin typeface="Times New Roman"/>
              </a:rPr>
              <a:t>(2 of 4)</a:t>
            </a:r>
          </a:p>
        </p:txBody>
      </p:sp>
      <p:sp>
        <p:nvSpPr>
          <p:cNvPr id="4" name="Content Placeholder 3"/>
          <p:cNvSpPr>
            <a:spLocks noGrp="1"/>
          </p:cNvSpPr>
          <p:nvPr>
            <p:ph idx="1"/>
          </p:nvPr>
        </p:nvSpPr>
        <p:spPr>
          <a:xfrm>
            <a:off x="457200" y="1600201"/>
            <a:ext cx="8153400" cy="2108269"/>
          </a:xfrm>
        </p:spPr>
        <p:txBody>
          <a:bodyPr wrap="square">
            <a:spAutoFit/>
          </a:bodyPr>
          <a:lstStyle/>
          <a:p>
            <a:r>
              <a:rPr lang="en-US" b="1" dirty="0"/>
              <a:t>Digestive system after birth</a:t>
            </a:r>
          </a:p>
          <a:p>
            <a:pPr lvl="1"/>
            <a:r>
              <a:rPr lang="en-US" dirty="0"/>
              <a:t>Fetal nutrition occurs via placenta, but GI tract is stimulated to mature by amniotic fluid swallowed in utero</a:t>
            </a:r>
          </a:p>
          <a:p>
            <a:pPr lvl="1"/>
            <a:r>
              <a:rPr lang="en-US" dirty="0"/>
              <a:t>Newborn’s </a:t>
            </a:r>
            <a:r>
              <a:rPr lang="en-US" i="1" dirty="0"/>
              <a:t>rooting reflex</a:t>
            </a:r>
            <a:r>
              <a:rPr lang="en-US" dirty="0"/>
              <a:t> helps infant find nipple; </a:t>
            </a:r>
            <a:r>
              <a:rPr lang="en-US" i="1" dirty="0"/>
              <a:t>sucking reflex </a:t>
            </a:r>
            <a:r>
              <a:rPr lang="en-US" dirty="0"/>
              <a:t>aids in swallowing</a:t>
            </a:r>
          </a:p>
          <a:p>
            <a:pPr lvl="1"/>
            <a:r>
              <a:rPr lang="en-US" dirty="0"/>
              <a:t>Newborns double birth weight in 6 months; adult diet by 2 years</a:t>
            </a:r>
          </a:p>
          <a:p>
            <a:pPr lvl="1"/>
            <a:r>
              <a:rPr lang="en-US" b="1" dirty="0"/>
              <a:t>Gastroenteritis</a:t>
            </a:r>
            <a:r>
              <a:rPr lang="en-US" dirty="0"/>
              <a:t>: inflammation of GI tract</a:t>
            </a:r>
          </a:p>
          <a:p>
            <a:pPr lvl="1"/>
            <a:r>
              <a:rPr lang="en-US" b="1" dirty="0"/>
              <a:t>Cholecystitis</a:t>
            </a:r>
            <a:r>
              <a:rPr lang="en-US" dirty="0"/>
              <a:t>, ulcers: problems of middle age </a:t>
            </a:r>
          </a:p>
        </p:txBody>
      </p:sp>
    </p:spTree>
    <p:extLst>
      <p:ext uri="{BB962C8B-B14F-4D97-AF65-F5344CB8AC3E}">
        <p14:creationId xmlns:p14="http://schemas.microsoft.com/office/powerpoint/2010/main" val="163906507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47565"/>
            <a:ext cx="8534400" cy="954107"/>
          </a:xfrm>
        </p:spPr>
        <p:txBody>
          <a:bodyPr wrap="square">
            <a:spAutoFit/>
          </a:bodyPr>
          <a:lstStyle/>
          <a:p>
            <a:r>
              <a:rPr lang="en-US" dirty="0">
                <a:latin typeface="Times New Roman"/>
                <a:ea typeface="ＭＳ Ｐゴシック" pitchFamily="34" charset="-128"/>
              </a:rPr>
              <a:t>Developmental Aspects of Digestive System </a:t>
            </a:r>
            <a:br>
              <a:rPr lang="en-US" dirty="0">
                <a:latin typeface="Times New Roman"/>
                <a:ea typeface="ＭＳ Ｐゴシック" pitchFamily="34" charset="-128"/>
              </a:rPr>
            </a:br>
            <a:r>
              <a:rPr lang="en-US" sz="2800" dirty="0">
                <a:latin typeface="Times New Roman"/>
              </a:rPr>
              <a:t>(3 of 4)</a:t>
            </a:r>
          </a:p>
        </p:txBody>
      </p:sp>
      <p:sp>
        <p:nvSpPr>
          <p:cNvPr id="4" name="Content Placeholder 3"/>
          <p:cNvSpPr>
            <a:spLocks noGrp="1"/>
          </p:cNvSpPr>
          <p:nvPr>
            <p:ph idx="1"/>
          </p:nvPr>
        </p:nvSpPr>
        <p:spPr>
          <a:xfrm>
            <a:off x="457200" y="1600201"/>
            <a:ext cx="8305800" cy="1785104"/>
          </a:xfrm>
        </p:spPr>
        <p:txBody>
          <a:bodyPr wrap="square">
            <a:spAutoFit/>
          </a:bodyPr>
          <a:lstStyle/>
          <a:p>
            <a:r>
              <a:rPr lang="en-US" b="1" dirty="0"/>
              <a:t>Aging and the digestive system</a:t>
            </a:r>
          </a:p>
          <a:p>
            <a:pPr lvl="1"/>
            <a:r>
              <a:rPr lang="en-US" dirty="0"/>
              <a:t>GI tract activity declines with age</a:t>
            </a:r>
          </a:p>
          <a:p>
            <a:pPr lvl="1"/>
            <a:r>
              <a:rPr lang="en-US" dirty="0"/>
              <a:t>GI produces less digestive juice; absorption is less efficient; peristalsis slows, </a:t>
            </a:r>
            <a:r>
              <a:rPr lang="en-US" dirty="0">
                <a:sym typeface="Wingdings" charset="0"/>
              </a:rPr>
              <a:t>causing decline in frequency of bowel movements</a:t>
            </a:r>
            <a:endParaRPr lang="en-US" dirty="0"/>
          </a:p>
          <a:p>
            <a:pPr lvl="1"/>
            <a:r>
              <a:rPr lang="en-US" dirty="0"/>
              <a:t>Taste/smell becomes less acute; periodontal disease often develops</a:t>
            </a:r>
          </a:p>
          <a:p>
            <a:pPr lvl="1"/>
            <a:r>
              <a:rPr lang="en-US" dirty="0"/>
              <a:t>Diverticulosis, fecal incontinence, and cancer of GI tract are fairly common</a:t>
            </a:r>
          </a:p>
        </p:txBody>
      </p:sp>
    </p:spTree>
    <p:extLst>
      <p:ext uri="{BB962C8B-B14F-4D97-AF65-F5344CB8AC3E}">
        <p14:creationId xmlns:p14="http://schemas.microsoft.com/office/powerpoint/2010/main" val="404570622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47565"/>
            <a:ext cx="8534400" cy="954107"/>
          </a:xfrm>
        </p:spPr>
        <p:txBody>
          <a:bodyPr wrap="square">
            <a:spAutoFit/>
          </a:bodyPr>
          <a:lstStyle/>
          <a:p>
            <a:r>
              <a:rPr lang="en-US" dirty="0">
                <a:latin typeface="Times New Roman"/>
                <a:ea typeface="ＭＳ Ｐゴシック" pitchFamily="34" charset="-128"/>
              </a:rPr>
              <a:t>Developmental Aspects of Digestive System </a:t>
            </a:r>
            <a:br>
              <a:rPr lang="en-US" dirty="0">
                <a:latin typeface="Times New Roman"/>
                <a:ea typeface="ＭＳ Ｐゴシック" pitchFamily="34" charset="-128"/>
              </a:rPr>
            </a:br>
            <a:r>
              <a:rPr lang="en-US" sz="2800" dirty="0">
                <a:latin typeface="Times New Roman"/>
              </a:rPr>
              <a:t>(4 of 4)</a:t>
            </a:r>
          </a:p>
        </p:txBody>
      </p:sp>
      <p:sp>
        <p:nvSpPr>
          <p:cNvPr id="4" name="Content Placeholder 3"/>
          <p:cNvSpPr>
            <a:spLocks noGrp="1"/>
          </p:cNvSpPr>
          <p:nvPr>
            <p:ph idx="1"/>
          </p:nvPr>
        </p:nvSpPr>
        <p:spPr>
          <a:xfrm>
            <a:off x="457200" y="1600201"/>
            <a:ext cx="8534400" cy="1862048"/>
          </a:xfrm>
        </p:spPr>
        <p:txBody>
          <a:bodyPr wrap="square">
            <a:spAutoFit/>
          </a:bodyPr>
          <a:lstStyle/>
          <a:p>
            <a:r>
              <a:rPr lang="en-US" b="1" dirty="0"/>
              <a:t>Aging and the digestive system (cont.)</a:t>
            </a:r>
          </a:p>
          <a:p>
            <a:pPr lvl="1"/>
            <a:r>
              <a:rPr lang="en-US" dirty="0"/>
              <a:t>Stomach and colon cancers rarely have early signs or symptoms</a:t>
            </a:r>
          </a:p>
          <a:p>
            <a:pPr lvl="1"/>
            <a:r>
              <a:rPr lang="en-US" dirty="0"/>
              <a:t>Metastasized colon cancers frequently cause secondary liver cancer</a:t>
            </a:r>
          </a:p>
          <a:p>
            <a:pPr lvl="1"/>
            <a:r>
              <a:rPr lang="en-US" dirty="0"/>
              <a:t>Oral cancers can be detected during dental exams</a:t>
            </a:r>
          </a:p>
          <a:p>
            <a:pPr lvl="1"/>
            <a:r>
              <a:rPr lang="en-US" dirty="0"/>
              <a:t>Most GI cancers are treatable if caught early</a:t>
            </a:r>
          </a:p>
          <a:p>
            <a:pPr lvl="1"/>
            <a:r>
              <a:rPr lang="en-US" dirty="0"/>
              <a:t>Prevention: regular dental and medical examinations</a:t>
            </a:r>
          </a:p>
        </p:txBody>
      </p:sp>
    </p:spTree>
    <p:extLst>
      <p:ext uri="{BB962C8B-B14F-4D97-AF65-F5344CB8AC3E}">
        <p14:creationId xmlns:p14="http://schemas.microsoft.com/office/powerpoint/2010/main" val="357699146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581" y="753110"/>
            <a:ext cx="8229600" cy="523220"/>
          </a:xfrm>
        </p:spPr>
        <p:txBody>
          <a:bodyPr>
            <a:spAutoFit/>
          </a:bodyPr>
          <a:lstStyle/>
          <a:p>
            <a:r>
              <a:rPr lang="en-US" dirty="0">
                <a:latin typeface="Times New Roman"/>
                <a:ea typeface="Tahoma" panose="020B0604030504040204" pitchFamily="34" charset="0"/>
              </a:rPr>
              <a:t>Copyright</a:t>
            </a:r>
          </a:p>
        </p:txBody>
      </p:sp>
      <p:pic>
        <p:nvPicPr>
          <p:cNvPr id="2" name="Picture 1" descr="This work is protected by United States copyright laws and is provided solely for the use of instructors in teaching their courses and assessing student learning. Dissemination or sale of any part of this work left parenthesis including on the world wide web right parenthesis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088" y="2134080"/>
            <a:ext cx="8051824" cy="2589840"/>
          </a:xfrm>
          <a:prstGeom prst="rect">
            <a:avLst/>
          </a:prstGeom>
        </p:spPr>
      </p:pic>
    </p:spTree>
    <p:extLst>
      <p:ext uri="{BB962C8B-B14F-4D97-AF65-F5344CB8AC3E}">
        <p14:creationId xmlns:p14="http://schemas.microsoft.com/office/powerpoint/2010/main" val="3624308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28600"/>
            <a:ext cx="8153400" cy="1569660"/>
          </a:xfrm>
        </p:spPr>
        <p:txBody>
          <a:bodyPr wrap="square">
            <a:spAutoFit/>
          </a:bodyPr>
          <a:lstStyle/>
          <a:p>
            <a:r>
              <a:rPr lang="en-US" dirty="0">
                <a:latin typeface="Times New Roman"/>
              </a:rPr>
              <a:t>Structural Modifications of the Small Intestine that Increase its Surface Area for Digestion and Absorption </a:t>
            </a:r>
            <a:r>
              <a:rPr lang="en-US" sz="2800" dirty="0">
                <a:latin typeface="Times New Roman"/>
              </a:rPr>
              <a:t>(3 of 3)</a:t>
            </a:r>
            <a:endParaRPr lang="en-IN" sz="2800" dirty="0">
              <a:latin typeface="Times New Roman"/>
            </a:endParaRPr>
          </a:p>
        </p:txBody>
      </p:sp>
      <p:pic>
        <p:nvPicPr>
          <p:cNvPr id="5" name="Picture 4" descr="- Part (c) is a photomicrograph of the mucosa showing villi (250X). Labels include goblet cells, villi, enterocytes (absorptive cells) and intestinal crypt."/>
          <p:cNvPicPr/>
          <p:nvPr/>
        </p:nvPicPr>
        <p:blipFill>
          <a:blip r:embed="rId3" cstate="print">
            <a:extLst>
              <a:ext uri="{28A0092B-C50C-407E-A947-70E740481C1C}">
                <a14:useLocalDpi xmlns:a14="http://schemas.microsoft.com/office/drawing/2010/main" val="0"/>
              </a:ext>
            </a:extLst>
          </a:blip>
          <a:stretch>
            <a:fillRect/>
          </a:stretch>
        </p:blipFill>
        <p:spPr>
          <a:xfrm>
            <a:off x="2847952" y="1903148"/>
            <a:ext cx="2741658" cy="3735652"/>
          </a:xfrm>
          <a:prstGeom prst="rect">
            <a:avLst/>
          </a:prstGeom>
        </p:spPr>
      </p:pic>
      <p:sp>
        <p:nvSpPr>
          <p:cNvPr id="4" name="Content Placeholder 3"/>
          <p:cNvSpPr txBox="1">
            <a:spLocks/>
          </p:cNvSpPr>
          <p:nvPr/>
        </p:nvSpPr>
        <p:spPr>
          <a:xfrm>
            <a:off x="457200" y="5706237"/>
            <a:ext cx="8229600" cy="584775"/>
          </a:xfrm>
          <a:prstGeom prst="rect">
            <a:avLst/>
          </a:prstGeom>
        </p:spPr>
        <p:txBody>
          <a:bodyPr>
            <a:sp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b="1" dirty="0">
                <a:solidFill>
                  <a:srgbClr val="007FA3"/>
                </a:solidFill>
                <a:latin typeface="Arial (Body)"/>
                <a:ea typeface="+mj-ea"/>
                <a:cs typeface="Times New Roman" panose="02020603050405020304" pitchFamily="18" charset="0"/>
              </a:rPr>
              <a:t>Figure 23.31c </a:t>
            </a:r>
            <a:r>
              <a:rPr lang="en-US" dirty="0"/>
              <a:t>Structural modifications of the small intestine that increase its surface area for digestion and absorption.</a:t>
            </a:r>
            <a:endParaRPr lang="en-US" dirty="0">
              <a:latin typeface="Arial (Body)"/>
            </a:endParaRPr>
          </a:p>
        </p:txBody>
      </p:sp>
    </p:spTree>
    <p:extLst>
      <p:ext uri="{BB962C8B-B14F-4D97-AF65-F5344CB8AC3E}">
        <p14:creationId xmlns:p14="http://schemas.microsoft.com/office/powerpoint/2010/main" val="658414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153400" cy="523220"/>
          </a:xfrm>
        </p:spPr>
        <p:txBody>
          <a:bodyPr wrap="square">
            <a:spAutoFit/>
          </a:bodyPr>
          <a:lstStyle/>
          <a:p>
            <a:r>
              <a:rPr lang="en-US" dirty="0">
                <a:latin typeface="Times New Roman"/>
              </a:rPr>
              <a:t>Microvilli of the Small Intestine</a:t>
            </a:r>
            <a:endParaRPr lang="en-IN" b="0" dirty="0">
              <a:latin typeface="Times New Roman"/>
            </a:endParaRPr>
          </a:p>
        </p:txBody>
      </p:sp>
      <p:pic>
        <p:nvPicPr>
          <p:cNvPr id="5" name="Picture 4" descr="This figure is a colored electron micrograph (28000X), showing microvilli as red projections from the surface of an absorptive cell. Labels include mucus granules, microvilli forming the brush border, apical membrane and enterocyte (absorptive cell)."/>
          <p:cNvPicPr/>
          <p:nvPr/>
        </p:nvPicPr>
        <p:blipFill rotWithShape="1">
          <a:blip r:embed="rId3">
            <a:extLst>
              <a:ext uri="{28A0092B-C50C-407E-A947-70E740481C1C}">
                <a14:useLocalDpi xmlns:a14="http://schemas.microsoft.com/office/drawing/2010/main" val="0"/>
              </a:ext>
            </a:extLst>
          </a:blip>
          <a:srcRect b="2976"/>
          <a:stretch/>
        </p:blipFill>
        <p:spPr>
          <a:xfrm>
            <a:off x="2438400" y="1375791"/>
            <a:ext cx="5700468" cy="4284218"/>
          </a:xfrm>
          <a:prstGeom prst="rect">
            <a:avLst/>
          </a:prstGeom>
        </p:spPr>
      </p:pic>
      <p:sp>
        <p:nvSpPr>
          <p:cNvPr id="4" name="Content Placeholder 3"/>
          <p:cNvSpPr txBox="1">
            <a:spLocks/>
          </p:cNvSpPr>
          <p:nvPr/>
        </p:nvSpPr>
        <p:spPr>
          <a:xfrm>
            <a:off x="457200" y="5825179"/>
            <a:ext cx="8229600" cy="338554"/>
          </a:xfrm>
          <a:prstGeom prst="rect">
            <a:avLst/>
          </a:prstGeom>
        </p:spPr>
        <p:txBody>
          <a:bodyPr>
            <a:sp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b="1" dirty="0">
                <a:solidFill>
                  <a:srgbClr val="007FA3"/>
                </a:solidFill>
                <a:latin typeface="Arial (Body)"/>
                <a:ea typeface="+mj-ea"/>
                <a:cs typeface="Times New Roman" panose="02020603050405020304" pitchFamily="18" charset="0"/>
              </a:rPr>
              <a:t>Figure 23.32 </a:t>
            </a:r>
            <a:r>
              <a:rPr lang="en-US" dirty="0"/>
              <a:t>Microvilli of the small intestine.</a:t>
            </a:r>
            <a:endParaRPr lang="en-US" dirty="0">
              <a:latin typeface="Arial (Body)"/>
            </a:endParaRPr>
          </a:p>
        </p:txBody>
      </p:sp>
    </p:spTree>
    <p:extLst>
      <p:ext uri="{BB962C8B-B14F-4D97-AF65-F5344CB8AC3E}">
        <p14:creationId xmlns:p14="http://schemas.microsoft.com/office/powerpoint/2010/main" val="916980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dirty="0">
                <a:latin typeface="Times New Roman"/>
              </a:rPr>
              <a:t>Microscopic Anatomy </a:t>
            </a:r>
            <a:r>
              <a:rPr lang="en-US" sz="2800" dirty="0">
                <a:latin typeface="Times New Roman"/>
              </a:rPr>
              <a:t>(3 of 5)</a:t>
            </a:r>
            <a:endParaRPr lang="en-US" sz="2800" kern="0" dirty="0">
              <a:latin typeface="Times New Roman"/>
            </a:endParaRPr>
          </a:p>
        </p:txBody>
      </p:sp>
      <p:sp>
        <p:nvSpPr>
          <p:cNvPr id="4" name="Content Placeholder 3"/>
          <p:cNvSpPr>
            <a:spLocks noGrp="1"/>
          </p:cNvSpPr>
          <p:nvPr>
            <p:ph idx="1"/>
          </p:nvPr>
        </p:nvSpPr>
        <p:spPr>
          <a:xfrm>
            <a:off x="457581" y="1643126"/>
            <a:ext cx="8153400" cy="3467616"/>
          </a:xfrm>
        </p:spPr>
        <p:txBody>
          <a:bodyPr wrap="square">
            <a:spAutoFit/>
          </a:bodyPr>
          <a:lstStyle/>
          <a:p>
            <a:pPr>
              <a:spcBef>
                <a:spcPts val="500"/>
              </a:spcBef>
            </a:pPr>
            <a:r>
              <a:rPr lang="en-US" b="1" dirty="0">
                <a:latin typeface="Arial"/>
              </a:rPr>
              <a:t>Histology of the small intestine wall</a:t>
            </a:r>
          </a:p>
          <a:p>
            <a:pPr lvl="1">
              <a:spcBef>
                <a:spcPts val="500"/>
              </a:spcBef>
            </a:pPr>
            <a:r>
              <a:rPr lang="en-US" dirty="0">
                <a:latin typeface="Arial"/>
              </a:rPr>
              <a:t>Modifications of mucosa and submucosa of small intestine reflect its function in digestion</a:t>
            </a:r>
          </a:p>
          <a:p>
            <a:pPr lvl="1">
              <a:spcBef>
                <a:spcPts val="500"/>
              </a:spcBef>
            </a:pPr>
            <a:r>
              <a:rPr lang="en-US" b="1" dirty="0">
                <a:latin typeface="Arial"/>
              </a:rPr>
              <a:t>Intestinal crypts</a:t>
            </a:r>
            <a:r>
              <a:rPr lang="en-US" dirty="0">
                <a:latin typeface="Arial"/>
              </a:rPr>
              <a:t>: tubular glands scattered between villi</a:t>
            </a:r>
          </a:p>
          <a:p>
            <a:pPr lvl="1">
              <a:spcBef>
                <a:spcPts val="500"/>
              </a:spcBef>
            </a:pPr>
            <a:r>
              <a:rPr lang="en-US" dirty="0">
                <a:latin typeface="Arial"/>
              </a:rPr>
              <a:t>Five main types of cells found in villi and crypts</a:t>
            </a:r>
          </a:p>
          <a:p>
            <a:pPr lvl="2">
              <a:spcBef>
                <a:spcPts val="500"/>
              </a:spcBef>
            </a:pPr>
            <a:r>
              <a:rPr lang="en-US" dirty="0">
                <a:latin typeface="Arial"/>
              </a:rPr>
              <a:t> </a:t>
            </a:r>
            <a:r>
              <a:rPr lang="en-US" i="1" dirty="0">
                <a:latin typeface="Arial"/>
              </a:rPr>
              <a:t>Enterocytes</a:t>
            </a:r>
            <a:r>
              <a:rPr lang="en-US" dirty="0">
                <a:latin typeface="Arial"/>
              </a:rPr>
              <a:t>: make up bulk of epithelium</a:t>
            </a:r>
          </a:p>
          <a:p>
            <a:pPr lvl="3">
              <a:spcBef>
                <a:spcPts val="500"/>
              </a:spcBef>
            </a:pPr>
            <a:r>
              <a:rPr lang="en-US" dirty="0">
                <a:latin typeface="Arial"/>
              </a:rPr>
              <a:t>Simple columnar absorptive cells bound by tight junctions and contain many microvilli</a:t>
            </a:r>
          </a:p>
          <a:p>
            <a:pPr lvl="3">
              <a:spcBef>
                <a:spcPts val="500"/>
              </a:spcBef>
            </a:pPr>
            <a:r>
              <a:rPr lang="en-US" dirty="0">
                <a:latin typeface="Arial"/>
              </a:rPr>
              <a:t>Function</a:t>
            </a:r>
          </a:p>
          <a:p>
            <a:pPr lvl="4">
              <a:spcBef>
                <a:spcPts val="500"/>
              </a:spcBef>
            </a:pPr>
            <a:r>
              <a:rPr lang="en-US" dirty="0">
                <a:latin typeface="Arial"/>
              </a:rPr>
              <a:t>Villi: absorb nutrients and electrolytes</a:t>
            </a:r>
          </a:p>
          <a:p>
            <a:pPr lvl="4">
              <a:spcBef>
                <a:spcPts val="500"/>
              </a:spcBef>
            </a:pPr>
            <a:r>
              <a:rPr lang="en-US" dirty="0">
                <a:latin typeface="Arial"/>
              </a:rPr>
              <a:t>Crypts: produce intestinal juice, watery mixture of mucus that acts as carrier fluid for chyme</a:t>
            </a:r>
          </a:p>
        </p:txBody>
      </p:sp>
    </p:spTree>
    <p:extLst>
      <p:ext uri="{BB962C8B-B14F-4D97-AF65-F5344CB8AC3E}">
        <p14:creationId xmlns:p14="http://schemas.microsoft.com/office/powerpoint/2010/main" val="2743326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dirty="0">
                <a:latin typeface="Times New Roman"/>
              </a:rPr>
              <a:t>Microscopic Anatomy </a:t>
            </a:r>
            <a:r>
              <a:rPr lang="en-US" sz="2800" dirty="0">
                <a:latin typeface="Times New Roman"/>
              </a:rPr>
              <a:t>(4 of 5)</a:t>
            </a:r>
            <a:endParaRPr lang="en-US" sz="2800" kern="0" dirty="0">
              <a:latin typeface="Times New Roman"/>
            </a:endParaRPr>
          </a:p>
        </p:txBody>
      </p:sp>
      <p:sp>
        <p:nvSpPr>
          <p:cNvPr id="4" name="Content Placeholder 3"/>
          <p:cNvSpPr>
            <a:spLocks noGrp="1"/>
          </p:cNvSpPr>
          <p:nvPr>
            <p:ph idx="1"/>
          </p:nvPr>
        </p:nvSpPr>
        <p:spPr>
          <a:xfrm>
            <a:off x="457581" y="1643126"/>
            <a:ext cx="8229600" cy="3247043"/>
          </a:xfrm>
        </p:spPr>
        <p:txBody>
          <a:bodyPr wrap="square">
            <a:spAutoFit/>
          </a:bodyPr>
          <a:lstStyle/>
          <a:p>
            <a:r>
              <a:rPr lang="en-US" b="1" dirty="0">
                <a:latin typeface="Arial"/>
              </a:rPr>
              <a:t>Histology of the small intestine wall (cont.)</a:t>
            </a:r>
          </a:p>
          <a:p>
            <a:pPr lvl="2"/>
            <a:r>
              <a:rPr lang="en-US" dirty="0">
                <a:latin typeface="Arial"/>
              </a:rPr>
              <a:t> </a:t>
            </a:r>
            <a:r>
              <a:rPr lang="en-US" i="1" dirty="0">
                <a:latin typeface="Arial"/>
              </a:rPr>
              <a:t>Goblet cells</a:t>
            </a:r>
            <a:r>
              <a:rPr lang="en-US" dirty="0">
                <a:latin typeface="Arial"/>
              </a:rPr>
              <a:t>: mucus-secreting cells found in epithelia of villi and crypts</a:t>
            </a:r>
          </a:p>
          <a:p>
            <a:pPr lvl="2"/>
            <a:r>
              <a:rPr lang="en-US" dirty="0">
                <a:latin typeface="Arial"/>
              </a:rPr>
              <a:t> </a:t>
            </a:r>
            <a:r>
              <a:rPr lang="en-US" i="1" dirty="0">
                <a:latin typeface="Arial"/>
              </a:rPr>
              <a:t>Enteroendocrine cells</a:t>
            </a:r>
            <a:r>
              <a:rPr lang="en-US" dirty="0">
                <a:latin typeface="Arial"/>
              </a:rPr>
              <a:t>:</a:t>
            </a:r>
            <a:r>
              <a:rPr lang="en-US" dirty="0">
                <a:latin typeface="Arial"/>
                <a:sym typeface="Wingdings" charset="0"/>
              </a:rPr>
              <a:t> source of enterogastrones</a:t>
            </a:r>
            <a:r>
              <a:rPr lang="en-US" dirty="0">
                <a:latin typeface="Arial"/>
              </a:rPr>
              <a:t> (examples: CCK and secretin)</a:t>
            </a:r>
          </a:p>
          <a:p>
            <a:pPr lvl="3"/>
            <a:r>
              <a:rPr lang="en-US" dirty="0">
                <a:latin typeface="Arial"/>
              </a:rPr>
              <a:t>Found scattered in villi but some in crypts</a:t>
            </a:r>
          </a:p>
          <a:p>
            <a:pPr marL="1258888" lvl="2" indent="-363538"/>
            <a:r>
              <a:rPr lang="en-US" dirty="0">
                <a:latin typeface="Arial"/>
              </a:rPr>
              <a:t> </a:t>
            </a:r>
            <a:r>
              <a:rPr lang="en-US" i="1" dirty="0">
                <a:latin typeface="Arial"/>
              </a:rPr>
              <a:t>Paneth cells</a:t>
            </a:r>
            <a:r>
              <a:rPr lang="en-US" dirty="0">
                <a:latin typeface="Arial"/>
              </a:rPr>
              <a:t>: found deep in crypts, specialized secretory cells that fortify small intestine</a:t>
            </a:r>
            <a:r>
              <a:rPr lang="ja-JP" altLang="en-US" dirty="0">
                <a:latin typeface="Arial"/>
              </a:rPr>
              <a:t>’</a:t>
            </a:r>
            <a:r>
              <a:rPr lang="en-US" altLang="ja-JP" dirty="0">
                <a:latin typeface="Arial"/>
              </a:rPr>
              <a:t>s defenses</a:t>
            </a:r>
          </a:p>
          <a:p>
            <a:pPr lvl="3"/>
            <a:r>
              <a:rPr lang="en-US" dirty="0">
                <a:latin typeface="Arial"/>
              </a:rPr>
              <a:t>Secrete antimicrobial agents (defensins and lysozyme) that can destroy bacteria</a:t>
            </a:r>
          </a:p>
          <a:p>
            <a:pPr lvl="2"/>
            <a:r>
              <a:rPr lang="en-US" dirty="0">
                <a:latin typeface="Arial"/>
              </a:rPr>
              <a:t>Stem cells that continuously divide to produce other cell types</a:t>
            </a:r>
          </a:p>
          <a:p>
            <a:pPr lvl="3"/>
            <a:r>
              <a:rPr lang="en-US" dirty="0">
                <a:latin typeface="Arial"/>
              </a:rPr>
              <a:t>Villus epithelium renewed every 2–4 days</a:t>
            </a:r>
          </a:p>
        </p:txBody>
      </p:sp>
    </p:spTree>
    <p:extLst>
      <p:ext uri="{BB962C8B-B14F-4D97-AF65-F5344CB8AC3E}">
        <p14:creationId xmlns:p14="http://schemas.microsoft.com/office/powerpoint/2010/main" val="1730010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dirty="0">
                <a:latin typeface="Times New Roman"/>
              </a:rPr>
              <a:t>Microscopic Anatomy </a:t>
            </a:r>
            <a:r>
              <a:rPr lang="en-US" sz="2800" dirty="0">
                <a:latin typeface="Times New Roman"/>
              </a:rPr>
              <a:t>(5 of 5)</a:t>
            </a:r>
            <a:endParaRPr lang="en-US" sz="2800" kern="0" dirty="0">
              <a:latin typeface="Times New Roman"/>
            </a:endParaRPr>
          </a:p>
        </p:txBody>
      </p:sp>
      <p:sp>
        <p:nvSpPr>
          <p:cNvPr id="4" name="Content Placeholder 3"/>
          <p:cNvSpPr>
            <a:spLocks noGrp="1"/>
          </p:cNvSpPr>
          <p:nvPr>
            <p:ph idx="1"/>
          </p:nvPr>
        </p:nvSpPr>
        <p:spPr>
          <a:xfrm>
            <a:off x="457581" y="1643126"/>
            <a:ext cx="8077200" cy="3247043"/>
          </a:xfrm>
        </p:spPr>
        <p:txBody>
          <a:bodyPr wrap="square">
            <a:spAutoFit/>
          </a:bodyPr>
          <a:lstStyle/>
          <a:p>
            <a:pPr>
              <a:spcBef>
                <a:spcPts val="500"/>
              </a:spcBef>
            </a:pPr>
            <a:r>
              <a:rPr lang="en-US" b="1" dirty="0">
                <a:latin typeface="Arial"/>
              </a:rPr>
              <a:t>Histology of the small intestine wall (cont.)</a:t>
            </a:r>
            <a:endParaRPr lang="en-US" dirty="0">
              <a:latin typeface="Arial"/>
            </a:endParaRPr>
          </a:p>
          <a:p>
            <a:pPr lvl="1">
              <a:spcBef>
                <a:spcPts val="500"/>
              </a:spcBef>
            </a:pPr>
            <a:r>
              <a:rPr lang="en-US" dirty="0">
                <a:latin typeface="Arial"/>
              </a:rPr>
              <a:t>Mucosa-associated lymphoid tissue protects intestine against microorganisms and includes:</a:t>
            </a:r>
          </a:p>
          <a:p>
            <a:pPr lvl="2">
              <a:spcBef>
                <a:spcPts val="500"/>
              </a:spcBef>
            </a:pPr>
            <a:r>
              <a:rPr lang="en-US" dirty="0">
                <a:latin typeface="Arial"/>
              </a:rPr>
              <a:t>Individual lymphoid follicles</a:t>
            </a:r>
          </a:p>
          <a:p>
            <a:pPr lvl="2">
              <a:spcBef>
                <a:spcPts val="500"/>
              </a:spcBef>
            </a:pPr>
            <a:r>
              <a:rPr lang="en-US" b="1" dirty="0">
                <a:latin typeface="Arial"/>
              </a:rPr>
              <a:t>Peyer’s patches</a:t>
            </a:r>
            <a:r>
              <a:rPr lang="en-US" dirty="0">
                <a:latin typeface="Arial"/>
              </a:rPr>
              <a:t> (</a:t>
            </a:r>
            <a:r>
              <a:rPr lang="en-US" i="1" dirty="0">
                <a:latin typeface="Arial"/>
              </a:rPr>
              <a:t>aggregated lymphoid nodules</a:t>
            </a:r>
            <a:r>
              <a:rPr lang="en-US" dirty="0">
                <a:latin typeface="Arial"/>
              </a:rPr>
              <a:t>), located in lamina propria</a:t>
            </a:r>
          </a:p>
          <a:p>
            <a:pPr lvl="3">
              <a:spcBef>
                <a:spcPts val="500"/>
              </a:spcBef>
            </a:pPr>
            <a:r>
              <a:rPr lang="en-US" dirty="0">
                <a:latin typeface="Arial"/>
              </a:rPr>
              <a:t>Found in great numbers in distal part of small intestine, where bacterial numbers increase</a:t>
            </a:r>
          </a:p>
          <a:p>
            <a:pPr lvl="2">
              <a:spcBef>
                <a:spcPts val="500"/>
              </a:spcBef>
            </a:pPr>
            <a:r>
              <a:rPr lang="en-US" dirty="0">
                <a:latin typeface="Arial"/>
              </a:rPr>
              <a:t>Lamina propria also contains large numbers of plasma cells that secrete IgA</a:t>
            </a:r>
          </a:p>
          <a:p>
            <a:pPr lvl="1">
              <a:spcBef>
                <a:spcPts val="500"/>
              </a:spcBef>
            </a:pPr>
            <a:r>
              <a:rPr lang="en-US" dirty="0">
                <a:latin typeface="Arial"/>
              </a:rPr>
              <a:t>Submucosa consists of areolar tissue </a:t>
            </a:r>
          </a:p>
          <a:p>
            <a:pPr lvl="2">
              <a:spcBef>
                <a:spcPts val="500"/>
              </a:spcBef>
            </a:pPr>
            <a:r>
              <a:rPr lang="en-US" b="1" dirty="0">
                <a:latin typeface="Arial"/>
              </a:rPr>
              <a:t>Duodenal glands </a:t>
            </a:r>
            <a:r>
              <a:rPr lang="en-US" dirty="0">
                <a:latin typeface="Arial"/>
              </a:rPr>
              <a:t>of duodenum secrete alkaline mucus to neutralize acidic chyme </a:t>
            </a:r>
          </a:p>
        </p:txBody>
      </p:sp>
    </p:spTree>
    <p:extLst>
      <p:ext uri="{BB962C8B-B14F-4D97-AF65-F5344CB8AC3E}">
        <p14:creationId xmlns:p14="http://schemas.microsoft.com/office/powerpoint/2010/main" val="1071470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altLang="en-US" dirty="0">
                <a:latin typeface="Times New Roman"/>
              </a:rPr>
              <a:t>Clinical – Homeostatic Imbalance 23.10</a:t>
            </a:r>
            <a:endParaRPr lang="en-US" b="0" kern="0" dirty="0">
              <a:latin typeface="Times New Roman"/>
            </a:endParaRPr>
          </a:p>
        </p:txBody>
      </p:sp>
      <p:sp>
        <p:nvSpPr>
          <p:cNvPr id="4" name="Content Placeholder 3"/>
          <p:cNvSpPr>
            <a:spLocks noGrp="1"/>
          </p:cNvSpPr>
          <p:nvPr>
            <p:ph idx="1"/>
          </p:nvPr>
        </p:nvSpPr>
        <p:spPr>
          <a:xfrm>
            <a:off x="457581" y="1643126"/>
            <a:ext cx="8229219" cy="1369606"/>
          </a:xfrm>
        </p:spPr>
        <p:txBody>
          <a:bodyPr wrap="square">
            <a:spAutoFit/>
          </a:bodyPr>
          <a:lstStyle/>
          <a:p>
            <a:r>
              <a:rPr lang="en-US" dirty="0">
                <a:latin typeface="Arial"/>
              </a:rPr>
              <a:t>Chemotherapy targets rapidly dividing cells, such as cancer cells</a:t>
            </a:r>
          </a:p>
          <a:p>
            <a:r>
              <a:rPr lang="en-US" dirty="0">
                <a:latin typeface="Arial"/>
              </a:rPr>
              <a:t>Negative side effect is that it also targets rapidly dividing GI tract epithelium</a:t>
            </a:r>
          </a:p>
          <a:p>
            <a:r>
              <a:rPr lang="en-US" dirty="0">
                <a:latin typeface="Arial"/>
                <a:sym typeface="Wingdings" charset="0"/>
              </a:rPr>
              <a:t>Reason why many patients undergoing chemotherapy have symptoms of nausea, vomiting, and diarrhea</a:t>
            </a:r>
            <a:endParaRPr lang="en-US" dirty="0">
              <a:latin typeface="Arial"/>
            </a:endParaRPr>
          </a:p>
        </p:txBody>
      </p:sp>
    </p:spTree>
    <p:extLst>
      <p:ext uri="{BB962C8B-B14F-4D97-AF65-F5344CB8AC3E}">
        <p14:creationId xmlns:p14="http://schemas.microsoft.com/office/powerpoint/2010/main" val="4201477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dirty="0">
                <a:latin typeface="Times New Roman"/>
              </a:rPr>
              <a:t>Intestinal Juice</a:t>
            </a:r>
            <a:endParaRPr lang="en-US" b="0" kern="0" dirty="0">
              <a:latin typeface="Times New Roman"/>
            </a:endParaRPr>
          </a:p>
        </p:txBody>
      </p:sp>
      <p:sp>
        <p:nvSpPr>
          <p:cNvPr id="4" name="Content Placeholder 3"/>
          <p:cNvSpPr>
            <a:spLocks noGrp="1"/>
          </p:cNvSpPr>
          <p:nvPr>
            <p:ph idx="1"/>
          </p:nvPr>
        </p:nvSpPr>
        <p:spPr>
          <a:xfrm>
            <a:off x="457581" y="1643126"/>
            <a:ext cx="8382000" cy="1885131"/>
          </a:xfrm>
        </p:spPr>
        <p:txBody>
          <a:bodyPr wrap="square">
            <a:spAutoFit/>
          </a:bodyPr>
          <a:lstStyle/>
          <a:p>
            <a:r>
              <a:rPr lang="en-US" dirty="0">
                <a:latin typeface="Arial"/>
              </a:rPr>
              <a:t>1–2 L secreted daily in response to distension or irritation of mucosa</a:t>
            </a:r>
          </a:p>
          <a:p>
            <a:r>
              <a:rPr lang="en-US" dirty="0">
                <a:latin typeface="Arial"/>
              </a:rPr>
              <a:t>Major stimulus for production is hypertonic or acidic chyme</a:t>
            </a:r>
          </a:p>
          <a:p>
            <a:r>
              <a:rPr lang="en-US" dirty="0">
                <a:latin typeface="Arial"/>
              </a:rPr>
              <a:t>Slightly alkaline and isotonic with blood plasma</a:t>
            </a:r>
          </a:p>
          <a:p>
            <a:r>
              <a:rPr lang="en-US" dirty="0">
                <a:latin typeface="Arial"/>
              </a:rPr>
              <a:t>Consists largely of water but also contains mucus</a:t>
            </a:r>
          </a:p>
          <a:p>
            <a:pPr lvl="1"/>
            <a:r>
              <a:rPr lang="en-US" dirty="0">
                <a:latin typeface="Arial"/>
              </a:rPr>
              <a:t>Mucus is secreted by duodenal glands and goblet cells of mucosa </a:t>
            </a:r>
          </a:p>
        </p:txBody>
      </p:sp>
    </p:spTree>
    <p:extLst>
      <p:ext uri="{BB962C8B-B14F-4D97-AF65-F5344CB8AC3E}">
        <p14:creationId xmlns:p14="http://schemas.microsoft.com/office/powerpoint/2010/main" val="2162753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65093"/>
            <a:ext cx="8229219" cy="954107"/>
          </a:xfrm>
        </p:spPr>
        <p:txBody>
          <a:bodyPr wrap="square">
            <a:spAutoFit/>
          </a:bodyPr>
          <a:lstStyle/>
          <a:p>
            <a:r>
              <a:rPr lang="en-US" dirty="0">
                <a:latin typeface="Times New Roman"/>
              </a:rPr>
              <a:t>Digestive Processes in the Small Intestine </a:t>
            </a:r>
            <a:br>
              <a:rPr lang="en-US" dirty="0">
                <a:latin typeface="Times New Roman"/>
              </a:rPr>
            </a:br>
            <a:r>
              <a:rPr lang="en-US" sz="2800" dirty="0">
                <a:latin typeface="Times New Roman"/>
              </a:rPr>
              <a:t>(1 of 5)</a:t>
            </a:r>
            <a:endParaRPr lang="en-US" sz="2800" kern="0" dirty="0">
              <a:latin typeface="Times New Roman"/>
            </a:endParaRPr>
          </a:p>
        </p:txBody>
      </p:sp>
      <p:sp>
        <p:nvSpPr>
          <p:cNvPr id="4" name="Content Placeholder 3"/>
          <p:cNvSpPr>
            <a:spLocks noGrp="1"/>
          </p:cNvSpPr>
          <p:nvPr>
            <p:ph idx="1"/>
          </p:nvPr>
        </p:nvSpPr>
        <p:spPr>
          <a:xfrm>
            <a:off x="457581" y="1643126"/>
            <a:ext cx="8229219" cy="2508379"/>
          </a:xfrm>
        </p:spPr>
        <p:txBody>
          <a:bodyPr wrap="square">
            <a:spAutoFit/>
          </a:bodyPr>
          <a:lstStyle/>
          <a:p>
            <a:r>
              <a:rPr lang="en-US" dirty="0">
                <a:latin typeface="Arial"/>
              </a:rPr>
              <a:t>Chyme from stomach contains partially digested carbohydrates and proteins and undigested fats</a:t>
            </a:r>
          </a:p>
          <a:p>
            <a:r>
              <a:rPr lang="en-US" dirty="0">
                <a:latin typeface="Arial"/>
              </a:rPr>
              <a:t>Takes 3–6 hours in small intestine to absorb all nutrients and most water</a:t>
            </a:r>
          </a:p>
          <a:p>
            <a:r>
              <a:rPr lang="en-US" b="1" dirty="0">
                <a:latin typeface="Arial"/>
              </a:rPr>
              <a:t>Sources of enzymes for digestion</a:t>
            </a:r>
          </a:p>
          <a:p>
            <a:pPr lvl="1"/>
            <a:r>
              <a:rPr lang="en-US" dirty="0">
                <a:latin typeface="Arial"/>
              </a:rPr>
              <a:t>Substances such as bile, bicarbonate, digestive enzymes (not brush border enzymes) are imported from liver and pancreas</a:t>
            </a:r>
          </a:p>
          <a:p>
            <a:pPr lvl="1"/>
            <a:r>
              <a:rPr lang="en-US" dirty="0">
                <a:latin typeface="Arial"/>
              </a:rPr>
              <a:t>Brush border enzymes bound to plasma membrane perform final digestion of chyme</a:t>
            </a:r>
          </a:p>
        </p:txBody>
      </p:sp>
    </p:spTree>
    <p:extLst>
      <p:ext uri="{BB962C8B-B14F-4D97-AF65-F5344CB8AC3E}">
        <p14:creationId xmlns:p14="http://schemas.microsoft.com/office/powerpoint/2010/main" val="25561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0823" y="3090446"/>
            <a:ext cx="6182734" cy="677108"/>
          </a:xfrm>
        </p:spPr>
        <p:txBody>
          <a:bodyPr wrap="square">
            <a:spAutoFit/>
          </a:bodyPr>
          <a:lstStyle/>
          <a:p>
            <a:pPr algn="ctr"/>
            <a:r>
              <a:rPr lang="en-US" sz="4400" dirty="0">
                <a:latin typeface="Times New Roman"/>
              </a:rPr>
              <a:t>23.8 The Small Intestine</a:t>
            </a:r>
            <a:endParaRPr lang="en-IN" sz="4400" dirty="0">
              <a:latin typeface="Times New Roman"/>
            </a:endParaRPr>
          </a:p>
        </p:txBody>
      </p:sp>
    </p:spTree>
    <p:extLst>
      <p:ext uri="{BB962C8B-B14F-4D97-AF65-F5344CB8AC3E}">
        <p14:creationId xmlns:p14="http://schemas.microsoft.com/office/powerpoint/2010/main" val="3308368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65093"/>
            <a:ext cx="8534400" cy="954107"/>
          </a:xfrm>
        </p:spPr>
        <p:txBody>
          <a:bodyPr wrap="square">
            <a:spAutoFit/>
          </a:bodyPr>
          <a:lstStyle/>
          <a:p>
            <a:r>
              <a:rPr lang="en-US" dirty="0">
                <a:latin typeface="Times New Roman"/>
              </a:rPr>
              <a:t>Digestive Processes in the Small Intestine </a:t>
            </a:r>
            <a:br>
              <a:rPr lang="en-US" dirty="0">
                <a:latin typeface="Times New Roman"/>
              </a:rPr>
            </a:br>
            <a:r>
              <a:rPr lang="en-US" sz="2800" dirty="0">
                <a:latin typeface="Times New Roman"/>
              </a:rPr>
              <a:t>(2 of 5)</a:t>
            </a:r>
            <a:endParaRPr lang="en-US" sz="2800" kern="0" dirty="0">
              <a:latin typeface="Times New Roman"/>
            </a:endParaRPr>
          </a:p>
        </p:txBody>
      </p:sp>
      <p:sp>
        <p:nvSpPr>
          <p:cNvPr id="4" name="Content Placeholder 3"/>
          <p:cNvSpPr>
            <a:spLocks noGrp="1"/>
          </p:cNvSpPr>
          <p:nvPr>
            <p:ph idx="1"/>
          </p:nvPr>
        </p:nvSpPr>
        <p:spPr>
          <a:xfrm>
            <a:off x="457580" y="1643126"/>
            <a:ext cx="8229219" cy="2031325"/>
          </a:xfrm>
        </p:spPr>
        <p:txBody>
          <a:bodyPr wrap="square">
            <a:spAutoFit/>
          </a:bodyPr>
          <a:lstStyle/>
          <a:p>
            <a:r>
              <a:rPr lang="en-US" b="1" dirty="0">
                <a:latin typeface="Arial"/>
              </a:rPr>
              <a:t>Regulating chyme entry </a:t>
            </a:r>
          </a:p>
          <a:p>
            <a:pPr lvl="1"/>
            <a:r>
              <a:rPr lang="en-US" dirty="0">
                <a:latin typeface="Arial"/>
              </a:rPr>
              <a:t>Chyme entering duodenum is usually hypertonic; therefore, chyme delivery has to be slow to prevent osmotic loss of water from blood</a:t>
            </a:r>
          </a:p>
          <a:p>
            <a:pPr lvl="1"/>
            <a:r>
              <a:rPr lang="en-US" dirty="0">
                <a:latin typeface="Arial"/>
              </a:rPr>
              <a:t>Low </a:t>
            </a:r>
            <a:r>
              <a:rPr lang="en-US" dirty="0">
                <a:latin typeface="Times New Roman" panose="02020603050405020304" pitchFamily="18" charset="0"/>
                <a:cs typeface="Times New Roman" panose="02020603050405020304" pitchFamily="18" charset="0"/>
              </a:rPr>
              <a:t>pH</a:t>
            </a:r>
            <a:r>
              <a:rPr lang="en-US" dirty="0">
                <a:latin typeface="Arial"/>
              </a:rPr>
              <a:t> of chyme has to be adjusted upward</a:t>
            </a:r>
          </a:p>
          <a:p>
            <a:pPr lvl="1"/>
            <a:r>
              <a:rPr lang="en-US" dirty="0">
                <a:latin typeface="Arial"/>
              </a:rPr>
              <a:t>Chyme has to be mixed with bile and pancreatic juice to continue digestion</a:t>
            </a:r>
          </a:p>
          <a:p>
            <a:pPr lvl="1"/>
            <a:r>
              <a:rPr lang="en-US" dirty="0">
                <a:latin typeface="Arial"/>
              </a:rPr>
              <a:t>Enterogastric reflex and enterogastrones control movement of food into duodenum to prevent it from being overwhelmed</a:t>
            </a:r>
          </a:p>
        </p:txBody>
      </p:sp>
    </p:spTree>
    <p:extLst>
      <p:ext uri="{BB962C8B-B14F-4D97-AF65-F5344CB8AC3E}">
        <p14:creationId xmlns:p14="http://schemas.microsoft.com/office/powerpoint/2010/main" val="1408070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65093"/>
            <a:ext cx="8534400" cy="954107"/>
          </a:xfrm>
        </p:spPr>
        <p:txBody>
          <a:bodyPr wrap="square">
            <a:spAutoFit/>
          </a:bodyPr>
          <a:lstStyle/>
          <a:p>
            <a:r>
              <a:rPr lang="en-US" dirty="0">
                <a:latin typeface="Times New Roman"/>
              </a:rPr>
              <a:t>Digestive Processes in the Small Intestine </a:t>
            </a:r>
            <a:br>
              <a:rPr lang="en-US" dirty="0">
                <a:latin typeface="Times New Roman"/>
              </a:rPr>
            </a:br>
            <a:r>
              <a:rPr lang="en-US" sz="2800" dirty="0">
                <a:latin typeface="Times New Roman"/>
              </a:rPr>
              <a:t>(3 of 5)</a:t>
            </a:r>
            <a:endParaRPr lang="en-US" sz="2800" kern="0" dirty="0">
              <a:latin typeface="Times New Roman"/>
            </a:endParaRPr>
          </a:p>
        </p:txBody>
      </p:sp>
      <p:sp>
        <p:nvSpPr>
          <p:cNvPr id="4" name="Content Placeholder 3"/>
          <p:cNvSpPr>
            <a:spLocks noGrp="1"/>
          </p:cNvSpPr>
          <p:nvPr>
            <p:ph idx="1"/>
          </p:nvPr>
        </p:nvSpPr>
        <p:spPr>
          <a:xfrm>
            <a:off x="457581" y="1643126"/>
            <a:ext cx="8458200" cy="2185214"/>
          </a:xfrm>
        </p:spPr>
        <p:txBody>
          <a:bodyPr wrap="square">
            <a:spAutoFit/>
          </a:bodyPr>
          <a:lstStyle/>
          <a:p>
            <a:r>
              <a:rPr lang="en-US" b="1" dirty="0">
                <a:latin typeface="Arial"/>
              </a:rPr>
              <a:t>Motility of the small intestine</a:t>
            </a:r>
          </a:p>
          <a:p>
            <a:pPr lvl="1"/>
            <a:r>
              <a:rPr lang="en-US" b="1" dirty="0">
                <a:latin typeface="Arial"/>
              </a:rPr>
              <a:t>After a meal</a:t>
            </a:r>
          </a:p>
          <a:p>
            <a:pPr lvl="2"/>
            <a:r>
              <a:rPr lang="en-US" b="1" dirty="0">
                <a:latin typeface="Arial"/>
              </a:rPr>
              <a:t>Segmentation</a:t>
            </a:r>
            <a:r>
              <a:rPr lang="en-US" dirty="0">
                <a:latin typeface="Arial"/>
              </a:rPr>
              <a:t> is most common motion of small intestine</a:t>
            </a:r>
          </a:p>
          <a:p>
            <a:pPr lvl="3"/>
            <a:r>
              <a:rPr lang="en-US" dirty="0">
                <a:latin typeface="Arial"/>
              </a:rPr>
              <a:t>Initiated by intrinsic pacemaker cells </a:t>
            </a:r>
          </a:p>
          <a:p>
            <a:pPr lvl="3"/>
            <a:r>
              <a:rPr lang="en-US" dirty="0">
                <a:latin typeface="Arial"/>
              </a:rPr>
              <a:t>Mixes/moves contents toward ileocecal valve</a:t>
            </a:r>
          </a:p>
          <a:p>
            <a:pPr lvl="3"/>
            <a:r>
              <a:rPr lang="en-US" dirty="0">
                <a:latin typeface="Arial"/>
              </a:rPr>
              <a:t>Intensity is altered by long and short reflexes and hormones</a:t>
            </a:r>
          </a:p>
          <a:p>
            <a:pPr lvl="4"/>
            <a:r>
              <a:rPr lang="en-US" dirty="0">
                <a:latin typeface="Arial"/>
              </a:rPr>
              <a:t>Parasympathetic </a:t>
            </a:r>
            <a:r>
              <a:rPr lang="en-US" dirty="0">
                <a:latin typeface="Arial"/>
                <a:sym typeface="Symbol" charset="0"/>
              </a:rPr>
              <a:t>increases motility; </a:t>
            </a:r>
            <a:r>
              <a:rPr lang="en-US" dirty="0">
                <a:latin typeface="Arial"/>
              </a:rPr>
              <a:t>sympathetic </a:t>
            </a:r>
            <a:r>
              <a:rPr lang="en-US" dirty="0">
                <a:latin typeface="Arial"/>
                <a:sym typeface="Symbol" charset="0"/>
              </a:rPr>
              <a:t>decreases it</a:t>
            </a:r>
            <a:r>
              <a:rPr lang="en-US" dirty="0">
                <a:latin typeface="Arial"/>
              </a:rPr>
              <a:t> </a:t>
            </a:r>
          </a:p>
        </p:txBody>
      </p:sp>
    </p:spTree>
    <p:extLst>
      <p:ext uri="{BB962C8B-B14F-4D97-AF65-F5344CB8AC3E}">
        <p14:creationId xmlns:p14="http://schemas.microsoft.com/office/powerpoint/2010/main" val="1622501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56032"/>
            <a:ext cx="8534400" cy="954107"/>
          </a:xfrm>
        </p:spPr>
        <p:txBody>
          <a:bodyPr wrap="square">
            <a:spAutoFit/>
          </a:bodyPr>
          <a:lstStyle/>
          <a:p>
            <a:r>
              <a:rPr lang="en-US" dirty="0">
                <a:latin typeface="Times New Roman"/>
              </a:rPr>
              <a:t>Digestive Processes in the Small Intestine </a:t>
            </a:r>
            <a:br>
              <a:rPr lang="en-US" dirty="0">
                <a:latin typeface="Times New Roman"/>
              </a:rPr>
            </a:br>
            <a:r>
              <a:rPr lang="en-US" sz="2800" dirty="0">
                <a:latin typeface="Times New Roman"/>
              </a:rPr>
              <a:t>(4 of 5)</a:t>
            </a:r>
            <a:endParaRPr lang="en-US" sz="2800" kern="0" dirty="0">
              <a:latin typeface="Times New Roman"/>
            </a:endParaRPr>
          </a:p>
        </p:txBody>
      </p:sp>
      <p:sp>
        <p:nvSpPr>
          <p:cNvPr id="4" name="Content Placeholder 3"/>
          <p:cNvSpPr>
            <a:spLocks noGrp="1"/>
          </p:cNvSpPr>
          <p:nvPr>
            <p:ph idx="1"/>
          </p:nvPr>
        </p:nvSpPr>
        <p:spPr>
          <a:xfrm>
            <a:off x="457581" y="1643126"/>
            <a:ext cx="8305800" cy="2031325"/>
          </a:xfrm>
        </p:spPr>
        <p:txBody>
          <a:bodyPr wrap="square">
            <a:spAutoFit/>
          </a:bodyPr>
          <a:lstStyle/>
          <a:p>
            <a:pPr lvl="1"/>
            <a:r>
              <a:rPr lang="en-US" b="1" dirty="0">
                <a:latin typeface="Arial"/>
              </a:rPr>
              <a:t>Between meals </a:t>
            </a:r>
          </a:p>
          <a:p>
            <a:pPr lvl="2"/>
            <a:r>
              <a:rPr lang="en-US" b="1" dirty="0">
                <a:latin typeface="Arial"/>
              </a:rPr>
              <a:t>Peristalsis</a:t>
            </a:r>
            <a:r>
              <a:rPr lang="en-US" dirty="0">
                <a:latin typeface="Arial"/>
              </a:rPr>
              <a:t> increases, initiated by rise in hormone </a:t>
            </a:r>
            <a:r>
              <a:rPr lang="en-US" i="1" dirty="0">
                <a:latin typeface="Arial"/>
              </a:rPr>
              <a:t>motilin</a:t>
            </a:r>
            <a:r>
              <a:rPr lang="en-US" dirty="0">
                <a:latin typeface="Arial"/>
              </a:rPr>
              <a:t> in late intestinal phase (every 90–120 minutes)</a:t>
            </a:r>
          </a:p>
          <a:p>
            <a:pPr lvl="2"/>
            <a:r>
              <a:rPr lang="en-US" dirty="0">
                <a:latin typeface="Arial"/>
              </a:rPr>
              <a:t>Each wave starts distal to previous wave; referred to as </a:t>
            </a:r>
            <a:r>
              <a:rPr lang="en-US" b="1" dirty="0">
                <a:latin typeface="Arial"/>
              </a:rPr>
              <a:t>migrating motor complex </a:t>
            </a:r>
            <a:r>
              <a:rPr lang="en-US" dirty="0">
                <a:latin typeface="Arial"/>
              </a:rPr>
              <a:t>(</a:t>
            </a:r>
            <a:r>
              <a:rPr lang="en-US" b="1" dirty="0">
                <a:latin typeface="Arial"/>
              </a:rPr>
              <a:t>MMC</a:t>
            </a:r>
            <a:r>
              <a:rPr lang="en-US" dirty="0">
                <a:latin typeface="Arial"/>
              </a:rPr>
              <a:t>)</a:t>
            </a:r>
          </a:p>
          <a:p>
            <a:pPr lvl="2"/>
            <a:r>
              <a:rPr lang="en-US" dirty="0">
                <a:latin typeface="Arial"/>
              </a:rPr>
              <a:t>Meal remnants, bacteria, and debris are moved toward large intestine	</a:t>
            </a:r>
          </a:p>
          <a:p>
            <a:pPr lvl="2"/>
            <a:r>
              <a:rPr lang="en-US" dirty="0">
                <a:latin typeface="Arial"/>
              </a:rPr>
              <a:t>Complete trip from duodenum </a:t>
            </a:r>
            <a:r>
              <a:rPr lang="en-US" dirty="0">
                <a:latin typeface="Arial"/>
                <a:sym typeface="Wingdings" charset="0"/>
              </a:rPr>
              <a:t>to ileum takes </a:t>
            </a:r>
            <a:r>
              <a:rPr lang="en-US" dirty="0">
                <a:latin typeface="Arial"/>
              </a:rPr>
              <a:t>~2 hours</a:t>
            </a:r>
          </a:p>
        </p:txBody>
      </p:sp>
    </p:spTree>
    <p:extLst>
      <p:ext uri="{BB962C8B-B14F-4D97-AF65-F5344CB8AC3E}">
        <p14:creationId xmlns:p14="http://schemas.microsoft.com/office/powerpoint/2010/main" val="2649879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153400" cy="523220"/>
          </a:xfrm>
        </p:spPr>
        <p:txBody>
          <a:bodyPr wrap="square">
            <a:spAutoFit/>
          </a:bodyPr>
          <a:lstStyle/>
          <a:p>
            <a:r>
              <a:rPr lang="en-US" dirty="0">
                <a:latin typeface="Times New Roman"/>
              </a:rPr>
              <a:t>Peristalsis and Segmentation</a:t>
            </a:r>
            <a:endParaRPr lang="en-IN" b="0" dirty="0">
              <a:latin typeface="Times New Roman"/>
            </a:endParaRPr>
          </a:p>
        </p:txBody>
      </p:sp>
      <p:pic>
        <p:nvPicPr>
          <p:cNvPr id="5" name="Picture 4" descr="Part (a) of this figure illustrates peristalsis: adjacent segments of the alimentary canal organs alternately contract and relax. Food is moved distally along the tract. Peristalsis is primarily propulsive; some mixing of food may occur. The illustration shows three parallel passageways of the alimentary tract. The passageway on the far left comes from the mouth and moves a bolus of food downward by contracting above the bolus. The middle passageway is contracting lower down, which continues to move food away from the mouth, and the passageway on far right contracts lower still.&#10;&#10;Part (b) of this figure illustrates segmentation: alimentary canal organs contract and relax. Food is moved forward, then backward. Segmentation primarily mixes food and breaks it down mechanically; some propulsion may occur. Again we see three parallel passageways of the alimentary tract. A bolus of food is alternately squeezed above and below, then split in two and mixed with a second bolus of food, then mixed with part of a third bolus. In effect, food particles are repeatedly shuffled and recombined."/>
          <p:cNvPicPr>
            <a:picLocks noChangeAspect="1"/>
          </p:cNvPicPr>
          <p:nvPr/>
        </p:nvPicPr>
        <p:blipFill rotWithShape="1">
          <a:blip r:embed="rId3" cstate="print">
            <a:extLst>
              <a:ext uri="{28A0092B-C50C-407E-A947-70E740481C1C}">
                <a14:useLocalDpi xmlns:a14="http://schemas.microsoft.com/office/drawing/2010/main" val="0"/>
              </a:ext>
            </a:extLst>
          </a:blip>
          <a:srcRect b="2414"/>
          <a:stretch/>
        </p:blipFill>
        <p:spPr>
          <a:xfrm>
            <a:off x="1870992" y="1335373"/>
            <a:ext cx="5029268" cy="4429368"/>
          </a:xfrm>
          <a:prstGeom prst="rect">
            <a:avLst/>
          </a:prstGeom>
        </p:spPr>
      </p:pic>
      <p:sp>
        <p:nvSpPr>
          <p:cNvPr id="4" name="Content Placeholder 3"/>
          <p:cNvSpPr txBox="1">
            <a:spLocks/>
          </p:cNvSpPr>
          <p:nvPr/>
        </p:nvSpPr>
        <p:spPr>
          <a:xfrm>
            <a:off x="457200" y="5825179"/>
            <a:ext cx="8229600" cy="338554"/>
          </a:xfrm>
          <a:prstGeom prst="rect">
            <a:avLst/>
          </a:prstGeom>
        </p:spPr>
        <p:txBody>
          <a:bodyPr>
            <a:sp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b="1" dirty="0">
                <a:solidFill>
                  <a:srgbClr val="007FA3"/>
                </a:solidFill>
                <a:latin typeface="Arial (Body)"/>
                <a:ea typeface="+mj-ea"/>
                <a:cs typeface="Times New Roman" panose="02020603050405020304" pitchFamily="18" charset="0"/>
              </a:rPr>
              <a:t>Figure 23.3 </a:t>
            </a:r>
            <a:r>
              <a:rPr lang="en-US" dirty="0"/>
              <a:t>Peristalsis and segmentation.</a:t>
            </a:r>
            <a:endParaRPr lang="en-US" dirty="0">
              <a:latin typeface="Arial (Body)"/>
            </a:endParaRPr>
          </a:p>
        </p:txBody>
      </p:sp>
    </p:spTree>
    <p:extLst>
      <p:ext uri="{BB962C8B-B14F-4D97-AF65-F5344CB8AC3E}">
        <p14:creationId xmlns:p14="http://schemas.microsoft.com/office/powerpoint/2010/main" val="3163540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46888"/>
            <a:ext cx="8534400" cy="954107"/>
          </a:xfrm>
        </p:spPr>
        <p:txBody>
          <a:bodyPr wrap="square">
            <a:spAutoFit/>
          </a:bodyPr>
          <a:lstStyle/>
          <a:p>
            <a:r>
              <a:rPr lang="en-US" dirty="0">
                <a:latin typeface="Times New Roman"/>
              </a:rPr>
              <a:t>Digestive Processes in the Small Intestine </a:t>
            </a:r>
            <a:br>
              <a:rPr lang="en-US" dirty="0">
                <a:latin typeface="Times New Roman"/>
              </a:rPr>
            </a:br>
            <a:r>
              <a:rPr lang="en-US" sz="2800" dirty="0">
                <a:latin typeface="Times New Roman"/>
              </a:rPr>
              <a:t>(5 of 5)</a:t>
            </a:r>
            <a:endParaRPr lang="en-US" sz="2800" kern="0" dirty="0">
              <a:latin typeface="Times New Roman"/>
            </a:endParaRPr>
          </a:p>
        </p:txBody>
      </p:sp>
      <p:sp>
        <p:nvSpPr>
          <p:cNvPr id="4" name="Content Placeholder 3"/>
          <p:cNvSpPr>
            <a:spLocks noGrp="1"/>
          </p:cNvSpPr>
          <p:nvPr>
            <p:ph idx="1"/>
          </p:nvPr>
        </p:nvSpPr>
        <p:spPr>
          <a:xfrm>
            <a:off x="457581" y="1643126"/>
            <a:ext cx="8458200" cy="1862048"/>
          </a:xfrm>
        </p:spPr>
        <p:txBody>
          <a:bodyPr wrap="square">
            <a:spAutoFit/>
          </a:bodyPr>
          <a:lstStyle/>
          <a:p>
            <a:r>
              <a:rPr lang="en-US" b="1" dirty="0">
                <a:latin typeface="Arial"/>
              </a:rPr>
              <a:t>Ileocecal valve control</a:t>
            </a:r>
          </a:p>
          <a:p>
            <a:pPr lvl="1"/>
            <a:r>
              <a:rPr lang="en-US" b="1" dirty="0">
                <a:latin typeface="Arial"/>
              </a:rPr>
              <a:t>Ileocecal sphincter </a:t>
            </a:r>
            <a:r>
              <a:rPr lang="en-US" dirty="0">
                <a:latin typeface="Arial"/>
              </a:rPr>
              <a:t>relaxes and admits chyme into large intestine when:</a:t>
            </a:r>
          </a:p>
          <a:p>
            <a:pPr lvl="2"/>
            <a:r>
              <a:rPr lang="en-US" b="1" dirty="0">
                <a:latin typeface="Arial"/>
              </a:rPr>
              <a:t>Gastroileal reflex </a:t>
            </a:r>
            <a:r>
              <a:rPr lang="en-US" dirty="0">
                <a:latin typeface="Arial"/>
              </a:rPr>
              <a:t>enhances force of segmentation in ileum</a:t>
            </a:r>
          </a:p>
          <a:p>
            <a:pPr lvl="2"/>
            <a:r>
              <a:rPr lang="en-US" dirty="0">
                <a:latin typeface="Arial"/>
              </a:rPr>
              <a:t>Gastrin increases motility of ileum</a:t>
            </a:r>
          </a:p>
          <a:p>
            <a:pPr lvl="1"/>
            <a:r>
              <a:rPr lang="en-US" dirty="0">
                <a:latin typeface="Arial"/>
              </a:rPr>
              <a:t>Ileocecal valve flaps close when chyme exerts backward pressure</a:t>
            </a:r>
          </a:p>
          <a:p>
            <a:pPr lvl="2"/>
            <a:r>
              <a:rPr lang="en-US" dirty="0">
                <a:latin typeface="Arial"/>
              </a:rPr>
              <a:t>Prevents regurgitation into ileum</a:t>
            </a:r>
          </a:p>
        </p:txBody>
      </p:sp>
    </p:spTree>
    <p:extLst>
      <p:ext uri="{BB962C8B-B14F-4D97-AF65-F5344CB8AC3E}">
        <p14:creationId xmlns:p14="http://schemas.microsoft.com/office/powerpoint/2010/main" val="1703921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6888"/>
            <a:ext cx="8153400" cy="1046440"/>
          </a:xfrm>
        </p:spPr>
        <p:txBody>
          <a:bodyPr wrap="square">
            <a:spAutoFit/>
          </a:bodyPr>
          <a:lstStyle/>
          <a:p>
            <a:r>
              <a:rPr lang="en-US" dirty="0">
                <a:latin typeface="Times New Roman"/>
              </a:rPr>
              <a:t>Table 23.3 Control of Small Intestinal Motility</a:t>
            </a:r>
            <a:endParaRPr lang="en-IN" dirty="0">
              <a:latin typeface="Times New Roman"/>
            </a:endParaRPr>
          </a:p>
        </p:txBody>
      </p:sp>
      <p:pic>
        <p:nvPicPr>
          <p:cNvPr id="5" name="Picture 4" descr="Table 23.3. An increase in gastric motility and emptying causes and increase in motility in ileum and relaxation of ileocecal valve. The mechanism is the gastrolieal reflex (long neural reflex) and gastrin release (both case same effects). Distension of small intestine causes an increase in strength of segmentation. The mechanisms are long and short neural reflexes. Reduced intestinal volume and fasting initiate migrating motor complex (peristalsis) and repeats until next meal. The mechanism is motilin (initiates long and short neural reflexes). "/>
          <p:cNvPicPr/>
          <p:nvPr/>
        </p:nvPicPr>
        <p:blipFill>
          <a:blip r:embed="rId3">
            <a:extLst>
              <a:ext uri="{28A0092B-C50C-407E-A947-70E740481C1C}">
                <a14:useLocalDpi xmlns:a14="http://schemas.microsoft.com/office/drawing/2010/main" val="0"/>
              </a:ext>
            </a:extLst>
          </a:blip>
          <a:stretch>
            <a:fillRect/>
          </a:stretch>
        </p:blipFill>
        <p:spPr>
          <a:xfrm>
            <a:off x="457200" y="2396067"/>
            <a:ext cx="8229600" cy="2424379"/>
          </a:xfrm>
          <a:prstGeom prst="rect">
            <a:avLst/>
          </a:prstGeom>
          <a:noFill/>
          <a:ln>
            <a:noFill/>
          </a:ln>
        </p:spPr>
      </p:pic>
      <p:sp>
        <p:nvSpPr>
          <p:cNvPr id="4" name="Content Placeholder 3"/>
          <p:cNvSpPr txBox="1">
            <a:spLocks/>
          </p:cNvSpPr>
          <p:nvPr/>
        </p:nvSpPr>
        <p:spPr>
          <a:xfrm>
            <a:off x="457200" y="5825179"/>
            <a:ext cx="8229600" cy="338554"/>
          </a:xfrm>
          <a:prstGeom prst="rect">
            <a:avLst/>
          </a:prstGeom>
        </p:spPr>
        <p:txBody>
          <a:bodyPr>
            <a:sp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b="1" dirty="0">
                <a:solidFill>
                  <a:srgbClr val="007FA3"/>
                </a:solidFill>
                <a:latin typeface="Arial (Body)"/>
                <a:ea typeface="+mj-ea"/>
                <a:cs typeface="Times New Roman" panose="02020603050405020304" pitchFamily="18" charset="0"/>
              </a:rPr>
              <a:t>Table 23.3 </a:t>
            </a:r>
            <a:r>
              <a:rPr lang="en-US" dirty="0">
                <a:latin typeface="Arial (Body)"/>
              </a:rPr>
              <a:t>Control of Small Intestinal Motility.</a:t>
            </a:r>
          </a:p>
        </p:txBody>
      </p:sp>
    </p:spTree>
    <p:extLst>
      <p:ext uri="{BB962C8B-B14F-4D97-AF65-F5344CB8AC3E}">
        <p14:creationId xmlns:p14="http://schemas.microsoft.com/office/powerpoint/2010/main" val="17690224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6888"/>
            <a:ext cx="8153400" cy="1046440"/>
          </a:xfrm>
        </p:spPr>
        <p:txBody>
          <a:bodyPr wrap="square">
            <a:spAutoFit/>
          </a:bodyPr>
          <a:lstStyle/>
          <a:p>
            <a:r>
              <a:rPr lang="en-US" dirty="0">
                <a:latin typeface="Times New Roman"/>
              </a:rPr>
              <a:t>Table 23.2-1 Overview of the Functions of the Gastrointestinal Organs </a:t>
            </a:r>
            <a:r>
              <a:rPr lang="en-US" sz="2800" dirty="0">
                <a:latin typeface="Times New Roman"/>
              </a:rPr>
              <a:t>(1 of 2)</a:t>
            </a:r>
            <a:endParaRPr lang="en-IN" sz="2800" dirty="0">
              <a:latin typeface="Times New Roman"/>
            </a:endParaRPr>
          </a:p>
        </p:txBody>
      </p:sp>
      <p:pic>
        <p:nvPicPr>
          <p:cNvPr id="5" name="Picture 4" descr="Table 23.2. The major functions of the mouth and associated accessory organs include ingestion: food is voluntarily placed into oral cavity; propulsion: voluntary (buccal) phase of deglutition (swallowing) initiated by tongue and propels food into pharynx; mechanical breakdown: mastication (chewing) by teeth and mixing movements by tongue; digestion: salivary amylase in saliva, produced by salivary glands, begins digestion of starch. Mouth serves as receptable; most functions performed by associated accessory organs. Mucus in saliva helps dissolve food so it can be tasted and moistens food so that tongue can compact it into a bolus that can be swallowed. Saliva cleanses and lubricates oral cavity and teeth. The major function of the pharynx and esophagus includes propulsion: peristaltic waves move food bolus to stomach, thus accomplishing the pharyngeal-esophageal (involuntary) phase of digestion. Primarily food chutes. Mucus produced helps to lubricate food passageways. The major functions of the stomach include mechanical breakdown and propulsion: peristaltic waves mix food with gastric juice and propel it into the duodenum; digestion: pepsin begins the digestion of proteins; absorption: absorbs a few fat-soluble substances (aspirin, alcohol, some drugs). Also stores food until it can be moved into the duodenum. Hydrochloric acid produced is a bacteriostatic agent and activates protein-digesting enzymes. Mucus produced helps lubricate and protect stomach from self-digestion. Intrinsic factor produced is required for intestinal absorption of vitamin B 12.&#10;"/>
          <p:cNvPicPr/>
          <p:nvPr/>
        </p:nvPicPr>
        <p:blipFill>
          <a:blip r:embed="rId3">
            <a:extLst>
              <a:ext uri="{28A0092B-C50C-407E-A947-70E740481C1C}">
                <a14:useLocalDpi xmlns:a14="http://schemas.microsoft.com/office/drawing/2010/main" val="0"/>
              </a:ext>
            </a:extLst>
          </a:blip>
          <a:stretch>
            <a:fillRect/>
          </a:stretch>
        </p:blipFill>
        <p:spPr>
          <a:xfrm>
            <a:off x="1540467" y="1456605"/>
            <a:ext cx="6063066" cy="3811440"/>
          </a:xfrm>
          <a:prstGeom prst="rect">
            <a:avLst/>
          </a:prstGeom>
        </p:spPr>
      </p:pic>
      <p:sp>
        <p:nvSpPr>
          <p:cNvPr id="4" name="Content Placeholder 3"/>
          <p:cNvSpPr txBox="1">
            <a:spLocks/>
          </p:cNvSpPr>
          <p:nvPr/>
        </p:nvSpPr>
        <p:spPr>
          <a:xfrm>
            <a:off x="457200" y="5825179"/>
            <a:ext cx="8229600" cy="338554"/>
          </a:xfrm>
          <a:prstGeom prst="rect">
            <a:avLst/>
          </a:prstGeom>
        </p:spPr>
        <p:txBody>
          <a:bodyPr>
            <a:sp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b="1" dirty="0">
                <a:solidFill>
                  <a:srgbClr val="007FA3"/>
                </a:solidFill>
                <a:latin typeface="Arial (Body)"/>
                <a:ea typeface="+mj-ea"/>
                <a:cs typeface="Times New Roman" panose="02020603050405020304" pitchFamily="18" charset="0"/>
              </a:rPr>
              <a:t>Table 23.2 </a:t>
            </a:r>
            <a:r>
              <a:rPr lang="en-US" dirty="0"/>
              <a:t>Overview of the Functions of the Gastrointestinal Organs.</a:t>
            </a:r>
            <a:endParaRPr lang="en-US" dirty="0">
              <a:latin typeface="Arial (Body)"/>
            </a:endParaRPr>
          </a:p>
        </p:txBody>
      </p:sp>
    </p:spTree>
    <p:extLst>
      <p:ext uri="{BB962C8B-B14F-4D97-AF65-F5344CB8AC3E}">
        <p14:creationId xmlns:p14="http://schemas.microsoft.com/office/powerpoint/2010/main" val="3791431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7565"/>
            <a:ext cx="8153400" cy="1046440"/>
          </a:xfrm>
        </p:spPr>
        <p:txBody>
          <a:bodyPr wrap="square">
            <a:spAutoFit/>
          </a:bodyPr>
          <a:lstStyle/>
          <a:p>
            <a:r>
              <a:rPr lang="en-US" dirty="0">
                <a:latin typeface="Times New Roman"/>
              </a:rPr>
              <a:t>Table 23.2-1 Overview of the Functions of the Gastrointestinal Organs </a:t>
            </a:r>
            <a:r>
              <a:rPr lang="en-US" sz="2800" dirty="0">
                <a:latin typeface="Times New Roman"/>
              </a:rPr>
              <a:t>(2 of 2)</a:t>
            </a:r>
            <a:endParaRPr lang="en-IN" sz="2800" dirty="0">
              <a:latin typeface="Times New Roman"/>
            </a:endParaRPr>
          </a:p>
        </p:txBody>
      </p:sp>
      <p:pic>
        <p:nvPicPr>
          <p:cNvPr id="6" name="Picture 5" descr="Table 23.2. The major functions of the small intestine and associated accessory organs (liver, gallbladder, pancreas) include mechanical breakdown and propulsion: segmentation by smooth muscle of the small intestine continually mixes contents with digestive juices and, along with short-distance peristaltic waves, moves food along tract, allowing sufficient time for digestion and absorption; digestion: digestive enzymes delivered from pancreas and brush border enzymes attached to microvilli membranes complete digestion of all classes of foods; absorption: breakdown products of carbohydrate, protein, fat, and nucleic acid digestion, plus vitamins, electrolytes, and water, are absorbed by active and passive mechanisms. Small intestine is highly modified for digestion and absorption (circular folds, villi, and microvilli). Alkaline mucus produced by intestinal glands and bicarbonate-rich juice ducted in from pancreas help neutralize acidic chyme and provide proper environment for enzymatic activity. Bile produced by liver emulsifies fats and enhances fat digestion and absorption of fatty acids, monoglycerides, cholesterol, phospholipids, and fat-soluble vitamins. Gallbladder stores and concentrates bile, releasing it to small intestine in response to hormonal signals. The major functions of the large intestine include digestion: some remaining food residues are digested by gut bacteria (which also produce some vitamin K and some B vitamins); absorption: absorbs most remaining water, electrolytes (largely N a C l), and vitamins produced by bacteria; propulsion: propels feces toward rectum by mass movements; defecation: reflex triggered by rectal distension; eliminated feces from body. Temporarily stores and concentrates residues until defecation can occur. Copious mucus produced by goblet cells eases passage of feces through colon. "/>
          <p:cNvPicPr/>
          <p:nvPr/>
        </p:nvPicPr>
        <p:blipFill>
          <a:blip r:embed="rId3">
            <a:extLst>
              <a:ext uri="{28A0092B-C50C-407E-A947-70E740481C1C}">
                <a14:useLocalDpi xmlns:a14="http://schemas.microsoft.com/office/drawing/2010/main" val="0"/>
              </a:ext>
            </a:extLst>
          </a:blip>
          <a:stretch>
            <a:fillRect/>
          </a:stretch>
        </p:blipFill>
        <p:spPr>
          <a:xfrm>
            <a:off x="1600200" y="1447800"/>
            <a:ext cx="5943600" cy="4338320"/>
          </a:xfrm>
          <a:prstGeom prst="rect">
            <a:avLst/>
          </a:prstGeom>
        </p:spPr>
      </p:pic>
      <p:sp>
        <p:nvSpPr>
          <p:cNvPr id="4" name="Content Placeholder 3"/>
          <p:cNvSpPr txBox="1">
            <a:spLocks/>
          </p:cNvSpPr>
          <p:nvPr/>
        </p:nvSpPr>
        <p:spPr>
          <a:xfrm>
            <a:off x="457200" y="5825179"/>
            <a:ext cx="8229600" cy="338554"/>
          </a:xfrm>
          <a:prstGeom prst="rect">
            <a:avLst/>
          </a:prstGeom>
        </p:spPr>
        <p:txBody>
          <a:bodyPr>
            <a:sp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b="1" dirty="0">
                <a:solidFill>
                  <a:srgbClr val="007FA3"/>
                </a:solidFill>
                <a:latin typeface="Arial (Body)"/>
                <a:ea typeface="+mj-ea"/>
                <a:cs typeface="Times New Roman" panose="02020603050405020304" pitchFamily="18" charset="0"/>
              </a:rPr>
              <a:t>Table 23.2 </a:t>
            </a:r>
            <a:r>
              <a:rPr lang="en-US" dirty="0"/>
              <a:t>Overview of the Functions of the Gastrointestinal Organs.</a:t>
            </a:r>
            <a:endParaRPr lang="en-US" dirty="0">
              <a:latin typeface="Arial (Body)"/>
            </a:endParaRPr>
          </a:p>
        </p:txBody>
      </p:sp>
    </p:spTree>
    <p:extLst>
      <p:ext uri="{BB962C8B-B14F-4D97-AF65-F5344CB8AC3E}">
        <p14:creationId xmlns:p14="http://schemas.microsoft.com/office/powerpoint/2010/main" val="39339171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0823" y="2514600"/>
            <a:ext cx="6182734" cy="677108"/>
          </a:xfrm>
        </p:spPr>
        <p:txBody>
          <a:bodyPr wrap="square">
            <a:spAutoFit/>
          </a:bodyPr>
          <a:lstStyle/>
          <a:p>
            <a:pPr algn="ctr"/>
            <a:r>
              <a:rPr lang="en-US" sz="4400" dirty="0">
                <a:latin typeface="Times New Roman"/>
              </a:rPr>
              <a:t>23.9 The Large Intestine</a:t>
            </a:r>
            <a:endParaRPr lang="en-US" sz="4400" b="0" kern="0" dirty="0">
              <a:latin typeface="Times New Roman"/>
            </a:endParaRPr>
          </a:p>
        </p:txBody>
      </p:sp>
    </p:spTree>
    <p:extLst>
      <p:ext uri="{BB962C8B-B14F-4D97-AF65-F5344CB8AC3E}">
        <p14:creationId xmlns:p14="http://schemas.microsoft.com/office/powerpoint/2010/main" val="199164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219" cy="523220"/>
          </a:xfrm>
        </p:spPr>
        <p:txBody>
          <a:bodyPr wrap="square">
            <a:spAutoFit/>
          </a:bodyPr>
          <a:lstStyle/>
          <a:p>
            <a:r>
              <a:rPr lang="en-US" dirty="0">
                <a:latin typeface="Times New Roman"/>
              </a:rPr>
              <a:t>Gross Anatomy </a:t>
            </a:r>
            <a:r>
              <a:rPr lang="en-US" sz="2800" dirty="0">
                <a:latin typeface="Times New Roman"/>
              </a:rPr>
              <a:t>(1 of 6)</a:t>
            </a:r>
            <a:endParaRPr lang="en-US" sz="2800" kern="0" dirty="0">
              <a:latin typeface="Times New Roman"/>
            </a:endParaRPr>
          </a:p>
        </p:txBody>
      </p:sp>
      <p:sp>
        <p:nvSpPr>
          <p:cNvPr id="4" name="Content Placeholder 3"/>
          <p:cNvSpPr>
            <a:spLocks noGrp="1"/>
          </p:cNvSpPr>
          <p:nvPr>
            <p:ph idx="1"/>
          </p:nvPr>
        </p:nvSpPr>
        <p:spPr>
          <a:xfrm>
            <a:off x="457200" y="1600201"/>
            <a:ext cx="8458200" cy="1215717"/>
          </a:xfrm>
        </p:spPr>
        <p:txBody>
          <a:bodyPr wrap="square">
            <a:spAutoFit/>
          </a:bodyPr>
          <a:lstStyle/>
          <a:p>
            <a:r>
              <a:rPr lang="en-US" b="1" dirty="0"/>
              <a:t>Large intestine</a:t>
            </a:r>
            <a:r>
              <a:rPr lang="en-US" dirty="0"/>
              <a:t> has three unique features not seen elsewhere:</a:t>
            </a:r>
          </a:p>
          <a:p>
            <a:pPr lvl="1"/>
            <a:r>
              <a:rPr lang="en-US" b="1" dirty="0"/>
              <a:t>Teniae coli</a:t>
            </a:r>
            <a:r>
              <a:rPr lang="en-US" dirty="0"/>
              <a:t>: three bands of longitudinal smooth muscle in muscularis</a:t>
            </a:r>
          </a:p>
          <a:p>
            <a:pPr lvl="1"/>
            <a:r>
              <a:rPr lang="en-US" b="1" dirty="0"/>
              <a:t>Haustra</a:t>
            </a:r>
            <a:r>
              <a:rPr lang="en-US" dirty="0"/>
              <a:t>: pocketlike sacs caused by tone of teniae coli</a:t>
            </a:r>
          </a:p>
          <a:p>
            <a:pPr lvl="1"/>
            <a:r>
              <a:rPr lang="en-US" b="1" dirty="0"/>
              <a:t>Epiploic appendages</a:t>
            </a:r>
            <a:r>
              <a:rPr lang="en-US" dirty="0"/>
              <a:t>: fat-filled pouches of visceral peritoneum</a:t>
            </a:r>
          </a:p>
        </p:txBody>
      </p:sp>
    </p:spTree>
    <p:extLst>
      <p:ext uri="{BB962C8B-B14F-4D97-AF65-F5344CB8AC3E}">
        <p14:creationId xmlns:p14="http://schemas.microsoft.com/office/powerpoint/2010/main" val="934791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pPr marL="0" indent="0"/>
            <a:r>
              <a:rPr lang="en-US" dirty="0">
                <a:latin typeface="Times New Roman"/>
              </a:rPr>
              <a:t>Gross Anatomy </a:t>
            </a:r>
            <a:r>
              <a:rPr lang="en-US" sz="2800" dirty="0">
                <a:latin typeface="Times New Roman"/>
              </a:rPr>
              <a:t>(1 of 3)</a:t>
            </a:r>
          </a:p>
        </p:txBody>
      </p:sp>
      <p:sp>
        <p:nvSpPr>
          <p:cNvPr id="4" name="Content Placeholder 3"/>
          <p:cNvSpPr>
            <a:spLocks noGrp="1"/>
          </p:cNvSpPr>
          <p:nvPr>
            <p:ph idx="1"/>
          </p:nvPr>
        </p:nvSpPr>
        <p:spPr>
          <a:xfrm>
            <a:off x="457581" y="1643126"/>
            <a:ext cx="8229600" cy="1369606"/>
          </a:xfrm>
        </p:spPr>
        <p:txBody>
          <a:bodyPr>
            <a:spAutoFit/>
          </a:bodyPr>
          <a:lstStyle/>
          <a:p>
            <a:r>
              <a:rPr lang="en-US" b="1" dirty="0">
                <a:latin typeface="Arial"/>
              </a:rPr>
              <a:t>Small intestine </a:t>
            </a:r>
            <a:r>
              <a:rPr lang="en-US" dirty="0">
                <a:latin typeface="Arial"/>
              </a:rPr>
              <a:t>is the major organ of digestion and absorption</a:t>
            </a:r>
          </a:p>
          <a:p>
            <a:r>
              <a:rPr lang="en-US" dirty="0">
                <a:latin typeface="Arial"/>
              </a:rPr>
              <a:t>2–4 m long (7–13 ft) from pyloric sphincter to </a:t>
            </a:r>
            <a:r>
              <a:rPr lang="en-US" b="1" dirty="0">
                <a:latin typeface="Arial"/>
              </a:rPr>
              <a:t>ileocecal valve</a:t>
            </a:r>
            <a:r>
              <a:rPr lang="en-US" dirty="0">
                <a:latin typeface="Arial"/>
              </a:rPr>
              <a:t>, point at which it joins large intestine</a:t>
            </a:r>
          </a:p>
          <a:p>
            <a:r>
              <a:rPr lang="en-US" dirty="0">
                <a:latin typeface="Arial"/>
              </a:rPr>
              <a:t>Small diameter of 2.5–4 cm (1.0–1.6 </a:t>
            </a:r>
            <a:r>
              <a:rPr lang="en-US">
                <a:latin typeface="Arial"/>
              </a:rPr>
              <a:t>inches) </a:t>
            </a:r>
            <a:endParaRPr lang="en-US" dirty="0">
              <a:latin typeface="Arial"/>
            </a:endParaRPr>
          </a:p>
        </p:txBody>
      </p:sp>
    </p:spTree>
    <p:extLst>
      <p:ext uri="{BB962C8B-B14F-4D97-AF65-F5344CB8AC3E}">
        <p14:creationId xmlns:p14="http://schemas.microsoft.com/office/powerpoint/2010/main" val="21008592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219" cy="523220"/>
          </a:xfrm>
        </p:spPr>
        <p:txBody>
          <a:bodyPr wrap="square">
            <a:spAutoFit/>
          </a:bodyPr>
          <a:lstStyle/>
          <a:p>
            <a:r>
              <a:rPr lang="en-US" dirty="0">
                <a:latin typeface="Times New Roman"/>
              </a:rPr>
              <a:t>Gross Anatomy </a:t>
            </a:r>
            <a:r>
              <a:rPr lang="en-US" sz="2800" dirty="0">
                <a:latin typeface="Times New Roman"/>
              </a:rPr>
              <a:t>(2 of 6)</a:t>
            </a:r>
            <a:endParaRPr lang="en-US" sz="2800" kern="0" dirty="0">
              <a:latin typeface="Times New Roman"/>
            </a:endParaRPr>
          </a:p>
        </p:txBody>
      </p:sp>
      <p:sp>
        <p:nvSpPr>
          <p:cNvPr id="4" name="Content Placeholder 3"/>
          <p:cNvSpPr>
            <a:spLocks noGrp="1"/>
          </p:cNvSpPr>
          <p:nvPr>
            <p:ph idx="1"/>
          </p:nvPr>
        </p:nvSpPr>
        <p:spPr>
          <a:xfrm>
            <a:off x="457200" y="1600201"/>
            <a:ext cx="8229600" cy="1862048"/>
          </a:xfrm>
        </p:spPr>
        <p:txBody>
          <a:bodyPr wrap="square">
            <a:spAutoFit/>
          </a:bodyPr>
          <a:lstStyle/>
          <a:p>
            <a:r>
              <a:rPr lang="en-US" b="1" dirty="0"/>
              <a:t>Subdivisions of large intestine</a:t>
            </a:r>
          </a:p>
          <a:p>
            <a:pPr marL="839788" lvl="1" indent="-363538" defTabSz="839788"/>
            <a:r>
              <a:rPr lang="en-US" dirty="0"/>
              <a:t> </a:t>
            </a:r>
            <a:r>
              <a:rPr lang="en-US" b="1" dirty="0"/>
              <a:t>Cecum</a:t>
            </a:r>
            <a:r>
              <a:rPr lang="en-US" dirty="0"/>
              <a:t>: first part of large intestine</a:t>
            </a:r>
          </a:p>
          <a:p>
            <a:pPr marL="839788" lvl="1" indent="-363538" defTabSz="839788"/>
            <a:r>
              <a:rPr lang="en-US" dirty="0"/>
              <a:t> </a:t>
            </a:r>
            <a:r>
              <a:rPr lang="en-US" b="1" dirty="0"/>
              <a:t>Appendix</a:t>
            </a:r>
            <a:r>
              <a:rPr lang="en-US" dirty="0"/>
              <a:t>: masses of lymphoid tissue</a:t>
            </a:r>
          </a:p>
          <a:p>
            <a:pPr lvl="2"/>
            <a:r>
              <a:rPr lang="en-US" dirty="0"/>
              <a:t>Part of MALT of immune system</a:t>
            </a:r>
          </a:p>
          <a:p>
            <a:pPr lvl="2"/>
            <a:r>
              <a:rPr lang="en-US" dirty="0"/>
              <a:t>Bacterial storehouse capable of </a:t>
            </a:r>
            <a:r>
              <a:rPr lang="en-US" dirty="0">
                <a:sym typeface="Wingdings" charset="0"/>
              </a:rPr>
              <a:t>recolonizing gut when necessary</a:t>
            </a:r>
          </a:p>
          <a:p>
            <a:pPr lvl="2"/>
            <a:r>
              <a:rPr lang="en-US" dirty="0">
                <a:sym typeface="Wingdings" charset="0"/>
              </a:rPr>
              <a:t>Twisted shape of appendix makes it susceptible to blockages</a:t>
            </a:r>
          </a:p>
        </p:txBody>
      </p:sp>
    </p:spTree>
    <p:extLst>
      <p:ext uri="{BB962C8B-B14F-4D97-AF65-F5344CB8AC3E}">
        <p14:creationId xmlns:p14="http://schemas.microsoft.com/office/powerpoint/2010/main" val="14280644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219" cy="523220"/>
          </a:xfrm>
        </p:spPr>
        <p:txBody>
          <a:bodyPr wrap="square">
            <a:spAutoFit/>
          </a:bodyPr>
          <a:lstStyle/>
          <a:p>
            <a:r>
              <a:rPr lang="en-US" dirty="0">
                <a:latin typeface="Times New Roman"/>
              </a:rPr>
              <a:t>Gross Anatomy </a:t>
            </a:r>
            <a:r>
              <a:rPr lang="en-US" sz="2800" dirty="0">
                <a:latin typeface="Times New Roman"/>
              </a:rPr>
              <a:t>(3 of 6)</a:t>
            </a:r>
            <a:endParaRPr lang="en-US" sz="2800" kern="0" dirty="0">
              <a:latin typeface="Times New Roman"/>
            </a:endParaRPr>
          </a:p>
        </p:txBody>
      </p:sp>
      <p:sp>
        <p:nvSpPr>
          <p:cNvPr id="4" name="Content Placeholder 3"/>
          <p:cNvSpPr>
            <a:spLocks noGrp="1"/>
          </p:cNvSpPr>
          <p:nvPr>
            <p:ph idx="1"/>
          </p:nvPr>
        </p:nvSpPr>
        <p:spPr>
          <a:xfrm>
            <a:off x="457200" y="1600201"/>
            <a:ext cx="8229600" cy="2354491"/>
          </a:xfrm>
        </p:spPr>
        <p:txBody>
          <a:bodyPr wrap="square">
            <a:spAutoFit/>
          </a:bodyPr>
          <a:lstStyle/>
          <a:p>
            <a:r>
              <a:rPr lang="en-US" b="1" dirty="0"/>
              <a:t>Subdivisions of large intestine (cont.)</a:t>
            </a:r>
          </a:p>
          <a:p>
            <a:pPr lvl="1"/>
            <a:r>
              <a:rPr lang="en-US" dirty="0"/>
              <a:t> </a:t>
            </a:r>
            <a:r>
              <a:rPr lang="en-US" b="1" dirty="0"/>
              <a:t>Colon</a:t>
            </a:r>
            <a:r>
              <a:rPr lang="en-US" dirty="0"/>
              <a:t>: has several regions, most which are retroperitoneal (except for transverse and sigmoid regions)</a:t>
            </a:r>
          </a:p>
          <a:p>
            <a:pPr lvl="2"/>
            <a:r>
              <a:rPr lang="en-US" b="1" dirty="0"/>
              <a:t>Ascending colon</a:t>
            </a:r>
            <a:r>
              <a:rPr lang="en-US" dirty="0"/>
              <a:t>: travels up right side of abdominal cavity to level of right kidney</a:t>
            </a:r>
          </a:p>
          <a:p>
            <a:pPr lvl="3"/>
            <a:r>
              <a:rPr lang="en-US" dirty="0"/>
              <a:t>Ends in right-angle turn called </a:t>
            </a:r>
            <a:r>
              <a:rPr lang="en-US" b="1" dirty="0">
                <a:sym typeface="Wingdings" charset="0"/>
              </a:rPr>
              <a:t>right colic </a:t>
            </a:r>
            <a:r>
              <a:rPr lang="en-US" dirty="0">
                <a:sym typeface="Wingdings" charset="0"/>
              </a:rPr>
              <a:t>(</a:t>
            </a:r>
            <a:r>
              <a:rPr lang="en-US" b="1" dirty="0">
                <a:sym typeface="Wingdings" charset="0"/>
              </a:rPr>
              <a:t>hepatic</a:t>
            </a:r>
            <a:r>
              <a:rPr lang="en-US" dirty="0">
                <a:sym typeface="Wingdings" charset="0"/>
              </a:rPr>
              <a:t>) </a:t>
            </a:r>
            <a:r>
              <a:rPr lang="en-US" b="1" dirty="0">
                <a:sym typeface="Wingdings" charset="0"/>
              </a:rPr>
              <a:t>flexure</a:t>
            </a:r>
          </a:p>
          <a:p>
            <a:pPr lvl="2"/>
            <a:r>
              <a:rPr lang="en-US" b="1" dirty="0">
                <a:sym typeface="Wingdings" charset="0"/>
              </a:rPr>
              <a:t>T</a:t>
            </a:r>
            <a:r>
              <a:rPr lang="en-US" b="1" dirty="0"/>
              <a:t>ransverse colon</a:t>
            </a:r>
            <a:r>
              <a:rPr lang="en-US" dirty="0"/>
              <a:t>: travels a</a:t>
            </a:r>
            <a:r>
              <a:rPr lang="en-US" dirty="0">
                <a:sym typeface="Wingdings" charset="0"/>
              </a:rPr>
              <a:t>cross abdominal cavity</a:t>
            </a:r>
          </a:p>
          <a:p>
            <a:pPr lvl="3"/>
            <a:r>
              <a:rPr lang="en-US" dirty="0">
                <a:sym typeface="Wingdings" charset="0"/>
              </a:rPr>
              <a:t>Ends in another right-angle turn, </a:t>
            </a:r>
            <a:r>
              <a:rPr lang="en-US" b="1" dirty="0">
                <a:sym typeface="Wingdings" charset="0"/>
              </a:rPr>
              <a:t>left colic </a:t>
            </a:r>
            <a:r>
              <a:rPr lang="en-US" dirty="0">
                <a:sym typeface="Wingdings" charset="0"/>
              </a:rPr>
              <a:t>(</a:t>
            </a:r>
            <a:r>
              <a:rPr lang="en-US" b="1" dirty="0">
                <a:sym typeface="Wingdings" charset="0"/>
              </a:rPr>
              <a:t>splenic</a:t>
            </a:r>
            <a:r>
              <a:rPr lang="en-US" dirty="0">
                <a:sym typeface="Wingdings" charset="0"/>
              </a:rPr>
              <a:t>) </a:t>
            </a:r>
            <a:r>
              <a:rPr lang="en-US" b="1" dirty="0">
                <a:sym typeface="Wingdings" charset="0"/>
              </a:rPr>
              <a:t>flexure</a:t>
            </a:r>
            <a:endParaRPr lang="en-US" b="1" dirty="0"/>
          </a:p>
        </p:txBody>
      </p:sp>
    </p:spTree>
    <p:extLst>
      <p:ext uri="{BB962C8B-B14F-4D97-AF65-F5344CB8AC3E}">
        <p14:creationId xmlns:p14="http://schemas.microsoft.com/office/powerpoint/2010/main" val="34635788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219" cy="523220"/>
          </a:xfrm>
        </p:spPr>
        <p:txBody>
          <a:bodyPr wrap="square">
            <a:spAutoFit/>
          </a:bodyPr>
          <a:lstStyle/>
          <a:p>
            <a:r>
              <a:rPr lang="en-US" dirty="0">
                <a:latin typeface="Times New Roman"/>
              </a:rPr>
              <a:t>Gross Anatomy </a:t>
            </a:r>
            <a:r>
              <a:rPr lang="en-US" sz="2800" dirty="0">
                <a:latin typeface="Times New Roman"/>
              </a:rPr>
              <a:t>(4 of 6)</a:t>
            </a:r>
            <a:endParaRPr lang="en-US" sz="2800" kern="0" dirty="0">
              <a:latin typeface="Times New Roman"/>
            </a:endParaRPr>
          </a:p>
        </p:txBody>
      </p:sp>
      <p:sp>
        <p:nvSpPr>
          <p:cNvPr id="4" name="Content Placeholder 3"/>
          <p:cNvSpPr>
            <a:spLocks noGrp="1"/>
          </p:cNvSpPr>
          <p:nvPr>
            <p:ph idx="1"/>
          </p:nvPr>
        </p:nvSpPr>
        <p:spPr>
          <a:xfrm>
            <a:off x="457200" y="1600201"/>
            <a:ext cx="8229600" cy="1538883"/>
          </a:xfrm>
        </p:spPr>
        <p:txBody>
          <a:bodyPr wrap="square">
            <a:spAutoFit/>
          </a:bodyPr>
          <a:lstStyle/>
          <a:p>
            <a:r>
              <a:rPr lang="en-US" b="1" dirty="0"/>
              <a:t>Subdivisions of large intestine (cont.)</a:t>
            </a:r>
            <a:endParaRPr lang="en-US" dirty="0"/>
          </a:p>
          <a:p>
            <a:pPr lvl="1"/>
            <a:r>
              <a:rPr lang="en-US" dirty="0"/>
              <a:t> </a:t>
            </a:r>
            <a:r>
              <a:rPr lang="en-US" b="1" dirty="0"/>
              <a:t>Colon (cont.) :</a:t>
            </a:r>
          </a:p>
          <a:p>
            <a:pPr lvl="2"/>
            <a:r>
              <a:rPr lang="en-US" b="1" dirty="0"/>
              <a:t>Descending colon</a:t>
            </a:r>
            <a:r>
              <a:rPr lang="en-US" dirty="0"/>
              <a:t>: travels down left side of abdominal cavity</a:t>
            </a:r>
            <a:endParaRPr lang="en-US" dirty="0">
              <a:sym typeface="Wingdings" charset="0"/>
            </a:endParaRPr>
          </a:p>
          <a:p>
            <a:pPr lvl="2"/>
            <a:r>
              <a:rPr lang="en-US" b="1" dirty="0">
                <a:sym typeface="Wingdings" charset="0"/>
              </a:rPr>
              <a:t>S</a:t>
            </a:r>
            <a:r>
              <a:rPr lang="en-US" b="1" dirty="0"/>
              <a:t>igmoid colon</a:t>
            </a:r>
            <a:r>
              <a:rPr lang="en-US" dirty="0"/>
              <a:t>: S-shaped portion that travels through pelvis</a:t>
            </a:r>
          </a:p>
          <a:p>
            <a:pPr lvl="1"/>
            <a:r>
              <a:rPr lang="en-US" dirty="0"/>
              <a:t> </a:t>
            </a:r>
            <a:r>
              <a:rPr lang="en-US" b="1" dirty="0"/>
              <a:t>Rectum</a:t>
            </a:r>
            <a:r>
              <a:rPr lang="en-US" dirty="0"/>
              <a:t>: </a:t>
            </a:r>
            <a:r>
              <a:rPr lang="en-US" b="1" dirty="0"/>
              <a:t>three rectal valves </a:t>
            </a:r>
            <a:r>
              <a:rPr lang="en-US" dirty="0"/>
              <a:t>stop feces from being passed with gas (flatus)</a:t>
            </a:r>
          </a:p>
        </p:txBody>
      </p:sp>
    </p:spTree>
    <p:extLst>
      <p:ext uri="{BB962C8B-B14F-4D97-AF65-F5344CB8AC3E}">
        <p14:creationId xmlns:p14="http://schemas.microsoft.com/office/powerpoint/2010/main" val="1251298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219" cy="523220"/>
          </a:xfrm>
        </p:spPr>
        <p:txBody>
          <a:bodyPr wrap="square">
            <a:spAutoFit/>
          </a:bodyPr>
          <a:lstStyle/>
          <a:p>
            <a:r>
              <a:rPr lang="en-US" dirty="0">
                <a:latin typeface="Times New Roman"/>
              </a:rPr>
              <a:t>Gross Anatomy </a:t>
            </a:r>
            <a:r>
              <a:rPr lang="en-US" sz="2800" dirty="0">
                <a:latin typeface="Times New Roman"/>
              </a:rPr>
              <a:t>(5 of 6)</a:t>
            </a:r>
            <a:endParaRPr lang="en-US" sz="2800" kern="0" dirty="0">
              <a:latin typeface="Times New Roman"/>
            </a:endParaRPr>
          </a:p>
        </p:txBody>
      </p:sp>
      <p:sp>
        <p:nvSpPr>
          <p:cNvPr id="4" name="Content Placeholder 3"/>
          <p:cNvSpPr>
            <a:spLocks noGrp="1"/>
          </p:cNvSpPr>
          <p:nvPr>
            <p:ph idx="1"/>
          </p:nvPr>
        </p:nvSpPr>
        <p:spPr>
          <a:xfrm>
            <a:off x="457200" y="1600201"/>
            <a:ext cx="8229600" cy="1538883"/>
          </a:xfrm>
        </p:spPr>
        <p:txBody>
          <a:bodyPr wrap="square">
            <a:spAutoFit/>
          </a:bodyPr>
          <a:lstStyle/>
          <a:p>
            <a:r>
              <a:rPr lang="en-US" b="1" dirty="0"/>
              <a:t>Subdivisions of large intestine (cont.)</a:t>
            </a:r>
            <a:endParaRPr lang="en-US" dirty="0"/>
          </a:p>
          <a:p>
            <a:pPr lvl="1"/>
            <a:r>
              <a:rPr lang="en-US" dirty="0"/>
              <a:t> </a:t>
            </a:r>
            <a:r>
              <a:rPr lang="en-US" b="1" dirty="0"/>
              <a:t>Anal canal</a:t>
            </a:r>
            <a:r>
              <a:rPr lang="en-US" dirty="0"/>
              <a:t>: last segment of large intestine that opens to body exterior at </a:t>
            </a:r>
            <a:r>
              <a:rPr lang="en-US" b="1" dirty="0"/>
              <a:t>anus </a:t>
            </a:r>
          </a:p>
          <a:p>
            <a:pPr lvl="2"/>
            <a:r>
              <a:rPr lang="en-US" dirty="0"/>
              <a:t>Has two sphincters</a:t>
            </a:r>
          </a:p>
          <a:p>
            <a:pPr lvl="3"/>
            <a:r>
              <a:rPr lang="en-US" b="1" dirty="0"/>
              <a:t>Internal anal sphincter</a:t>
            </a:r>
            <a:r>
              <a:rPr lang="en-US" dirty="0"/>
              <a:t>: smooth muscle</a:t>
            </a:r>
          </a:p>
          <a:p>
            <a:pPr lvl="3"/>
            <a:r>
              <a:rPr lang="en-US" b="1" dirty="0"/>
              <a:t>External anal sphincter</a:t>
            </a:r>
            <a:r>
              <a:rPr lang="en-US" dirty="0"/>
              <a:t>: </a:t>
            </a:r>
            <a:r>
              <a:rPr lang="en-US" b="1" dirty="0"/>
              <a:t>skeletal</a:t>
            </a:r>
            <a:r>
              <a:rPr lang="en-US" dirty="0"/>
              <a:t> muscle</a:t>
            </a:r>
          </a:p>
        </p:txBody>
      </p:sp>
    </p:spTree>
    <p:extLst>
      <p:ext uri="{BB962C8B-B14F-4D97-AF65-F5344CB8AC3E}">
        <p14:creationId xmlns:p14="http://schemas.microsoft.com/office/powerpoint/2010/main" val="16704748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153400" cy="523220"/>
          </a:xfrm>
        </p:spPr>
        <p:txBody>
          <a:bodyPr wrap="square">
            <a:spAutoFit/>
          </a:bodyPr>
          <a:lstStyle/>
          <a:p>
            <a:r>
              <a:rPr lang="en-US" dirty="0">
                <a:latin typeface="Times New Roman"/>
              </a:rPr>
              <a:t>Gross Anatomy of the Large Intestine </a:t>
            </a:r>
            <a:r>
              <a:rPr lang="en-US" sz="2800" dirty="0">
                <a:latin typeface="Times New Roman"/>
              </a:rPr>
              <a:t>(1 of 3)</a:t>
            </a:r>
            <a:endParaRPr lang="en-IN" sz="2800" dirty="0">
              <a:latin typeface="Times New Roman"/>
            </a:endParaRPr>
          </a:p>
        </p:txBody>
      </p:sp>
      <p:pic>
        <p:nvPicPr>
          <p:cNvPr id="5" name="Picture 4" descr="- Part (a) is an illustration of the external features of the large intestine and surrounding structures, with an area around the cecum cut open to reveal the ileocecal valves. Labels include ileum, ileocecal valve, cecum, ascending colon, haustrum, superior mesenteric artery, transverse colon, right colic (hepatic) flexure, transverse mesocolon, left colic (splenic) flexure, epiploic appendages, descending colon, cut edge of mesentery, tenia coli, sigmoid colon, rectum, anal canal, and external anal sphincter."/>
          <p:cNvPicPr/>
          <p:nvPr/>
        </p:nvPicPr>
        <p:blipFill rotWithShape="1">
          <a:blip r:embed="rId3">
            <a:extLst>
              <a:ext uri="{28A0092B-C50C-407E-A947-70E740481C1C}">
                <a14:useLocalDpi xmlns:a14="http://schemas.microsoft.com/office/drawing/2010/main" val="0"/>
              </a:ext>
            </a:extLst>
          </a:blip>
          <a:srcRect t="1" b="1812"/>
          <a:stretch/>
        </p:blipFill>
        <p:spPr>
          <a:xfrm>
            <a:off x="1799765" y="1371599"/>
            <a:ext cx="5544470" cy="4395789"/>
          </a:xfrm>
          <a:prstGeom prst="rect">
            <a:avLst/>
          </a:prstGeom>
        </p:spPr>
      </p:pic>
      <p:sp>
        <p:nvSpPr>
          <p:cNvPr id="4" name="Content Placeholder 3"/>
          <p:cNvSpPr txBox="1">
            <a:spLocks/>
          </p:cNvSpPr>
          <p:nvPr/>
        </p:nvSpPr>
        <p:spPr>
          <a:xfrm>
            <a:off x="457200" y="5825179"/>
            <a:ext cx="8229600" cy="338554"/>
          </a:xfrm>
          <a:prstGeom prst="rect">
            <a:avLst/>
          </a:prstGeom>
        </p:spPr>
        <p:txBody>
          <a:bodyPr>
            <a:sp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b="1" dirty="0">
                <a:solidFill>
                  <a:srgbClr val="007FA3"/>
                </a:solidFill>
                <a:latin typeface="Arial (Body)"/>
                <a:ea typeface="+mj-ea"/>
                <a:cs typeface="Times New Roman" panose="02020603050405020304" pitchFamily="18" charset="0"/>
              </a:rPr>
              <a:t>Figure 23.33a </a:t>
            </a:r>
            <a:r>
              <a:rPr lang="en-US" dirty="0"/>
              <a:t>Gross anatomy of the large intestine.</a:t>
            </a:r>
            <a:endParaRPr lang="en-US" dirty="0">
              <a:latin typeface="Arial (Body)"/>
            </a:endParaRPr>
          </a:p>
        </p:txBody>
      </p:sp>
    </p:spTree>
    <p:extLst>
      <p:ext uri="{BB962C8B-B14F-4D97-AF65-F5344CB8AC3E}">
        <p14:creationId xmlns:p14="http://schemas.microsoft.com/office/powerpoint/2010/main" val="22946110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153400" cy="523220"/>
          </a:xfrm>
        </p:spPr>
        <p:txBody>
          <a:bodyPr wrap="square">
            <a:spAutoFit/>
          </a:bodyPr>
          <a:lstStyle/>
          <a:p>
            <a:r>
              <a:rPr lang="en-US" dirty="0">
                <a:latin typeface="Times New Roman"/>
              </a:rPr>
              <a:t>Gross Anatomy of the Large Intestine </a:t>
            </a:r>
            <a:r>
              <a:rPr lang="en-US" sz="2800" dirty="0">
                <a:latin typeface="Times New Roman"/>
              </a:rPr>
              <a:t>(2 of 3)</a:t>
            </a:r>
            <a:endParaRPr lang="en-IN" sz="2800" dirty="0">
              <a:latin typeface="Times New Roman"/>
            </a:endParaRPr>
          </a:p>
        </p:txBody>
      </p:sp>
      <p:pic>
        <p:nvPicPr>
          <p:cNvPr id="5" name="Picture 4" descr="- Part (b) is an illustration showing the structure of the anal canal. Labels include rectal valve, rectum, hemorrhoidal veins, levator ani muscle, anal canal, external anal sphincter, internal anal sphincter, anal columns, anal sinuses, and anus."/>
          <p:cNvPicPr/>
          <p:nvPr/>
        </p:nvPicPr>
        <p:blipFill rotWithShape="1">
          <a:blip r:embed="rId3">
            <a:extLst>
              <a:ext uri="{28A0092B-C50C-407E-A947-70E740481C1C}">
                <a14:useLocalDpi xmlns:a14="http://schemas.microsoft.com/office/drawing/2010/main" val="0"/>
              </a:ext>
            </a:extLst>
          </a:blip>
          <a:srcRect b="3598"/>
          <a:stretch/>
        </p:blipFill>
        <p:spPr>
          <a:xfrm>
            <a:off x="2222760" y="1371600"/>
            <a:ext cx="4347324" cy="4258733"/>
          </a:xfrm>
          <a:prstGeom prst="rect">
            <a:avLst/>
          </a:prstGeom>
        </p:spPr>
      </p:pic>
      <p:sp>
        <p:nvSpPr>
          <p:cNvPr id="4" name="Content Placeholder 3"/>
          <p:cNvSpPr txBox="1">
            <a:spLocks/>
          </p:cNvSpPr>
          <p:nvPr/>
        </p:nvSpPr>
        <p:spPr>
          <a:xfrm>
            <a:off x="457200" y="5825179"/>
            <a:ext cx="8229600" cy="338554"/>
          </a:xfrm>
          <a:prstGeom prst="rect">
            <a:avLst/>
          </a:prstGeom>
        </p:spPr>
        <p:txBody>
          <a:bodyPr>
            <a:sp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b="1" dirty="0">
                <a:solidFill>
                  <a:srgbClr val="007FA3"/>
                </a:solidFill>
                <a:latin typeface="Arial (Body)"/>
                <a:ea typeface="+mj-ea"/>
                <a:cs typeface="Times New Roman" panose="02020603050405020304" pitchFamily="18" charset="0"/>
              </a:rPr>
              <a:t>Figure 23.33b </a:t>
            </a:r>
            <a:r>
              <a:rPr lang="en-US" dirty="0"/>
              <a:t>Gross anatomy of the large intestine.</a:t>
            </a:r>
            <a:endParaRPr lang="en-US" dirty="0">
              <a:latin typeface="Arial (Body)"/>
            </a:endParaRPr>
          </a:p>
        </p:txBody>
      </p:sp>
    </p:spTree>
    <p:extLst>
      <p:ext uri="{BB962C8B-B14F-4D97-AF65-F5344CB8AC3E}">
        <p14:creationId xmlns:p14="http://schemas.microsoft.com/office/powerpoint/2010/main" val="17979972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534400" cy="523220"/>
          </a:xfrm>
        </p:spPr>
        <p:txBody>
          <a:bodyPr wrap="square">
            <a:spAutoFit/>
          </a:bodyPr>
          <a:lstStyle/>
          <a:p>
            <a:r>
              <a:rPr lang="en-US" dirty="0">
                <a:latin typeface="Times New Roman"/>
              </a:rPr>
              <a:t>Gross Anatomy </a:t>
            </a:r>
            <a:r>
              <a:rPr lang="en-US" sz="2800" dirty="0">
                <a:latin typeface="Times New Roman"/>
              </a:rPr>
              <a:t>(6 of 6)</a:t>
            </a:r>
            <a:endParaRPr lang="en-US" sz="2800" kern="0" dirty="0">
              <a:latin typeface="Times New Roman"/>
            </a:endParaRPr>
          </a:p>
        </p:txBody>
      </p:sp>
      <p:sp>
        <p:nvSpPr>
          <p:cNvPr id="4" name="Content Placeholder 3"/>
          <p:cNvSpPr>
            <a:spLocks noGrp="1"/>
          </p:cNvSpPr>
          <p:nvPr>
            <p:ph idx="1"/>
          </p:nvPr>
        </p:nvSpPr>
        <p:spPr>
          <a:xfrm>
            <a:off x="457200" y="1600201"/>
            <a:ext cx="8229600" cy="1461939"/>
          </a:xfrm>
        </p:spPr>
        <p:txBody>
          <a:bodyPr wrap="square">
            <a:spAutoFit/>
          </a:bodyPr>
          <a:lstStyle/>
          <a:p>
            <a:r>
              <a:rPr lang="en-US" b="1" dirty="0"/>
              <a:t>Relationship of the large intestine to the peritoneum</a:t>
            </a:r>
          </a:p>
          <a:p>
            <a:pPr lvl="1"/>
            <a:r>
              <a:rPr lang="en-US" dirty="0"/>
              <a:t>Cecum, appendix, and rectum are all retroperitoneal</a:t>
            </a:r>
          </a:p>
          <a:p>
            <a:pPr lvl="1"/>
            <a:r>
              <a:rPr lang="en-US" dirty="0"/>
              <a:t>Colon is also retroperitoneal, except for its transverse and sigmoid parts</a:t>
            </a:r>
          </a:p>
          <a:p>
            <a:pPr lvl="1"/>
            <a:r>
              <a:rPr lang="en-US" dirty="0"/>
              <a:t>Intraperitoneal regions are anchored to posterior abdominal wall by mesentery sheets called </a:t>
            </a:r>
            <a:r>
              <a:rPr lang="en-US" b="1" dirty="0"/>
              <a:t>mesocolons</a:t>
            </a:r>
          </a:p>
        </p:txBody>
      </p:sp>
    </p:spTree>
    <p:extLst>
      <p:ext uri="{BB962C8B-B14F-4D97-AF65-F5344CB8AC3E}">
        <p14:creationId xmlns:p14="http://schemas.microsoft.com/office/powerpoint/2010/main" val="25066696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6888"/>
            <a:ext cx="8534400" cy="1046440"/>
          </a:xfrm>
        </p:spPr>
        <p:txBody>
          <a:bodyPr wrap="square">
            <a:spAutoFit/>
          </a:bodyPr>
          <a:lstStyle/>
          <a:p>
            <a:r>
              <a:rPr lang="en-US" dirty="0">
                <a:latin typeface="Times New Roman"/>
              </a:rPr>
              <a:t>Mesenteries of the Abdominal Digestive Organs </a:t>
            </a:r>
            <a:r>
              <a:rPr lang="en-US" sz="2800" dirty="0">
                <a:latin typeface="Times New Roman"/>
              </a:rPr>
              <a:t>(1 of 4)</a:t>
            </a:r>
            <a:endParaRPr lang="en-IN" sz="2800" dirty="0">
              <a:latin typeface="Times New Roman"/>
            </a:endParaRPr>
          </a:p>
        </p:txBody>
      </p:sp>
      <p:pic>
        <p:nvPicPr>
          <p:cNvPr id="5" name="Picture 4" descr="- Part (a) is a photo of a dissected cadaver abdominal cavity showing the greater omentum, a dorsal mesentery, in its normal position covering the abdominal viscera. Labels include falciform ligament, liver, gallbladder, spleen, stomach, round ligament, greater omentum, small intestine, and cecum."/>
          <p:cNvPicPr/>
          <p:nvPr/>
        </p:nvPicPr>
        <p:blipFill rotWithShape="1">
          <a:blip r:embed="rId3">
            <a:extLst>
              <a:ext uri="{28A0092B-C50C-407E-A947-70E740481C1C}">
                <a14:useLocalDpi xmlns:a14="http://schemas.microsoft.com/office/drawing/2010/main" val="0"/>
              </a:ext>
            </a:extLst>
          </a:blip>
          <a:srcRect b="3443"/>
          <a:stretch/>
        </p:blipFill>
        <p:spPr>
          <a:xfrm>
            <a:off x="2356014" y="1371601"/>
            <a:ext cx="4148761" cy="4318000"/>
          </a:xfrm>
          <a:prstGeom prst="rect">
            <a:avLst/>
          </a:prstGeom>
        </p:spPr>
      </p:pic>
      <p:sp>
        <p:nvSpPr>
          <p:cNvPr id="4" name="Content Placeholder 3"/>
          <p:cNvSpPr txBox="1">
            <a:spLocks/>
          </p:cNvSpPr>
          <p:nvPr/>
        </p:nvSpPr>
        <p:spPr>
          <a:xfrm>
            <a:off x="457200" y="5825179"/>
            <a:ext cx="8229600" cy="338554"/>
          </a:xfrm>
          <a:prstGeom prst="rect">
            <a:avLst/>
          </a:prstGeom>
        </p:spPr>
        <p:txBody>
          <a:bodyPr>
            <a:sp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b="1" dirty="0">
                <a:solidFill>
                  <a:srgbClr val="007FA3"/>
                </a:solidFill>
                <a:latin typeface="Arial (Body)"/>
                <a:ea typeface="+mj-ea"/>
                <a:cs typeface="Times New Roman" panose="02020603050405020304" pitchFamily="18" charset="0"/>
              </a:rPr>
              <a:t>Figure 23.34a </a:t>
            </a:r>
            <a:r>
              <a:rPr lang="en-US" dirty="0"/>
              <a:t>Mesenteries of the abdominal digestive organs.</a:t>
            </a:r>
            <a:endParaRPr lang="en-US" dirty="0">
              <a:latin typeface="Arial (Body)"/>
            </a:endParaRPr>
          </a:p>
        </p:txBody>
      </p:sp>
    </p:spTree>
    <p:extLst>
      <p:ext uri="{BB962C8B-B14F-4D97-AF65-F5344CB8AC3E}">
        <p14:creationId xmlns:p14="http://schemas.microsoft.com/office/powerpoint/2010/main" val="29138208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6888"/>
            <a:ext cx="8534400" cy="1046440"/>
          </a:xfrm>
        </p:spPr>
        <p:txBody>
          <a:bodyPr wrap="square">
            <a:spAutoFit/>
          </a:bodyPr>
          <a:lstStyle/>
          <a:p>
            <a:r>
              <a:rPr lang="en-US" dirty="0">
                <a:latin typeface="Times New Roman"/>
              </a:rPr>
              <a:t>Mesenteries of the Abdominal Digestive Organs </a:t>
            </a:r>
            <a:r>
              <a:rPr lang="en-US" sz="2800" dirty="0">
                <a:latin typeface="Times New Roman"/>
              </a:rPr>
              <a:t>(2 of 4)</a:t>
            </a:r>
            <a:endParaRPr lang="en-IN" sz="2800" dirty="0">
              <a:latin typeface="Times New Roman"/>
            </a:endParaRPr>
          </a:p>
        </p:txBody>
      </p:sp>
      <p:pic>
        <p:nvPicPr>
          <p:cNvPr id="5" name="Picture 4" descr="Part (b) is an illustration of the same view as Part (a) with the liver and gallbladder reflected superiorly and the greater omentum removed to reveal the lesser omentum, a ventral mesentery attaching the liver to the lesser curvature of the stomach. Labels include liver, gallbladder, lesser omentum, stomach, duodenum, transverse colon, small intestine, cecum and urinary bladder."/>
          <p:cNvPicPr/>
          <p:nvPr/>
        </p:nvPicPr>
        <p:blipFill rotWithShape="1">
          <a:blip r:embed="rId3">
            <a:extLst>
              <a:ext uri="{28A0092B-C50C-407E-A947-70E740481C1C}">
                <a14:useLocalDpi xmlns:a14="http://schemas.microsoft.com/office/drawing/2010/main" val="0"/>
              </a:ext>
            </a:extLst>
          </a:blip>
          <a:srcRect b="3091"/>
          <a:stretch/>
        </p:blipFill>
        <p:spPr>
          <a:xfrm>
            <a:off x="2314878" y="1405850"/>
            <a:ext cx="4231032" cy="4257967"/>
          </a:xfrm>
          <a:prstGeom prst="rect">
            <a:avLst/>
          </a:prstGeom>
        </p:spPr>
      </p:pic>
      <p:sp>
        <p:nvSpPr>
          <p:cNvPr id="4" name="Content Placeholder 3"/>
          <p:cNvSpPr txBox="1">
            <a:spLocks/>
          </p:cNvSpPr>
          <p:nvPr/>
        </p:nvSpPr>
        <p:spPr>
          <a:xfrm>
            <a:off x="457200" y="5825179"/>
            <a:ext cx="8229600" cy="338554"/>
          </a:xfrm>
          <a:prstGeom prst="rect">
            <a:avLst/>
          </a:prstGeom>
        </p:spPr>
        <p:txBody>
          <a:bodyPr>
            <a:sp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b="1" dirty="0">
                <a:solidFill>
                  <a:srgbClr val="007FA3"/>
                </a:solidFill>
                <a:latin typeface="Arial (Body)"/>
                <a:ea typeface="+mj-ea"/>
                <a:cs typeface="Times New Roman" panose="02020603050405020304" pitchFamily="18" charset="0"/>
              </a:rPr>
              <a:t>Figure 23.34b </a:t>
            </a:r>
            <a:r>
              <a:rPr lang="en-US" dirty="0"/>
              <a:t>Mesenteries of the abdominal digestive organs.</a:t>
            </a:r>
            <a:endParaRPr lang="en-US" dirty="0">
              <a:latin typeface="Arial (Body)"/>
            </a:endParaRPr>
          </a:p>
        </p:txBody>
      </p:sp>
    </p:spTree>
    <p:extLst>
      <p:ext uri="{BB962C8B-B14F-4D97-AF65-F5344CB8AC3E}">
        <p14:creationId xmlns:p14="http://schemas.microsoft.com/office/powerpoint/2010/main" val="30081618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6888"/>
            <a:ext cx="8229219" cy="1046440"/>
          </a:xfrm>
        </p:spPr>
        <p:txBody>
          <a:bodyPr wrap="square">
            <a:spAutoFit/>
          </a:bodyPr>
          <a:lstStyle/>
          <a:p>
            <a:r>
              <a:rPr lang="en-US" dirty="0">
                <a:latin typeface="Times New Roman"/>
              </a:rPr>
              <a:t>Mesenteries of the Abdominal Digestive Organs </a:t>
            </a:r>
            <a:r>
              <a:rPr lang="en-US" sz="2800" dirty="0">
                <a:latin typeface="Times New Roman"/>
              </a:rPr>
              <a:t>(3 of 4)</a:t>
            </a:r>
            <a:endParaRPr lang="en-IN" sz="2800" dirty="0">
              <a:latin typeface="Times New Roman"/>
            </a:endParaRPr>
          </a:p>
        </p:txBody>
      </p:sp>
      <p:pic>
        <p:nvPicPr>
          <p:cNvPr id="5" name="Picture 4" descr="- Part (c) is an illustration showing the abdominal viscera, with the greater omentum reflected superiorly to reveal the mesentery attachments of the small and large intestine. Labels include greater omentum, transverse colon, transverse mesocolon, descending colon, jejunum, mesentery, sigmoid mesocolon, sigmoid colon and ileum."/>
          <p:cNvPicPr>
            <a:picLocks noChangeAspect="1"/>
          </p:cNvPicPr>
          <p:nvPr/>
        </p:nvPicPr>
        <p:blipFill rotWithShape="1">
          <a:blip r:embed="rId3">
            <a:extLst>
              <a:ext uri="{28A0092B-C50C-407E-A947-70E740481C1C}">
                <a14:useLocalDpi xmlns:a14="http://schemas.microsoft.com/office/drawing/2010/main" val="0"/>
              </a:ext>
            </a:extLst>
          </a:blip>
          <a:srcRect b="3612"/>
          <a:stretch/>
        </p:blipFill>
        <p:spPr>
          <a:xfrm>
            <a:off x="2334222" y="1433819"/>
            <a:ext cx="4125671" cy="4190401"/>
          </a:xfrm>
          <a:prstGeom prst="rect">
            <a:avLst/>
          </a:prstGeom>
        </p:spPr>
      </p:pic>
      <p:sp>
        <p:nvSpPr>
          <p:cNvPr id="4" name="Content Placeholder 3"/>
          <p:cNvSpPr txBox="1">
            <a:spLocks/>
          </p:cNvSpPr>
          <p:nvPr/>
        </p:nvSpPr>
        <p:spPr>
          <a:xfrm>
            <a:off x="457200" y="5825179"/>
            <a:ext cx="8229600" cy="338554"/>
          </a:xfrm>
          <a:prstGeom prst="rect">
            <a:avLst/>
          </a:prstGeom>
        </p:spPr>
        <p:txBody>
          <a:bodyPr>
            <a:sp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b="1" dirty="0">
                <a:solidFill>
                  <a:srgbClr val="007FA3"/>
                </a:solidFill>
                <a:latin typeface="Arial (Body)"/>
                <a:ea typeface="+mj-ea"/>
                <a:cs typeface="Times New Roman" panose="02020603050405020304" pitchFamily="18" charset="0"/>
              </a:rPr>
              <a:t>Figure 23.34c </a:t>
            </a:r>
            <a:r>
              <a:rPr lang="en-US" dirty="0"/>
              <a:t>Mesenteries of the abdominal digestive organs.</a:t>
            </a:r>
            <a:endParaRPr lang="en-US" dirty="0">
              <a:latin typeface="Arial (Body)"/>
            </a:endParaRPr>
          </a:p>
        </p:txBody>
      </p:sp>
    </p:spTree>
    <p:extLst>
      <p:ext uri="{BB962C8B-B14F-4D97-AF65-F5344CB8AC3E}">
        <p14:creationId xmlns:p14="http://schemas.microsoft.com/office/powerpoint/2010/main" val="3534471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pPr marL="0" indent="0"/>
            <a:r>
              <a:rPr lang="en-US" dirty="0">
                <a:latin typeface="Times New Roman"/>
              </a:rPr>
              <a:t>Gross Anatomy </a:t>
            </a:r>
            <a:r>
              <a:rPr lang="en-US" sz="2800" dirty="0">
                <a:latin typeface="Times New Roman"/>
              </a:rPr>
              <a:t>(2 of 3)</a:t>
            </a:r>
          </a:p>
        </p:txBody>
      </p:sp>
      <p:sp>
        <p:nvSpPr>
          <p:cNvPr id="4" name="Content Placeholder 3"/>
          <p:cNvSpPr>
            <a:spLocks noGrp="1"/>
          </p:cNvSpPr>
          <p:nvPr>
            <p:ph idx="1"/>
          </p:nvPr>
        </p:nvSpPr>
        <p:spPr>
          <a:xfrm>
            <a:off x="457581" y="1643126"/>
            <a:ext cx="8153400" cy="2031325"/>
          </a:xfrm>
        </p:spPr>
        <p:txBody>
          <a:bodyPr wrap="square">
            <a:spAutoFit/>
          </a:bodyPr>
          <a:lstStyle/>
          <a:p>
            <a:r>
              <a:rPr lang="en-US" dirty="0">
                <a:latin typeface="Arial"/>
              </a:rPr>
              <a:t>Subdivisions </a:t>
            </a:r>
          </a:p>
          <a:p>
            <a:pPr lvl="1"/>
            <a:r>
              <a:rPr lang="en-US" b="1" dirty="0">
                <a:latin typeface="Arial"/>
              </a:rPr>
              <a:t>Duodenum</a:t>
            </a:r>
            <a:r>
              <a:rPr lang="en-US" dirty="0">
                <a:latin typeface="Arial"/>
              </a:rPr>
              <a:t>: mostly retroperitoneal; ~25.0 cm (10.0 in) long; curves around head of pancreas</a:t>
            </a:r>
          </a:p>
          <a:p>
            <a:pPr lvl="2"/>
            <a:r>
              <a:rPr lang="en-US" dirty="0">
                <a:latin typeface="Arial"/>
              </a:rPr>
              <a:t>Has most features</a:t>
            </a:r>
          </a:p>
          <a:p>
            <a:pPr lvl="1"/>
            <a:r>
              <a:rPr lang="en-US" b="1" dirty="0">
                <a:latin typeface="Arial"/>
              </a:rPr>
              <a:t>Jejunum</a:t>
            </a:r>
            <a:r>
              <a:rPr lang="en-US" dirty="0">
                <a:latin typeface="Arial"/>
              </a:rPr>
              <a:t>: ~2.5 m (8 ft) long; attached posteriorly by mesentery</a:t>
            </a:r>
          </a:p>
          <a:p>
            <a:pPr lvl="1"/>
            <a:r>
              <a:rPr lang="en-US" b="1" dirty="0">
                <a:latin typeface="Arial"/>
              </a:rPr>
              <a:t>Ileum</a:t>
            </a:r>
            <a:r>
              <a:rPr lang="en-US" dirty="0">
                <a:latin typeface="Arial"/>
              </a:rPr>
              <a:t>: ~3.6 m (12 ft) long; attached posteriorly by mesentery; joins large intestine at ileocecal valve</a:t>
            </a:r>
          </a:p>
        </p:txBody>
      </p:sp>
    </p:spTree>
    <p:extLst>
      <p:ext uri="{BB962C8B-B14F-4D97-AF65-F5344CB8AC3E}">
        <p14:creationId xmlns:p14="http://schemas.microsoft.com/office/powerpoint/2010/main" val="32446210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7565"/>
            <a:ext cx="8229219" cy="1046440"/>
          </a:xfrm>
        </p:spPr>
        <p:txBody>
          <a:bodyPr wrap="square">
            <a:spAutoFit/>
          </a:bodyPr>
          <a:lstStyle/>
          <a:p>
            <a:r>
              <a:rPr lang="en-US" dirty="0">
                <a:latin typeface="Times New Roman"/>
              </a:rPr>
              <a:t>Mesenteries of the Abdominal Digestive Organs </a:t>
            </a:r>
            <a:r>
              <a:rPr lang="en-US" sz="2800" dirty="0">
                <a:latin typeface="Times New Roman"/>
              </a:rPr>
              <a:t>(4 of 4)</a:t>
            </a:r>
            <a:endParaRPr lang="en-IN" sz="2800" dirty="0">
              <a:latin typeface="Times New Roman"/>
            </a:endParaRPr>
          </a:p>
        </p:txBody>
      </p:sp>
      <p:pic>
        <p:nvPicPr>
          <p:cNvPr id="5" name="Picture 4" descr="- Part (d) is an illustration of a sagittal section of the abdominopelvic cavity of a male with mesenteries shown in different colors. Labels include liver, lesser omentum (shown in gold), pancreas, stomach, duodenum, transverse mesocolon (shown in orange), transverse colon, mesentery (shown in purple), greater omentum (shown in dark blue), jejunum, ileum, visceral peritoneum (shown in light blue), parietal peritoneum (shown in green), urinary bladder and rectum."/>
          <p:cNvPicPr>
            <a:picLocks noChangeAspect="1"/>
          </p:cNvPicPr>
          <p:nvPr/>
        </p:nvPicPr>
        <p:blipFill rotWithShape="1">
          <a:blip r:embed="rId3">
            <a:extLst>
              <a:ext uri="{28A0092B-C50C-407E-A947-70E740481C1C}">
                <a14:useLocalDpi xmlns:a14="http://schemas.microsoft.com/office/drawing/2010/main" val="0"/>
              </a:ext>
            </a:extLst>
          </a:blip>
          <a:srcRect b="2806"/>
          <a:stretch/>
        </p:blipFill>
        <p:spPr>
          <a:xfrm>
            <a:off x="2643861" y="1324167"/>
            <a:ext cx="3564176" cy="4314633"/>
          </a:xfrm>
          <a:prstGeom prst="rect">
            <a:avLst/>
          </a:prstGeom>
        </p:spPr>
      </p:pic>
      <p:sp>
        <p:nvSpPr>
          <p:cNvPr id="4" name="Content Placeholder 3"/>
          <p:cNvSpPr txBox="1">
            <a:spLocks/>
          </p:cNvSpPr>
          <p:nvPr/>
        </p:nvSpPr>
        <p:spPr>
          <a:xfrm>
            <a:off x="457200" y="5825179"/>
            <a:ext cx="8229600" cy="338554"/>
          </a:xfrm>
          <a:prstGeom prst="rect">
            <a:avLst/>
          </a:prstGeom>
        </p:spPr>
        <p:txBody>
          <a:bodyPr>
            <a:sp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b="1" dirty="0">
                <a:solidFill>
                  <a:srgbClr val="007FA3"/>
                </a:solidFill>
                <a:latin typeface="Arial (Body)"/>
                <a:ea typeface="+mj-ea"/>
                <a:cs typeface="Times New Roman" panose="02020603050405020304" pitchFamily="18" charset="0"/>
              </a:rPr>
              <a:t>Figure 23.34d </a:t>
            </a:r>
            <a:r>
              <a:rPr lang="en-US" dirty="0"/>
              <a:t>Mesenteries of the abdominal digestive organs.</a:t>
            </a:r>
            <a:endParaRPr lang="en-US" dirty="0">
              <a:latin typeface="Arial (Body)"/>
            </a:endParaRPr>
          </a:p>
        </p:txBody>
      </p:sp>
    </p:spTree>
    <p:extLst>
      <p:ext uri="{BB962C8B-B14F-4D97-AF65-F5344CB8AC3E}">
        <p14:creationId xmlns:p14="http://schemas.microsoft.com/office/powerpoint/2010/main" val="6504450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219" cy="523220"/>
          </a:xfrm>
        </p:spPr>
        <p:txBody>
          <a:bodyPr wrap="square">
            <a:spAutoFit/>
          </a:bodyPr>
          <a:lstStyle/>
          <a:p>
            <a:r>
              <a:rPr lang="en-US" altLang="en-US" dirty="0">
                <a:latin typeface="Times New Roman"/>
              </a:rPr>
              <a:t>Clinical – Homeostatic Imbalance 23.11</a:t>
            </a:r>
            <a:endParaRPr lang="en-US" b="0" kern="0" dirty="0">
              <a:latin typeface="Times New Roman"/>
            </a:endParaRPr>
          </a:p>
        </p:txBody>
      </p:sp>
      <p:sp>
        <p:nvSpPr>
          <p:cNvPr id="4" name="Content Placeholder 3"/>
          <p:cNvSpPr>
            <a:spLocks noGrp="1"/>
          </p:cNvSpPr>
          <p:nvPr>
            <p:ph idx="1"/>
          </p:nvPr>
        </p:nvSpPr>
        <p:spPr>
          <a:xfrm>
            <a:off x="457200" y="1600201"/>
            <a:ext cx="8229600" cy="2893100"/>
          </a:xfrm>
        </p:spPr>
        <p:txBody>
          <a:bodyPr wrap="square">
            <a:spAutoFit/>
          </a:bodyPr>
          <a:lstStyle/>
          <a:p>
            <a:r>
              <a:rPr lang="en-US" b="1" dirty="0"/>
              <a:t>Appendicitis</a:t>
            </a:r>
            <a:r>
              <a:rPr lang="en-US" dirty="0"/>
              <a:t>: acute inflammation of appendix; usually results from a blockage by feces that traps infectious bacteria</a:t>
            </a:r>
          </a:p>
          <a:p>
            <a:pPr lvl="1"/>
            <a:r>
              <a:rPr lang="en-US" dirty="0"/>
              <a:t>Most common in adolescence when entrance to appendix is at widest</a:t>
            </a:r>
          </a:p>
          <a:p>
            <a:r>
              <a:rPr lang="en-US" dirty="0"/>
              <a:t>Venous drainage can be impaired, leading to ischemia and necrosis (tissue death)</a:t>
            </a:r>
          </a:p>
          <a:p>
            <a:r>
              <a:rPr lang="en-US" dirty="0"/>
              <a:t>Ruptured appendix can cause </a:t>
            </a:r>
            <a:r>
              <a:rPr lang="en-US" i="1" dirty="0"/>
              <a:t>peritonitis</a:t>
            </a:r>
          </a:p>
          <a:p>
            <a:r>
              <a:rPr lang="en-US" dirty="0"/>
              <a:t>Symptoms: pain in umbilical region, moving to lower right abdominal quadrant</a:t>
            </a:r>
          </a:p>
          <a:p>
            <a:pPr lvl="1"/>
            <a:r>
              <a:rPr lang="en-US" dirty="0"/>
              <a:t>loss of appetite, nausea, and vomiting are also seen</a:t>
            </a:r>
          </a:p>
          <a:p>
            <a:r>
              <a:rPr lang="en-US" dirty="0"/>
              <a:t>Treatment: surgical removal (appendectomy), or in some cases, with antibiotics.</a:t>
            </a:r>
          </a:p>
        </p:txBody>
      </p:sp>
    </p:spTree>
    <p:extLst>
      <p:ext uri="{BB962C8B-B14F-4D97-AF65-F5344CB8AC3E}">
        <p14:creationId xmlns:p14="http://schemas.microsoft.com/office/powerpoint/2010/main" val="31660549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219" cy="523220"/>
          </a:xfrm>
        </p:spPr>
        <p:txBody>
          <a:bodyPr wrap="square">
            <a:spAutoFit/>
          </a:bodyPr>
          <a:lstStyle/>
          <a:p>
            <a:r>
              <a:rPr lang="en-US" dirty="0">
                <a:latin typeface="Times New Roman"/>
              </a:rPr>
              <a:t>Microscopic Anatomy </a:t>
            </a:r>
            <a:r>
              <a:rPr lang="en-US" sz="2800" dirty="0">
                <a:latin typeface="Times New Roman"/>
              </a:rPr>
              <a:t>(1 of 2)</a:t>
            </a:r>
            <a:endParaRPr lang="en-US" sz="2800" kern="0" dirty="0">
              <a:latin typeface="Times New Roman"/>
            </a:endParaRPr>
          </a:p>
        </p:txBody>
      </p:sp>
      <p:sp>
        <p:nvSpPr>
          <p:cNvPr id="4" name="Content Placeholder 3"/>
          <p:cNvSpPr>
            <a:spLocks noGrp="1"/>
          </p:cNvSpPr>
          <p:nvPr>
            <p:ph idx="1"/>
          </p:nvPr>
        </p:nvSpPr>
        <p:spPr>
          <a:xfrm>
            <a:off x="457200" y="1600201"/>
            <a:ext cx="8153400" cy="2131353"/>
          </a:xfrm>
        </p:spPr>
        <p:txBody>
          <a:bodyPr wrap="square">
            <a:spAutoFit/>
          </a:bodyPr>
          <a:lstStyle/>
          <a:p>
            <a:r>
              <a:rPr lang="en-US" dirty="0"/>
              <a:t>Large intestine contains thicker mucosa made up of simple columnar epithelium</a:t>
            </a:r>
          </a:p>
          <a:p>
            <a:pPr lvl="1"/>
            <a:r>
              <a:rPr lang="en-US" dirty="0"/>
              <a:t>Except in anal canal, where it becomes stratified squamous epithelium to withstand abrasion</a:t>
            </a:r>
          </a:p>
          <a:p>
            <a:r>
              <a:rPr lang="en-US" dirty="0"/>
              <a:t>Does not contain circular folds, villi, or digestive secretions</a:t>
            </a:r>
          </a:p>
          <a:p>
            <a:r>
              <a:rPr lang="en-US" dirty="0"/>
              <a:t>Contains abundant deep crypts with many mucus-producing goblet cells</a:t>
            </a:r>
          </a:p>
          <a:p>
            <a:r>
              <a:rPr lang="en-US" dirty="0"/>
              <a:t>Mucosa of anal canal hangs in long ridges or folds referred to as </a:t>
            </a:r>
            <a:r>
              <a:rPr lang="en-US" b="1" dirty="0"/>
              <a:t>anal columns</a:t>
            </a:r>
          </a:p>
        </p:txBody>
      </p:sp>
    </p:spTree>
    <p:extLst>
      <p:ext uri="{BB962C8B-B14F-4D97-AF65-F5344CB8AC3E}">
        <p14:creationId xmlns:p14="http://schemas.microsoft.com/office/powerpoint/2010/main" val="39076506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219" cy="523220"/>
          </a:xfrm>
        </p:spPr>
        <p:txBody>
          <a:bodyPr wrap="square">
            <a:spAutoFit/>
          </a:bodyPr>
          <a:lstStyle/>
          <a:p>
            <a:r>
              <a:rPr lang="en-US" dirty="0">
                <a:latin typeface="Times New Roman"/>
              </a:rPr>
              <a:t>Microscopic Anatomy </a:t>
            </a:r>
            <a:r>
              <a:rPr lang="en-US" sz="2800" dirty="0">
                <a:latin typeface="Times New Roman"/>
              </a:rPr>
              <a:t>(2 of 2)</a:t>
            </a:r>
            <a:endParaRPr lang="en-US" sz="2800" kern="0" dirty="0">
              <a:latin typeface="Times New Roman"/>
            </a:endParaRPr>
          </a:p>
        </p:txBody>
      </p:sp>
      <p:sp>
        <p:nvSpPr>
          <p:cNvPr id="4" name="Content Placeholder 3"/>
          <p:cNvSpPr>
            <a:spLocks noGrp="1"/>
          </p:cNvSpPr>
          <p:nvPr>
            <p:ph idx="1"/>
          </p:nvPr>
        </p:nvSpPr>
        <p:spPr>
          <a:xfrm>
            <a:off x="457200" y="1600201"/>
            <a:ext cx="8229600" cy="2416046"/>
          </a:xfrm>
        </p:spPr>
        <p:txBody>
          <a:bodyPr wrap="square">
            <a:spAutoFit/>
          </a:bodyPr>
          <a:lstStyle/>
          <a:p>
            <a:r>
              <a:rPr lang="en-US" b="1" dirty="0"/>
              <a:t>Anal recesses</a:t>
            </a:r>
            <a:r>
              <a:rPr lang="en-US" dirty="0"/>
              <a:t>: located between anal columns; secrete mucus to aid in emptying</a:t>
            </a:r>
          </a:p>
          <a:p>
            <a:r>
              <a:rPr lang="en-US" i="1" dirty="0"/>
              <a:t>Pectinate line</a:t>
            </a:r>
            <a:r>
              <a:rPr lang="en-US" dirty="0"/>
              <a:t>: horizontal line that parallels anal sinuses</a:t>
            </a:r>
          </a:p>
          <a:p>
            <a:pPr lvl="1"/>
            <a:r>
              <a:rPr lang="en-US" dirty="0"/>
              <a:t>Visceral sensory nerves innervate area superior to this line</a:t>
            </a:r>
          </a:p>
          <a:p>
            <a:pPr lvl="2"/>
            <a:r>
              <a:rPr lang="en-US" dirty="0"/>
              <a:t>Region insensitive to pain</a:t>
            </a:r>
          </a:p>
          <a:p>
            <a:pPr lvl="1"/>
            <a:r>
              <a:rPr lang="en-US" dirty="0"/>
              <a:t>Somatic nerves innervate inferior to this line</a:t>
            </a:r>
          </a:p>
          <a:p>
            <a:pPr lvl="2"/>
            <a:r>
              <a:rPr lang="en-US" dirty="0"/>
              <a:t>Region sensitive to pain</a:t>
            </a:r>
          </a:p>
          <a:p>
            <a:r>
              <a:rPr lang="en-US" dirty="0"/>
              <a:t>Superficial venous plexuses of anal canal form </a:t>
            </a:r>
            <a:r>
              <a:rPr lang="en-US" i="1" dirty="0"/>
              <a:t>hemorrhoids</a:t>
            </a:r>
            <a:r>
              <a:rPr lang="en-US" dirty="0"/>
              <a:t> if inflamed</a:t>
            </a:r>
          </a:p>
        </p:txBody>
      </p:sp>
    </p:spTree>
    <p:extLst>
      <p:ext uri="{BB962C8B-B14F-4D97-AF65-F5344CB8AC3E}">
        <p14:creationId xmlns:p14="http://schemas.microsoft.com/office/powerpoint/2010/main" val="41910724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229219" cy="523220"/>
          </a:xfrm>
        </p:spPr>
        <p:txBody>
          <a:bodyPr wrap="square">
            <a:spAutoFit/>
          </a:bodyPr>
          <a:lstStyle/>
          <a:p>
            <a:r>
              <a:rPr lang="en-US" dirty="0">
                <a:latin typeface="Times New Roman"/>
              </a:rPr>
              <a:t>Gross Anatomy of the Large Intestine </a:t>
            </a:r>
            <a:r>
              <a:rPr lang="en-US" sz="2800" dirty="0">
                <a:latin typeface="Times New Roman"/>
              </a:rPr>
              <a:t>(3 of 3)</a:t>
            </a:r>
            <a:endParaRPr lang="en-IN" sz="2800" dirty="0">
              <a:latin typeface="Times New Roman"/>
            </a:endParaRPr>
          </a:p>
        </p:txBody>
      </p:sp>
      <p:pic>
        <p:nvPicPr>
          <p:cNvPr id="5" name="Picture 4" descr="- Part (b) is an illustration showing the structure of the anal canal. Labels include rectal valve, rectum, hemorrhoidal veins, levator ani muscle, anal canal, external anal sphincter, internal anal sphincter, anal columns, anal sinuses, and anus."/>
          <p:cNvPicPr>
            <a:picLocks noChangeAspect="1"/>
          </p:cNvPicPr>
          <p:nvPr/>
        </p:nvPicPr>
        <p:blipFill rotWithShape="1">
          <a:blip r:embed="rId3">
            <a:extLst>
              <a:ext uri="{28A0092B-C50C-407E-A947-70E740481C1C}">
                <a14:useLocalDpi xmlns:a14="http://schemas.microsoft.com/office/drawing/2010/main" val="0"/>
              </a:ext>
            </a:extLst>
          </a:blip>
          <a:stretch/>
        </p:blipFill>
        <p:spPr>
          <a:xfrm>
            <a:off x="2259980" y="1428433"/>
            <a:ext cx="4145280" cy="4212336"/>
          </a:xfrm>
          <a:prstGeom prst="rect">
            <a:avLst/>
          </a:prstGeom>
        </p:spPr>
      </p:pic>
      <p:sp>
        <p:nvSpPr>
          <p:cNvPr id="4" name="Content Placeholder 3"/>
          <p:cNvSpPr txBox="1">
            <a:spLocks/>
          </p:cNvSpPr>
          <p:nvPr/>
        </p:nvSpPr>
        <p:spPr>
          <a:xfrm>
            <a:off x="457200" y="5825179"/>
            <a:ext cx="8229600" cy="338554"/>
          </a:xfrm>
          <a:prstGeom prst="rect">
            <a:avLst/>
          </a:prstGeom>
        </p:spPr>
        <p:txBody>
          <a:bodyPr>
            <a:sp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b="1" dirty="0">
                <a:solidFill>
                  <a:srgbClr val="007FA3"/>
                </a:solidFill>
                <a:latin typeface="Arial (Body)"/>
                <a:ea typeface="+mj-ea"/>
                <a:cs typeface="Times New Roman" panose="02020603050405020304" pitchFamily="18" charset="0"/>
              </a:rPr>
              <a:t>Figure 23.33b </a:t>
            </a:r>
            <a:r>
              <a:rPr lang="en-US" dirty="0"/>
              <a:t>Gross anatomy of the large intestine.</a:t>
            </a:r>
            <a:endParaRPr lang="en-US" dirty="0">
              <a:latin typeface="Arial (Body)"/>
            </a:endParaRPr>
          </a:p>
        </p:txBody>
      </p:sp>
    </p:spTree>
    <p:extLst>
      <p:ext uri="{BB962C8B-B14F-4D97-AF65-F5344CB8AC3E}">
        <p14:creationId xmlns:p14="http://schemas.microsoft.com/office/powerpoint/2010/main" val="33709922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219" cy="523220"/>
          </a:xfrm>
        </p:spPr>
        <p:txBody>
          <a:bodyPr wrap="square">
            <a:spAutoFit/>
          </a:bodyPr>
          <a:lstStyle/>
          <a:p>
            <a:r>
              <a:rPr lang="en-US" dirty="0">
                <a:latin typeface="Times New Roman"/>
              </a:rPr>
              <a:t>Bacterial Flora </a:t>
            </a:r>
            <a:r>
              <a:rPr lang="en-US" sz="2800" dirty="0">
                <a:latin typeface="Times New Roman"/>
              </a:rPr>
              <a:t>(1 of 3)</a:t>
            </a:r>
            <a:endParaRPr lang="en-US" sz="2800" kern="0" dirty="0">
              <a:latin typeface="Times New Roman"/>
            </a:endParaRPr>
          </a:p>
        </p:txBody>
      </p:sp>
      <p:sp>
        <p:nvSpPr>
          <p:cNvPr id="4" name="Content Placeholder 3"/>
          <p:cNvSpPr>
            <a:spLocks noGrp="1"/>
          </p:cNvSpPr>
          <p:nvPr>
            <p:ph idx="1"/>
          </p:nvPr>
        </p:nvSpPr>
        <p:spPr>
          <a:xfrm>
            <a:off x="457200" y="1600201"/>
            <a:ext cx="8229600" cy="2416046"/>
          </a:xfrm>
        </p:spPr>
        <p:txBody>
          <a:bodyPr wrap="square">
            <a:spAutoFit/>
          </a:bodyPr>
          <a:lstStyle/>
          <a:p>
            <a:r>
              <a:rPr lang="en-US" b="1" dirty="0"/>
              <a:t>Bacterial flora</a:t>
            </a:r>
            <a:r>
              <a:rPr lang="en-US" dirty="0"/>
              <a:t>: consist of 1000+ different types of bacteria</a:t>
            </a:r>
          </a:p>
          <a:p>
            <a:pPr lvl="1"/>
            <a:r>
              <a:rPr lang="en-US" dirty="0"/>
              <a:t>Outnumber our own cells 10 to 1</a:t>
            </a:r>
          </a:p>
          <a:p>
            <a:r>
              <a:rPr lang="en-US" dirty="0"/>
              <a:t>Enter from small intestine or anus to colonize colon</a:t>
            </a:r>
          </a:p>
          <a:p>
            <a:r>
              <a:rPr lang="en-US" b="1" dirty="0"/>
              <a:t>Metabolic functions</a:t>
            </a:r>
            <a:endParaRPr lang="en-US" dirty="0"/>
          </a:p>
          <a:p>
            <a:pPr lvl="1"/>
            <a:r>
              <a:rPr lang="en-US" b="1" dirty="0"/>
              <a:t>Fermentation</a:t>
            </a:r>
          </a:p>
          <a:p>
            <a:pPr lvl="2"/>
            <a:r>
              <a:rPr lang="en-US" dirty="0"/>
              <a:t>Ferment indigestible carbohydrates and mucin </a:t>
            </a:r>
          </a:p>
          <a:p>
            <a:pPr lvl="2"/>
            <a:r>
              <a:rPr lang="en-US" dirty="0"/>
              <a:t>Release irritating acids and gases (~500 ml/day) </a:t>
            </a:r>
          </a:p>
        </p:txBody>
      </p:sp>
    </p:spTree>
    <p:extLst>
      <p:ext uri="{BB962C8B-B14F-4D97-AF65-F5344CB8AC3E}">
        <p14:creationId xmlns:p14="http://schemas.microsoft.com/office/powerpoint/2010/main" val="9166084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219" cy="523220"/>
          </a:xfrm>
        </p:spPr>
        <p:txBody>
          <a:bodyPr wrap="square">
            <a:spAutoFit/>
          </a:bodyPr>
          <a:lstStyle/>
          <a:p>
            <a:r>
              <a:rPr lang="en-US" dirty="0">
                <a:latin typeface="Times New Roman"/>
              </a:rPr>
              <a:t>Bacterial Flora </a:t>
            </a:r>
            <a:r>
              <a:rPr lang="en-US" sz="2800" dirty="0">
                <a:latin typeface="Times New Roman"/>
              </a:rPr>
              <a:t>(2 of 3)</a:t>
            </a:r>
            <a:endParaRPr lang="en-US" sz="2800" kern="0" dirty="0">
              <a:latin typeface="Times New Roman"/>
            </a:endParaRPr>
          </a:p>
        </p:txBody>
      </p:sp>
      <p:sp>
        <p:nvSpPr>
          <p:cNvPr id="4" name="Content Placeholder 3"/>
          <p:cNvSpPr>
            <a:spLocks noGrp="1"/>
          </p:cNvSpPr>
          <p:nvPr>
            <p:ph idx="1"/>
          </p:nvPr>
        </p:nvSpPr>
        <p:spPr>
          <a:xfrm>
            <a:off x="457200" y="1600201"/>
            <a:ext cx="8229600" cy="2716128"/>
          </a:xfrm>
        </p:spPr>
        <p:txBody>
          <a:bodyPr wrap="square">
            <a:spAutoFit/>
          </a:bodyPr>
          <a:lstStyle/>
          <a:p>
            <a:pPr lvl="1"/>
            <a:r>
              <a:rPr lang="en-US" b="1" dirty="0"/>
              <a:t>Vitamin synthesis</a:t>
            </a:r>
          </a:p>
          <a:p>
            <a:pPr lvl="2"/>
            <a:r>
              <a:rPr lang="en-US" dirty="0"/>
              <a:t>Synthesize B complex and some vitamin K needed by liver to produce clotting factors</a:t>
            </a:r>
          </a:p>
          <a:p>
            <a:r>
              <a:rPr lang="en-US" b="1" dirty="0"/>
              <a:t>Keeping pathogenic bacteria in check</a:t>
            </a:r>
          </a:p>
          <a:p>
            <a:pPr lvl="1"/>
            <a:r>
              <a:rPr lang="en-US" dirty="0"/>
              <a:t>Beneficial bacteria outnumber and suppress pathogenic bacteria</a:t>
            </a:r>
          </a:p>
          <a:p>
            <a:pPr lvl="1"/>
            <a:r>
              <a:rPr lang="en-US" dirty="0"/>
              <a:t>Immune system destroys any bacteria that try to breach mucosal barrier </a:t>
            </a:r>
          </a:p>
          <a:p>
            <a:pPr lvl="2"/>
            <a:r>
              <a:rPr lang="en-US" dirty="0"/>
              <a:t>Epithelial cells recruit dendritic cells to mucosa </a:t>
            </a:r>
            <a:r>
              <a:rPr lang="en-US" dirty="0">
                <a:sym typeface="Wingdings" charset="0"/>
              </a:rPr>
              <a:t>to sample microbial antigens and present to T cells of MALT, triggering production of IgA that restricts microbes </a:t>
            </a:r>
          </a:p>
        </p:txBody>
      </p:sp>
    </p:spTree>
    <p:extLst>
      <p:ext uri="{BB962C8B-B14F-4D97-AF65-F5344CB8AC3E}">
        <p14:creationId xmlns:p14="http://schemas.microsoft.com/office/powerpoint/2010/main" val="26775363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219" cy="523220"/>
          </a:xfrm>
        </p:spPr>
        <p:txBody>
          <a:bodyPr wrap="square">
            <a:spAutoFit/>
          </a:bodyPr>
          <a:lstStyle/>
          <a:p>
            <a:r>
              <a:rPr lang="en-US" dirty="0">
                <a:latin typeface="Times New Roman"/>
              </a:rPr>
              <a:t>Bacterial Flora </a:t>
            </a:r>
            <a:r>
              <a:rPr lang="en-US" sz="2800" dirty="0">
                <a:latin typeface="Times New Roman"/>
              </a:rPr>
              <a:t>(3 of 3)</a:t>
            </a:r>
            <a:endParaRPr lang="en-US" sz="2800" kern="0" dirty="0">
              <a:latin typeface="Times New Roman"/>
            </a:endParaRPr>
          </a:p>
        </p:txBody>
      </p:sp>
      <p:sp>
        <p:nvSpPr>
          <p:cNvPr id="4" name="Content Placeholder 3"/>
          <p:cNvSpPr>
            <a:spLocks noGrp="1"/>
          </p:cNvSpPr>
          <p:nvPr>
            <p:ph idx="1"/>
          </p:nvPr>
        </p:nvSpPr>
        <p:spPr>
          <a:xfrm>
            <a:off x="457200" y="1600201"/>
            <a:ext cx="8229600" cy="2354491"/>
          </a:xfrm>
        </p:spPr>
        <p:txBody>
          <a:bodyPr wrap="square">
            <a:spAutoFit/>
          </a:bodyPr>
          <a:lstStyle/>
          <a:p>
            <a:r>
              <a:rPr lang="en-US" b="1" dirty="0"/>
              <a:t>Gut bacteria and health</a:t>
            </a:r>
          </a:p>
          <a:p>
            <a:pPr lvl="1"/>
            <a:r>
              <a:rPr lang="en-US" dirty="0"/>
              <a:t>Mounting evidence supports findings that the kinds and proportions of gut bacteria can influence:</a:t>
            </a:r>
          </a:p>
          <a:p>
            <a:pPr lvl="2"/>
            <a:r>
              <a:rPr lang="en-US" dirty="0"/>
              <a:t>Body weight</a:t>
            </a:r>
          </a:p>
          <a:p>
            <a:pPr lvl="2"/>
            <a:r>
              <a:rPr lang="en-US" dirty="0"/>
              <a:t>Susceptibility to various diseases (including diabetes, atherosclerosis, fatty liver disease)</a:t>
            </a:r>
          </a:p>
          <a:p>
            <a:pPr lvl="2"/>
            <a:r>
              <a:rPr lang="en-US" dirty="0"/>
              <a:t>Our moods </a:t>
            </a:r>
          </a:p>
          <a:p>
            <a:pPr lvl="1"/>
            <a:r>
              <a:rPr lang="en-US" dirty="0"/>
              <a:t>Manipulating gut bacteria may become a routine health-care strategy in future</a:t>
            </a:r>
          </a:p>
        </p:txBody>
      </p:sp>
    </p:spTree>
    <p:extLst>
      <p:ext uri="{BB962C8B-B14F-4D97-AF65-F5344CB8AC3E}">
        <p14:creationId xmlns:p14="http://schemas.microsoft.com/office/powerpoint/2010/main" val="26581643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65093"/>
            <a:ext cx="7543419" cy="954107"/>
          </a:xfrm>
        </p:spPr>
        <p:txBody>
          <a:bodyPr wrap="square">
            <a:spAutoFit/>
          </a:bodyPr>
          <a:lstStyle/>
          <a:p>
            <a:r>
              <a:rPr lang="en-US" altLang="en-US" dirty="0">
                <a:latin typeface="Times New Roman"/>
              </a:rPr>
              <a:t>Clinical – Homeostatic Imbalance 23.12 </a:t>
            </a:r>
            <a:r>
              <a:rPr lang="en-US" sz="2800" dirty="0">
                <a:latin typeface="Times New Roman"/>
              </a:rPr>
              <a:t>(1 of 2)</a:t>
            </a:r>
            <a:endParaRPr lang="en-US" sz="2800" kern="0" dirty="0">
              <a:latin typeface="Times New Roman"/>
            </a:endParaRPr>
          </a:p>
        </p:txBody>
      </p:sp>
      <p:sp>
        <p:nvSpPr>
          <p:cNvPr id="4" name="Content Placeholder 3"/>
          <p:cNvSpPr>
            <a:spLocks noGrp="1"/>
          </p:cNvSpPr>
          <p:nvPr>
            <p:ph idx="1"/>
          </p:nvPr>
        </p:nvSpPr>
        <p:spPr>
          <a:xfrm>
            <a:off x="457200" y="1600201"/>
            <a:ext cx="8229600" cy="1938992"/>
          </a:xfrm>
        </p:spPr>
        <p:txBody>
          <a:bodyPr wrap="square">
            <a:spAutoFit/>
          </a:bodyPr>
          <a:lstStyle/>
          <a:p>
            <a:r>
              <a:rPr lang="en-US" i="1" dirty="0"/>
              <a:t>Antibiotic-associated diarrhea</a:t>
            </a:r>
            <a:r>
              <a:rPr lang="en-US" dirty="0"/>
              <a:t>: accounts for 14,000 deaths per year</a:t>
            </a:r>
          </a:p>
          <a:p>
            <a:r>
              <a:rPr lang="en-US" i="1" dirty="0"/>
              <a:t>Clostridium difficile</a:t>
            </a:r>
            <a:r>
              <a:rPr lang="en-US" dirty="0"/>
              <a:t>, an anaerobic bacterium that many carry in intestine, is most common cause</a:t>
            </a:r>
          </a:p>
          <a:p>
            <a:r>
              <a:rPr lang="en-US" dirty="0"/>
              <a:t>When other bacteria are wiped out by antibiotics, </a:t>
            </a:r>
            <a:r>
              <a:rPr lang="en-US" i="1" dirty="0"/>
              <a:t>C. difficile </a:t>
            </a:r>
            <a:r>
              <a:rPr lang="en-US" dirty="0"/>
              <a:t>can flourish and cause pseudomembranous colitis (inflammation of colon)</a:t>
            </a:r>
          </a:p>
          <a:p>
            <a:pPr lvl="1"/>
            <a:r>
              <a:rPr lang="en-US" dirty="0"/>
              <a:t>May lead to bowel perforation and sepsis</a:t>
            </a:r>
          </a:p>
        </p:txBody>
      </p:sp>
    </p:spTree>
    <p:extLst>
      <p:ext uri="{BB962C8B-B14F-4D97-AF65-F5344CB8AC3E}">
        <p14:creationId xmlns:p14="http://schemas.microsoft.com/office/powerpoint/2010/main" val="20268534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65093"/>
            <a:ext cx="7467219" cy="954107"/>
          </a:xfrm>
        </p:spPr>
        <p:txBody>
          <a:bodyPr wrap="square">
            <a:spAutoFit/>
          </a:bodyPr>
          <a:lstStyle/>
          <a:p>
            <a:r>
              <a:rPr lang="en-US" altLang="en-US" dirty="0">
                <a:latin typeface="Times New Roman"/>
              </a:rPr>
              <a:t>Clinical – Homeostatic Imbalance 23.12 </a:t>
            </a:r>
            <a:r>
              <a:rPr lang="en-US" sz="2800" dirty="0">
                <a:latin typeface="Times New Roman"/>
              </a:rPr>
              <a:t>(2 of 2)</a:t>
            </a:r>
            <a:endParaRPr lang="en-US" sz="2800" kern="0" dirty="0">
              <a:latin typeface="Times New Roman"/>
            </a:endParaRPr>
          </a:p>
        </p:txBody>
      </p:sp>
      <p:sp>
        <p:nvSpPr>
          <p:cNvPr id="4" name="Content Placeholder 3"/>
          <p:cNvSpPr>
            <a:spLocks noGrp="1"/>
          </p:cNvSpPr>
          <p:nvPr>
            <p:ph idx="1"/>
          </p:nvPr>
        </p:nvSpPr>
        <p:spPr>
          <a:xfrm>
            <a:off x="457200" y="1600201"/>
            <a:ext cx="8077200" cy="815608"/>
          </a:xfrm>
        </p:spPr>
        <p:txBody>
          <a:bodyPr wrap="square">
            <a:spAutoFit/>
          </a:bodyPr>
          <a:lstStyle/>
          <a:p>
            <a:r>
              <a:rPr lang="en-US" i="1" dirty="0"/>
              <a:t>C. difficile </a:t>
            </a:r>
            <a:r>
              <a:rPr lang="en-US" dirty="0"/>
              <a:t>infections are resistant to many antibiotics and difficult to treat</a:t>
            </a:r>
          </a:p>
          <a:p>
            <a:pPr lvl="1"/>
            <a:r>
              <a:rPr lang="en-US" dirty="0"/>
              <a:t>New treatments include </a:t>
            </a:r>
            <a:r>
              <a:rPr lang="en-US" i="1" dirty="0"/>
              <a:t>fecal transplants </a:t>
            </a:r>
            <a:r>
              <a:rPr lang="en-US" dirty="0"/>
              <a:t>to replace healthy bacteria to suppress </a:t>
            </a:r>
            <a:r>
              <a:rPr lang="en-US" i="1" dirty="0"/>
              <a:t>C. difficile </a:t>
            </a:r>
          </a:p>
        </p:txBody>
      </p:sp>
    </p:spTree>
    <p:extLst>
      <p:ext uri="{BB962C8B-B14F-4D97-AF65-F5344CB8AC3E}">
        <p14:creationId xmlns:p14="http://schemas.microsoft.com/office/powerpoint/2010/main" val="590654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153400" cy="523220"/>
          </a:xfrm>
        </p:spPr>
        <p:txBody>
          <a:bodyPr wrap="square">
            <a:spAutoFit/>
          </a:bodyPr>
          <a:lstStyle/>
          <a:p>
            <a:r>
              <a:rPr lang="en-US" dirty="0">
                <a:latin typeface="Times New Roman"/>
              </a:rPr>
              <a:t>The Small Intestine </a:t>
            </a:r>
            <a:endParaRPr lang="en-IN" dirty="0">
              <a:latin typeface="Times New Roman"/>
            </a:endParaRPr>
          </a:p>
        </p:txBody>
      </p:sp>
      <p:pic>
        <p:nvPicPr>
          <p:cNvPr id="5" name="Picture 4" descr="This figure is an illustration showing the location of the small intestine in the abdominal cavity and in relation to other gastrointestinal organs. Labels include small intestine (duodenum, jejunum, ileum), location of pyloric sphincter and location of ileocecal valve."/>
          <p:cNvPicPr/>
          <p:nvPr/>
        </p:nvPicPr>
        <p:blipFill rotWithShape="1">
          <a:blip r:embed="rId3">
            <a:extLst>
              <a:ext uri="{28A0092B-C50C-407E-A947-70E740481C1C}">
                <a14:useLocalDpi xmlns:a14="http://schemas.microsoft.com/office/drawing/2010/main" val="0"/>
              </a:ext>
            </a:extLst>
          </a:blip>
          <a:srcRect b="2601"/>
          <a:stretch/>
        </p:blipFill>
        <p:spPr>
          <a:xfrm>
            <a:off x="1680171" y="1312333"/>
            <a:ext cx="5599915" cy="4326467"/>
          </a:xfrm>
          <a:prstGeom prst="rect">
            <a:avLst/>
          </a:prstGeom>
        </p:spPr>
      </p:pic>
      <p:sp>
        <p:nvSpPr>
          <p:cNvPr id="4" name="Content Placeholder 3"/>
          <p:cNvSpPr txBox="1">
            <a:spLocks/>
          </p:cNvSpPr>
          <p:nvPr/>
        </p:nvSpPr>
        <p:spPr>
          <a:xfrm>
            <a:off x="457200" y="5825179"/>
            <a:ext cx="8229600" cy="338554"/>
          </a:xfrm>
          <a:prstGeom prst="rect">
            <a:avLst/>
          </a:prstGeom>
        </p:spPr>
        <p:txBody>
          <a:bodyPr>
            <a:sp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b="1" dirty="0">
                <a:solidFill>
                  <a:srgbClr val="007FA3"/>
                </a:solidFill>
                <a:latin typeface="Arial (Body)"/>
                <a:ea typeface="+mj-ea"/>
                <a:cs typeface="Times New Roman" panose="02020603050405020304" pitchFamily="18" charset="0"/>
              </a:rPr>
              <a:t>Figure 23.30 </a:t>
            </a:r>
            <a:r>
              <a:rPr lang="en-US" dirty="0"/>
              <a:t>The small intestine.</a:t>
            </a:r>
            <a:endParaRPr lang="en-US" dirty="0">
              <a:latin typeface="Arial (Body)"/>
            </a:endParaRPr>
          </a:p>
        </p:txBody>
      </p:sp>
    </p:spTree>
    <p:extLst>
      <p:ext uri="{BB962C8B-B14F-4D97-AF65-F5344CB8AC3E}">
        <p14:creationId xmlns:p14="http://schemas.microsoft.com/office/powerpoint/2010/main" val="21368440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46888"/>
            <a:ext cx="8229219" cy="954107"/>
          </a:xfrm>
        </p:spPr>
        <p:txBody>
          <a:bodyPr wrap="square">
            <a:spAutoFit/>
          </a:bodyPr>
          <a:lstStyle/>
          <a:p>
            <a:r>
              <a:rPr lang="en-US" dirty="0">
                <a:latin typeface="Times New Roman"/>
              </a:rPr>
              <a:t>Digestive Processes in the Large Intestine </a:t>
            </a:r>
            <a:br>
              <a:rPr lang="en-US" dirty="0">
                <a:latin typeface="Times New Roman"/>
              </a:rPr>
            </a:br>
            <a:r>
              <a:rPr lang="en-US" sz="2800" dirty="0">
                <a:latin typeface="Times New Roman"/>
              </a:rPr>
              <a:t>(1 of 4)</a:t>
            </a:r>
            <a:endParaRPr lang="en-US" sz="2800" kern="0" dirty="0">
              <a:latin typeface="Times New Roman"/>
            </a:endParaRPr>
          </a:p>
        </p:txBody>
      </p:sp>
      <p:sp>
        <p:nvSpPr>
          <p:cNvPr id="4" name="Content Placeholder 3"/>
          <p:cNvSpPr>
            <a:spLocks noGrp="1"/>
          </p:cNvSpPr>
          <p:nvPr>
            <p:ph idx="1"/>
          </p:nvPr>
        </p:nvSpPr>
        <p:spPr>
          <a:xfrm>
            <a:off x="457200" y="1600201"/>
            <a:ext cx="7924800" cy="1808187"/>
          </a:xfrm>
        </p:spPr>
        <p:txBody>
          <a:bodyPr wrap="square">
            <a:spAutoFit/>
          </a:bodyPr>
          <a:lstStyle/>
          <a:p>
            <a:r>
              <a:rPr lang="en-US" dirty="0"/>
              <a:t>Residue remains in large intestine 12–24 hours</a:t>
            </a:r>
          </a:p>
          <a:p>
            <a:r>
              <a:rPr lang="en-US" dirty="0"/>
              <a:t>No food breakdown occurs except what enteric bacteria digest</a:t>
            </a:r>
          </a:p>
          <a:p>
            <a:r>
              <a:rPr lang="en-US" dirty="0"/>
              <a:t>Vitamins (made by bacterial flora), water, and electrolytes (especially </a:t>
            </a:r>
            <a:r>
              <a:rPr lang="en-US" dirty="0">
                <a:latin typeface="Times New Roman" panose="02020603050405020304" pitchFamily="18" charset="0"/>
                <a:cs typeface="Times New Roman" panose="02020603050405020304" pitchFamily="18" charset="0"/>
              </a:rPr>
              <a:t>Na</a:t>
            </a:r>
            <a:r>
              <a:rPr lang="en-US" baseline="30000" dirty="0">
                <a:latin typeface="Times New Roman" panose="02020603050405020304" pitchFamily="18" charset="0"/>
                <a:cs typeface="Times New Roman" panose="02020603050405020304" pitchFamily="18" charset="0"/>
              </a:rPr>
              <a:t>+</a:t>
            </a:r>
            <a:r>
              <a:rPr lang="en-US" dirty="0"/>
              <a:t> and </a:t>
            </a:r>
            <a:r>
              <a:rPr lang="en-US" dirty="0">
                <a:latin typeface="Times New Roman" panose="02020603050405020304" pitchFamily="18" charset="0"/>
                <a:cs typeface="Times New Roman" panose="02020603050405020304" pitchFamily="18" charset="0"/>
              </a:rPr>
              <a:t>Cl</a:t>
            </a:r>
            <a:r>
              <a:rPr lang="en-US" baseline="30000" dirty="0">
                <a:latin typeface="Times New Roman" panose="02020603050405020304" pitchFamily="18" charset="0"/>
                <a:cs typeface="Times New Roman" panose="02020603050405020304" pitchFamily="18" charset="0"/>
              </a:rPr>
              <a:t>−</a:t>
            </a:r>
            <a:r>
              <a:rPr lang="en-US" dirty="0"/>
              <a:t>) are reclaimed</a:t>
            </a:r>
          </a:p>
          <a:p>
            <a:r>
              <a:rPr lang="en-US" dirty="0"/>
              <a:t>Major functions of large intestine is propulsion of feces to anus and defecation</a:t>
            </a:r>
          </a:p>
        </p:txBody>
      </p:sp>
    </p:spTree>
    <p:extLst>
      <p:ext uri="{BB962C8B-B14F-4D97-AF65-F5344CB8AC3E}">
        <p14:creationId xmlns:p14="http://schemas.microsoft.com/office/powerpoint/2010/main" val="18886794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534400" cy="523220"/>
          </a:xfrm>
        </p:spPr>
        <p:txBody>
          <a:bodyPr wrap="square">
            <a:spAutoFit/>
          </a:bodyPr>
          <a:lstStyle/>
          <a:p>
            <a:r>
              <a:rPr lang="en-US" altLang="en-US" dirty="0">
                <a:latin typeface="Times New Roman"/>
              </a:rPr>
              <a:t>Clinical – Homeostatic Imbalance 23.13</a:t>
            </a:r>
            <a:endParaRPr lang="en-US" b="0" kern="0" dirty="0">
              <a:latin typeface="Times New Roman"/>
            </a:endParaRPr>
          </a:p>
        </p:txBody>
      </p:sp>
      <p:sp>
        <p:nvSpPr>
          <p:cNvPr id="4" name="Content Placeholder 3"/>
          <p:cNvSpPr>
            <a:spLocks noGrp="1"/>
          </p:cNvSpPr>
          <p:nvPr>
            <p:ph idx="1"/>
          </p:nvPr>
        </p:nvSpPr>
        <p:spPr>
          <a:xfrm>
            <a:off x="457200" y="1600201"/>
            <a:ext cx="7543800" cy="931024"/>
          </a:xfrm>
        </p:spPr>
        <p:txBody>
          <a:bodyPr wrap="square">
            <a:spAutoFit/>
          </a:bodyPr>
          <a:lstStyle/>
          <a:p>
            <a:r>
              <a:rPr lang="en-US" dirty="0"/>
              <a:t>Large intestine is important for our comfort, but it is not essential for life</a:t>
            </a:r>
          </a:p>
          <a:p>
            <a:r>
              <a:rPr lang="en-US" dirty="0"/>
              <a:t>If colon is removed, terminal ileum can be brought out through abdominal wall in a procedure called an </a:t>
            </a:r>
            <a:r>
              <a:rPr lang="en-US" i="1" dirty="0"/>
              <a:t>ileostomy</a:t>
            </a:r>
          </a:p>
        </p:txBody>
      </p:sp>
    </p:spTree>
    <p:extLst>
      <p:ext uri="{BB962C8B-B14F-4D97-AF65-F5344CB8AC3E}">
        <p14:creationId xmlns:p14="http://schemas.microsoft.com/office/powerpoint/2010/main" val="22259967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46888"/>
            <a:ext cx="8534400" cy="954107"/>
          </a:xfrm>
        </p:spPr>
        <p:txBody>
          <a:bodyPr wrap="square">
            <a:spAutoFit/>
          </a:bodyPr>
          <a:lstStyle/>
          <a:p>
            <a:r>
              <a:rPr lang="en-US" dirty="0">
                <a:latin typeface="Times New Roman"/>
              </a:rPr>
              <a:t>Digestive Processes in the Large Intestine </a:t>
            </a:r>
            <a:br>
              <a:rPr lang="en-US" dirty="0">
                <a:latin typeface="Times New Roman"/>
              </a:rPr>
            </a:br>
            <a:r>
              <a:rPr lang="en-US" sz="2800" dirty="0">
                <a:latin typeface="Times New Roman"/>
              </a:rPr>
              <a:t>(2 of 4)</a:t>
            </a:r>
            <a:endParaRPr lang="en-US" sz="2800" kern="0" dirty="0">
              <a:latin typeface="Times New Roman"/>
            </a:endParaRPr>
          </a:p>
        </p:txBody>
      </p:sp>
      <p:sp>
        <p:nvSpPr>
          <p:cNvPr id="4" name="Content Placeholder 3"/>
          <p:cNvSpPr>
            <a:spLocks noGrp="1"/>
          </p:cNvSpPr>
          <p:nvPr>
            <p:ph idx="1"/>
          </p:nvPr>
        </p:nvSpPr>
        <p:spPr>
          <a:xfrm>
            <a:off x="457200" y="1600201"/>
            <a:ext cx="8305800" cy="2354491"/>
          </a:xfrm>
        </p:spPr>
        <p:txBody>
          <a:bodyPr wrap="square">
            <a:spAutoFit/>
          </a:bodyPr>
          <a:lstStyle/>
          <a:p>
            <a:r>
              <a:rPr lang="en-US" b="1" dirty="0"/>
              <a:t>Motility of the large intestine</a:t>
            </a:r>
          </a:p>
          <a:p>
            <a:pPr lvl="1"/>
            <a:r>
              <a:rPr lang="en-US" b="1" dirty="0"/>
              <a:t>Haustral contractions</a:t>
            </a:r>
            <a:r>
              <a:rPr lang="en-US" dirty="0"/>
              <a:t>: most contractions of colon, where haustra sequentially contract in response to distension</a:t>
            </a:r>
          </a:p>
          <a:p>
            <a:pPr lvl="2"/>
            <a:r>
              <a:rPr lang="en-US" dirty="0"/>
              <a:t>Slow segmenting movements, mostly in ascending and transverse colon</a:t>
            </a:r>
          </a:p>
          <a:p>
            <a:pPr lvl="1"/>
            <a:r>
              <a:rPr lang="en-US" b="1" dirty="0"/>
              <a:t>Gastrocolic reflex</a:t>
            </a:r>
            <a:r>
              <a:rPr lang="en-US" dirty="0"/>
              <a:t>: initiated by presence of food in stomach</a:t>
            </a:r>
          </a:p>
          <a:p>
            <a:pPr lvl="2"/>
            <a:r>
              <a:rPr lang="en-US" dirty="0"/>
              <a:t>Results in </a:t>
            </a:r>
            <a:r>
              <a:rPr lang="en-US" b="1" dirty="0"/>
              <a:t>mass movements</a:t>
            </a:r>
            <a:r>
              <a:rPr lang="en-US" dirty="0"/>
              <a:t>: slow, powerful peristaltic waves that are activated three to four times per day</a:t>
            </a:r>
          </a:p>
          <a:p>
            <a:pPr lvl="1"/>
            <a:r>
              <a:rPr lang="en-US" dirty="0"/>
              <a:t>Descending colon and sigmoid colon act as storage reservoir</a:t>
            </a:r>
          </a:p>
        </p:txBody>
      </p:sp>
    </p:spTree>
    <p:extLst>
      <p:ext uri="{BB962C8B-B14F-4D97-AF65-F5344CB8AC3E}">
        <p14:creationId xmlns:p14="http://schemas.microsoft.com/office/powerpoint/2010/main" val="39570519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65093"/>
            <a:ext cx="7467219" cy="954107"/>
          </a:xfrm>
        </p:spPr>
        <p:txBody>
          <a:bodyPr wrap="square">
            <a:spAutoFit/>
          </a:bodyPr>
          <a:lstStyle/>
          <a:p>
            <a:r>
              <a:rPr lang="en-US" altLang="en-US" dirty="0">
                <a:latin typeface="Times New Roman"/>
              </a:rPr>
              <a:t>Clinical – Homeostatic Imbalance 23.14 </a:t>
            </a:r>
            <a:r>
              <a:rPr lang="en-US" altLang="en-US" sz="2800" dirty="0">
                <a:latin typeface="Times New Roman"/>
              </a:rPr>
              <a:t>(1 of 2)</a:t>
            </a:r>
            <a:endParaRPr lang="en-US" sz="2800" kern="0" dirty="0">
              <a:latin typeface="Times New Roman"/>
            </a:endParaRPr>
          </a:p>
        </p:txBody>
      </p:sp>
      <p:sp>
        <p:nvSpPr>
          <p:cNvPr id="4" name="Content Placeholder 3"/>
          <p:cNvSpPr>
            <a:spLocks noGrp="1"/>
          </p:cNvSpPr>
          <p:nvPr>
            <p:ph idx="1"/>
          </p:nvPr>
        </p:nvSpPr>
        <p:spPr>
          <a:xfrm>
            <a:off x="457200" y="1600201"/>
            <a:ext cx="8077200" cy="2985433"/>
          </a:xfrm>
        </p:spPr>
        <p:txBody>
          <a:bodyPr wrap="square">
            <a:spAutoFit/>
          </a:bodyPr>
          <a:lstStyle/>
          <a:p>
            <a:r>
              <a:rPr lang="en-US" dirty="0"/>
              <a:t>Low-fiber diet </a:t>
            </a:r>
            <a:r>
              <a:rPr lang="en-US" dirty="0">
                <a:sym typeface="Wingdings" charset="0"/>
              </a:rPr>
              <a:t>can narrow colon and cause strong contractions that increase pressure on walls</a:t>
            </a:r>
          </a:p>
          <a:p>
            <a:pPr lvl="1"/>
            <a:r>
              <a:rPr lang="en-US" dirty="0">
                <a:sym typeface="Wingdings" charset="0"/>
              </a:rPr>
              <a:t>Can result in </a:t>
            </a:r>
            <a:r>
              <a:rPr lang="en-US" b="1" dirty="0">
                <a:sym typeface="Wingdings" charset="0"/>
              </a:rPr>
              <a:t>diverticula</a:t>
            </a:r>
            <a:r>
              <a:rPr lang="en-US" dirty="0">
                <a:sym typeface="Wingdings" charset="0"/>
              </a:rPr>
              <a:t>, herniations of mucosa</a:t>
            </a:r>
          </a:p>
          <a:p>
            <a:r>
              <a:rPr lang="en-US" b="1" dirty="0">
                <a:sym typeface="Wingdings" charset="0"/>
              </a:rPr>
              <a:t>Diverticulosis</a:t>
            </a:r>
            <a:r>
              <a:rPr lang="en-US" dirty="0">
                <a:sym typeface="Wingdings" charset="0"/>
              </a:rPr>
              <a:t>: presence of diverticula</a:t>
            </a:r>
          </a:p>
          <a:p>
            <a:pPr lvl="1"/>
            <a:r>
              <a:rPr lang="en-US" dirty="0">
                <a:sym typeface="Wingdings" charset="0"/>
              </a:rPr>
              <a:t>Common in sigmoid colon</a:t>
            </a:r>
          </a:p>
          <a:p>
            <a:pPr lvl="1"/>
            <a:r>
              <a:rPr lang="en-US" dirty="0">
                <a:sym typeface="Wingdings" charset="0"/>
              </a:rPr>
              <a:t>Affects half of people &gt; 70 years</a:t>
            </a:r>
          </a:p>
          <a:p>
            <a:r>
              <a:rPr lang="en-US" b="1" dirty="0"/>
              <a:t>Diverticulitis</a:t>
            </a:r>
          </a:p>
          <a:p>
            <a:pPr lvl="1"/>
            <a:r>
              <a:rPr lang="en-US" dirty="0"/>
              <a:t>Inflamed diverticula that may rupture and leak into peritoneal cavity</a:t>
            </a:r>
          </a:p>
          <a:p>
            <a:pPr lvl="2"/>
            <a:r>
              <a:rPr lang="en-US" dirty="0"/>
              <a:t>May be life threatening</a:t>
            </a:r>
          </a:p>
        </p:txBody>
      </p:sp>
    </p:spTree>
    <p:extLst>
      <p:ext uri="{BB962C8B-B14F-4D97-AF65-F5344CB8AC3E}">
        <p14:creationId xmlns:p14="http://schemas.microsoft.com/office/powerpoint/2010/main" val="1914977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28600"/>
            <a:ext cx="7467219" cy="954107"/>
          </a:xfrm>
        </p:spPr>
        <p:txBody>
          <a:bodyPr wrap="square">
            <a:spAutoFit/>
          </a:bodyPr>
          <a:lstStyle/>
          <a:p>
            <a:r>
              <a:rPr lang="en-US" altLang="en-US" dirty="0">
                <a:latin typeface="Times New Roman"/>
              </a:rPr>
              <a:t>Clinical – Homeostatic Imbalance 23.14 </a:t>
            </a:r>
            <a:r>
              <a:rPr lang="en-US" altLang="en-US" sz="2800" dirty="0">
                <a:latin typeface="Times New Roman"/>
              </a:rPr>
              <a:t>(2 of 2)</a:t>
            </a:r>
            <a:endParaRPr lang="en-US" sz="2800" kern="0" dirty="0">
              <a:latin typeface="Times New Roman"/>
            </a:endParaRPr>
          </a:p>
        </p:txBody>
      </p:sp>
      <p:sp>
        <p:nvSpPr>
          <p:cNvPr id="4" name="Content Placeholder 3"/>
          <p:cNvSpPr>
            <a:spLocks noGrp="1"/>
          </p:cNvSpPr>
          <p:nvPr>
            <p:ph idx="1"/>
          </p:nvPr>
        </p:nvSpPr>
        <p:spPr>
          <a:xfrm>
            <a:off x="457200" y="1600201"/>
            <a:ext cx="8458200" cy="1538883"/>
          </a:xfrm>
        </p:spPr>
        <p:txBody>
          <a:bodyPr wrap="square">
            <a:spAutoFit/>
          </a:bodyPr>
          <a:lstStyle/>
          <a:p>
            <a:r>
              <a:rPr lang="en-US" i="1" dirty="0"/>
              <a:t>Irritable bowel syndrome</a:t>
            </a:r>
          </a:p>
          <a:p>
            <a:pPr lvl="1"/>
            <a:r>
              <a:rPr lang="en-US" dirty="0"/>
              <a:t>Functional GI disorder</a:t>
            </a:r>
          </a:p>
          <a:p>
            <a:pPr lvl="1"/>
            <a:r>
              <a:rPr lang="en-US" dirty="0"/>
              <a:t>Recurring abdominal pain, stool changes, bloating, flatulence, nausea, depression</a:t>
            </a:r>
          </a:p>
          <a:p>
            <a:pPr lvl="1"/>
            <a:r>
              <a:rPr lang="en-US" dirty="0"/>
              <a:t>Stress is a common precipitating factor</a:t>
            </a:r>
          </a:p>
          <a:p>
            <a:pPr lvl="2"/>
            <a:r>
              <a:rPr lang="en-US" dirty="0"/>
              <a:t>Stress management is important in treatment</a:t>
            </a:r>
          </a:p>
        </p:txBody>
      </p:sp>
    </p:spTree>
    <p:extLst>
      <p:ext uri="{BB962C8B-B14F-4D97-AF65-F5344CB8AC3E}">
        <p14:creationId xmlns:p14="http://schemas.microsoft.com/office/powerpoint/2010/main" val="20299512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46888"/>
            <a:ext cx="8534400" cy="954107"/>
          </a:xfrm>
        </p:spPr>
        <p:txBody>
          <a:bodyPr wrap="square">
            <a:spAutoFit/>
          </a:bodyPr>
          <a:lstStyle/>
          <a:p>
            <a:r>
              <a:rPr lang="en-US" dirty="0">
                <a:latin typeface="Times New Roman"/>
              </a:rPr>
              <a:t>Digestive Processes in the Large Intestine </a:t>
            </a:r>
            <a:br>
              <a:rPr lang="en-US" dirty="0">
                <a:latin typeface="Times New Roman"/>
              </a:rPr>
            </a:br>
            <a:r>
              <a:rPr lang="en-US" sz="2800" dirty="0">
                <a:latin typeface="Times New Roman"/>
              </a:rPr>
              <a:t>(3 of 4)</a:t>
            </a:r>
            <a:endParaRPr lang="en-US" sz="2800" kern="0" dirty="0">
              <a:latin typeface="Times New Roman"/>
            </a:endParaRPr>
          </a:p>
        </p:txBody>
      </p:sp>
      <p:sp>
        <p:nvSpPr>
          <p:cNvPr id="4" name="Content Placeholder 3"/>
          <p:cNvSpPr>
            <a:spLocks noGrp="1"/>
          </p:cNvSpPr>
          <p:nvPr>
            <p:ph idx="1"/>
          </p:nvPr>
        </p:nvSpPr>
        <p:spPr>
          <a:xfrm>
            <a:off x="457200" y="1600201"/>
            <a:ext cx="8458200" cy="2185214"/>
          </a:xfrm>
        </p:spPr>
        <p:txBody>
          <a:bodyPr wrap="square">
            <a:spAutoFit/>
          </a:bodyPr>
          <a:lstStyle/>
          <a:p>
            <a:r>
              <a:rPr lang="en-US" b="1" dirty="0"/>
              <a:t>Defecation</a:t>
            </a:r>
          </a:p>
          <a:p>
            <a:pPr lvl="1"/>
            <a:r>
              <a:rPr lang="en-US" dirty="0"/>
              <a:t>Mass movements force feces toward rectum</a:t>
            </a:r>
          </a:p>
          <a:p>
            <a:pPr lvl="1"/>
            <a:r>
              <a:rPr lang="en-US" dirty="0"/>
              <a:t>Distension initiates spinal </a:t>
            </a:r>
            <a:r>
              <a:rPr lang="en-US" b="1" dirty="0"/>
              <a:t>defecation reflex</a:t>
            </a:r>
          </a:p>
          <a:p>
            <a:pPr lvl="1"/>
            <a:r>
              <a:rPr lang="en-US" dirty="0"/>
              <a:t>Parasympathetic signals</a:t>
            </a:r>
          </a:p>
          <a:p>
            <a:pPr lvl="2"/>
            <a:r>
              <a:rPr lang="en-US" dirty="0"/>
              <a:t>Stimulate contraction of sigmoid colon and rectum</a:t>
            </a:r>
          </a:p>
          <a:p>
            <a:pPr lvl="2"/>
            <a:r>
              <a:rPr lang="en-US" dirty="0"/>
              <a:t>Relax internal anal sphincter</a:t>
            </a:r>
          </a:p>
          <a:p>
            <a:pPr lvl="1"/>
            <a:r>
              <a:rPr lang="en-US" dirty="0"/>
              <a:t>Conscious control allows relaxation of external anal sphincter </a:t>
            </a:r>
          </a:p>
        </p:txBody>
      </p:sp>
    </p:spTree>
    <p:extLst>
      <p:ext uri="{BB962C8B-B14F-4D97-AF65-F5344CB8AC3E}">
        <p14:creationId xmlns:p14="http://schemas.microsoft.com/office/powerpoint/2010/main" val="26854932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47565"/>
            <a:ext cx="8534400" cy="954107"/>
          </a:xfrm>
        </p:spPr>
        <p:txBody>
          <a:bodyPr wrap="square">
            <a:spAutoFit/>
          </a:bodyPr>
          <a:lstStyle/>
          <a:p>
            <a:r>
              <a:rPr lang="en-US" dirty="0">
                <a:latin typeface="Times New Roman"/>
              </a:rPr>
              <a:t>Digestive Processes in the Large Intestine </a:t>
            </a:r>
            <a:br>
              <a:rPr lang="en-US" dirty="0">
                <a:latin typeface="Times New Roman"/>
              </a:rPr>
            </a:br>
            <a:r>
              <a:rPr lang="en-US" sz="2800" dirty="0">
                <a:latin typeface="Times New Roman"/>
              </a:rPr>
              <a:t>(4 of 4)</a:t>
            </a:r>
            <a:endParaRPr lang="en-US" sz="2800" kern="0" dirty="0">
              <a:latin typeface="Times New Roman"/>
            </a:endParaRPr>
          </a:p>
        </p:txBody>
      </p:sp>
      <p:sp>
        <p:nvSpPr>
          <p:cNvPr id="4" name="Content Placeholder 3"/>
          <p:cNvSpPr>
            <a:spLocks noGrp="1"/>
          </p:cNvSpPr>
          <p:nvPr>
            <p:ph idx="1"/>
          </p:nvPr>
        </p:nvSpPr>
        <p:spPr>
          <a:xfrm>
            <a:off x="457200" y="1600201"/>
            <a:ext cx="7848600" cy="2031325"/>
          </a:xfrm>
        </p:spPr>
        <p:txBody>
          <a:bodyPr wrap="square">
            <a:spAutoFit/>
          </a:bodyPr>
          <a:lstStyle/>
          <a:p>
            <a:r>
              <a:rPr lang="en-US" b="1" dirty="0"/>
              <a:t>Defecation (cont.)</a:t>
            </a:r>
            <a:endParaRPr lang="en-US" dirty="0"/>
          </a:p>
          <a:p>
            <a:pPr lvl="1"/>
            <a:r>
              <a:rPr lang="en-US" dirty="0"/>
              <a:t>Muscles of rectum contract to expel feces</a:t>
            </a:r>
          </a:p>
          <a:p>
            <a:pPr lvl="1"/>
            <a:r>
              <a:rPr lang="en-US" dirty="0"/>
              <a:t>Assisted by </a:t>
            </a:r>
            <a:r>
              <a:rPr lang="en-US" i="1" dirty="0"/>
              <a:t>Valsalva’s maneuver</a:t>
            </a:r>
          </a:p>
          <a:p>
            <a:pPr lvl="2"/>
            <a:r>
              <a:rPr lang="en-US" dirty="0"/>
              <a:t>Closing of glottis, contraction of diaphragm and abdominal wall muscles </a:t>
            </a:r>
            <a:r>
              <a:rPr lang="en-US" dirty="0">
                <a:sym typeface="Wingdings" charset="0"/>
              </a:rPr>
              <a:t>cause increased intra-abdominal pressure</a:t>
            </a:r>
          </a:p>
          <a:p>
            <a:pPr lvl="2"/>
            <a:r>
              <a:rPr lang="en-US" dirty="0">
                <a:sym typeface="Wingdings" charset="0"/>
              </a:rPr>
              <a:t>Levator ani muscle contracts, causing anal canal to be lifted superiorly and allowing feces to leave body</a:t>
            </a:r>
            <a:endParaRPr lang="en-US" dirty="0"/>
          </a:p>
        </p:txBody>
      </p:sp>
    </p:spTree>
    <p:extLst>
      <p:ext uri="{BB962C8B-B14F-4D97-AF65-F5344CB8AC3E}">
        <p14:creationId xmlns:p14="http://schemas.microsoft.com/office/powerpoint/2010/main" val="1887370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482600"/>
            <a:ext cx="8534400" cy="523220"/>
          </a:xfrm>
        </p:spPr>
        <p:txBody>
          <a:bodyPr wrap="square">
            <a:spAutoFit/>
          </a:bodyPr>
          <a:lstStyle/>
          <a:p>
            <a:r>
              <a:rPr lang="en-US" dirty="0">
                <a:latin typeface="Times New Roman"/>
              </a:rPr>
              <a:t>Defecation Reflex </a:t>
            </a:r>
            <a:r>
              <a:rPr lang="en-US" sz="2800" dirty="0">
                <a:latin typeface="Times New Roman"/>
              </a:rPr>
              <a:t>(1 of 4)</a:t>
            </a:r>
            <a:endParaRPr lang="en-IN" sz="2800" dirty="0">
              <a:latin typeface="Times New Roman"/>
            </a:endParaRPr>
          </a:p>
        </p:txBody>
      </p:sp>
      <p:pic>
        <p:nvPicPr>
          <p:cNvPr id="5" name="Picture 4" descr="The drawing shows the lower end of the sigmoid colon as a horizontal passageway, which bends at a 90° angle to become a vertical passageway called the rectum. The rectum ends in the external anal sphincter, which is skeletal muscle. Just inside the external anal sphincter is the internal anal sphincter, which is smooth muscle. &#10;&#10;Impulses from the cerebral cortex exert conscious control over defecation via a voluntary motor nerve to the external anal sphincter. Sensory nerve fibers transmit signals from stretch receptors in the rectal wall. These signals travel to the spinal cord, where they synapse with an involuntary motor nerve (parasympathetic division) that innervates the rectum and internal anal sphincter.&#10;&#10;The defecation reflex is shown in three steps.&#10;&#10;Step 1 Feces move into and distend the rectum, stimulating stretch receptors there. The receptors transmit signals along afferent fibers to spinal cord neurons.&#10;&#10;Step 2 A spinal reflex is initiated in which parasympathetic motor (efferent) fibers stimulate contraction of the rectum and sigmoid colon, and relaxation of the internal anal sphincter.&#10;&#10;Step 3 If it is convenient to defecate, voluntary motor neurons are inhibited, allowing the external anal sphincter to relax so feces may pas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1754" y="1087456"/>
            <a:ext cx="4693762" cy="4846320"/>
          </a:xfrm>
          <a:prstGeom prst="rect">
            <a:avLst/>
          </a:prstGeom>
        </p:spPr>
      </p:pic>
      <p:sp>
        <p:nvSpPr>
          <p:cNvPr id="4" name="Content Placeholder 3"/>
          <p:cNvSpPr txBox="1">
            <a:spLocks/>
          </p:cNvSpPr>
          <p:nvPr/>
        </p:nvSpPr>
        <p:spPr>
          <a:xfrm>
            <a:off x="457200" y="5922969"/>
            <a:ext cx="8229600" cy="338554"/>
          </a:xfrm>
          <a:prstGeom prst="rect">
            <a:avLst/>
          </a:prstGeom>
        </p:spPr>
        <p:txBody>
          <a:bodyPr>
            <a:sp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b="1" dirty="0">
                <a:solidFill>
                  <a:srgbClr val="007FA3"/>
                </a:solidFill>
                <a:latin typeface="Arial (Body)"/>
                <a:ea typeface="+mj-ea"/>
                <a:cs typeface="Times New Roman" panose="02020603050405020304" pitchFamily="18" charset="0"/>
              </a:rPr>
              <a:t>Figure 23.35 </a:t>
            </a:r>
            <a:r>
              <a:rPr lang="en-US" dirty="0"/>
              <a:t>Defecation reflex.</a:t>
            </a:r>
            <a:endParaRPr lang="en-US" dirty="0">
              <a:latin typeface="Arial (Body)"/>
            </a:endParaRPr>
          </a:p>
        </p:txBody>
      </p:sp>
    </p:spTree>
    <p:extLst>
      <p:ext uri="{BB962C8B-B14F-4D97-AF65-F5344CB8AC3E}">
        <p14:creationId xmlns:p14="http://schemas.microsoft.com/office/powerpoint/2010/main" val="33211907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482600"/>
            <a:ext cx="8534400" cy="523220"/>
          </a:xfrm>
        </p:spPr>
        <p:txBody>
          <a:bodyPr wrap="square">
            <a:spAutoFit/>
          </a:bodyPr>
          <a:lstStyle/>
          <a:p>
            <a:r>
              <a:rPr lang="en-US" dirty="0">
                <a:latin typeface="Times New Roman"/>
              </a:rPr>
              <a:t>Defecation Reflex </a:t>
            </a:r>
            <a:r>
              <a:rPr lang="en-US" sz="2800" dirty="0">
                <a:latin typeface="Times New Roman"/>
              </a:rPr>
              <a:t>(2 of 4)</a:t>
            </a:r>
            <a:endParaRPr lang="en-IN" sz="2800" dirty="0">
              <a:latin typeface="Times New Roman"/>
            </a:endParaRPr>
          </a:p>
        </p:txBody>
      </p:sp>
      <p:pic>
        <p:nvPicPr>
          <p:cNvPr id="5" name="Picture 4" descr="Step 1 Feces move into and distend the rectum, stimulating stretch receptors there. The receptors transmit signals along afferent fibers to spinal cord neur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2599" y="1085850"/>
            <a:ext cx="4657852" cy="4846320"/>
          </a:xfrm>
          <a:prstGeom prst="rect">
            <a:avLst/>
          </a:prstGeom>
        </p:spPr>
      </p:pic>
      <p:sp>
        <p:nvSpPr>
          <p:cNvPr id="6" name="Content Placeholder 3"/>
          <p:cNvSpPr txBox="1">
            <a:spLocks/>
          </p:cNvSpPr>
          <p:nvPr/>
        </p:nvSpPr>
        <p:spPr>
          <a:xfrm>
            <a:off x="457200" y="5922969"/>
            <a:ext cx="8229600" cy="338554"/>
          </a:xfrm>
          <a:prstGeom prst="rect">
            <a:avLst/>
          </a:prstGeom>
        </p:spPr>
        <p:txBody>
          <a:bodyPr>
            <a:sp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b="1" dirty="0">
                <a:solidFill>
                  <a:srgbClr val="007FA3"/>
                </a:solidFill>
                <a:latin typeface="Arial (Body)"/>
                <a:ea typeface="+mj-ea"/>
                <a:cs typeface="Times New Roman" panose="02020603050405020304" pitchFamily="18" charset="0"/>
              </a:rPr>
              <a:t>Figure 23.35 </a:t>
            </a:r>
            <a:r>
              <a:rPr lang="en-US" dirty="0"/>
              <a:t>Defecation reflex.</a:t>
            </a:r>
            <a:endParaRPr lang="en-US" dirty="0">
              <a:latin typeface="Arial (Body)"/>
            </a:endParaRPr>
          </a:p>
        </p:txBody>
      </p:sp>
    </p:spTree>
    <p:extLst>
      <p:ext uri="{BB962C8B-B14F-4D97-AF65-F5344CB8AC3E}">
        <p14:creationId xmlns:p14="http://schemas.microsoft.com/office/powerpoint/2010/main" val="14500488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482600"/>
            <a:ext cx="8534400" cy="523220"/>
          </a:xfrm>
        </p:spPr>
        <p:txBody>
          <a:bodyPr wrap="square">
            <a:spAutoFit/>
          </a:bodyPr>
          <a:lstStyle/>
          <a:p>
            <a:r>
              <a:rPr lang="en-US" dirty="0">
                <a:latin typeface="Times New Roman"/>
              </a:rPr>
              <a:t>Defecation Reflex </a:t>
            </a:r>
            <a:r>
              <a:rPr lang="en-US" sz="2800" dirty="0">
                <a:latin typeface="Times New Roman"/>
              </a:rPr>
              <a:t>(3 of 4)</a:t>
            </a:r>
            <a:endParaRPr lang="en-IN" sz="2800" dirty="0">
              <a:latin typeface="Times New Roman"/>
            </a:endParaRPr>
          </a:p>
        </p:txBody>
      </p:sp>
      <p:pic>
        <p:nvPicPr>
          <p:cNvPr id="5" name="Picture 4" descr="Step 2 A spinal reflex is initiated in which parasympathetic motor (efferent) fibers stimulate contraction of the rectum and sigmoid colon, and relaxation of the internal anal sphinct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2599" y="1085751"/>
            <a:ext cx="4657852" cy="4846320"/>
          </a:xfrm>
          <a:prstGeom prst="rect">
            <a:avLst/>
          </a:prstGeom>
        </p:spPr>
      </p:pic>
      <p:sp>
        <p:nvSpPr>
          <p:cNvPr id="4" name="Content Placeholder 3"/>
          <p:cNvSpPr txBox="1">
            <a:spLocks/>
          </p:cNvSpPr>
          <p:nvPr/>
        </p:nvSpPr>
        <p:spPr>
          <a:xfrm>
            <a:off x="457200" y="5922546"/>
            <a:ext cx="8229600" cy="338554"/>
          </a:xfrm>
          <a:prstGeom prst="rect">
            <a:avLst/>
          </a:prstGeom>
        </p:spPr>
        <p:txBody>
          <a:bodyPr>
            <a:sp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b="1" dirty="0">
                <a:solidFill>
                  <a:srgbClr val="007FA3"/>
                </a:solidFill>
                <a:latin typeface="Arial (Body)"/>
                <a:ea typeface="+mj-ea"/>
                <a:cs typeface="Times New Roman" panose="02020603050405020304" pitchFamily="18" charset="0"/>
              </a:rPr>
              <a:t>Figure 23.35 </a:t>
            </a:r>
            <a:r>
              <a:rPr lang="en-US" dirty="0"/>
              <a:t>Defecation reflex.</a:t>
            </a:r>
            <a:endParaRPr lang="en-US" dirty="0">
              <a:latin typeface="Arial (Body)"/>
            </a:endParaRPr>
          </a:p>
        </p:txBody>
      </p:sp>
    </p:spTree>
    <p:extLst>
      <p:ext uri="{BB962C8B-B14F-4D97-AF65-F5344CB8AC3E}">
        <p14:creationId xmlns:p14="http://schemas.microsoft.com/office/powerpoint/2010/main" val="817993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6888"/>
            <a:ext cx="8153400" cy="1046440"/>
          </a:xfrm>
        </p:spPr>
        <p:txBody>
          <a:bodyPr wrap="square">
            <a:spAutoFit/>
          </a:bodyPr>
          <a:lstStyle/>
          <a:p>
            <a:r>
              <a:rPr lang="en-US" dirty="0">
                <a:latin typeface="Times New Roman"/>
              </a:rPr>
              <a:t>Relationship of the Liver, Gallbladder,</a:t>
            </a:r>
            <a:br>
              <a:rPr lang="en-US" dirty="0">
                <a:latin typeface="Times New Roman"/>
              </a:rPr>
            </a:br>
            <a:r>
              <a:rPr lang="en-US" dirty="0">
                <a:latin typeface="Times New Roman"/>
              </a:rPr>
              <a:t>and Pancreas to the Duodenum</a:t>
            </a:r>
            <a:endParaRPr lang="en-IN" dirty="0">
              <a:latin typeface="Times New Roman"/>
            </a:endParaRPr>
          </a:p>
        </p:txBody>
      </p:sp>
      <p:pic>
        <p:nvPicPr>
          <p:cNvPr id="5" name="Picture 4" descr="This figure is an illustration of the external features of the liver, gallbladder and pancreas and where they are located in relation to the duodenum. Ducts from pancreas, gallbladder, and liver empty into the duodenum. Labels include gallbladder (mucosa with folds, cystic duct), liver (right and left hepatic ducts, common hepatic duct, bile duct and sphincter), accessory pancreatic duct, pancreas (tail of pancreas, main pancreatic duct and sphincter, head of pancreas), jejunum and hepatopancreatic ampulla and sphinct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7085" y="1363031"/>
            <a:ext cx="6123697" cy="4339582"/>
          </a:xfrm>
          <a:prstGeom prst="rect">
            <a:avLst/>
          </a:prstGeom>
        </p:spPr>
      </p:pic>
      <p:sp>
        <p:nvSpPr>
          <p:cNvPr id="4" name="Content Placeholder 3"/>
          <p:cNvSpPr txBox="1">
            <a:spLocks/>
          </p:cNvSpPr>
          <p:nvPr/>
        </p:nvSpPr>
        <p:spPr>
          <a:xfrm>
            <a:off x="457200" y="5825179"/>
            <a:ext cx="8229600" cy="338554"/>
          </a:xfrm>
          <a:prstGeom prst="rect">
            <a:avLst/>
          </a:prstGeom>
        </p:spPr>
        <p:txBody>
          <a:bodyPr>
            <a:sp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b="1" dirty="0">
                <a:solidFill>
                  <a:srgbClr val="007FA3"/>
                </a:solidFill>
                <a:latin typeface="Arial (Body)"/>
                <a:ea typeface="+mj-ea"/>
                <a:cs typeface="Times New Roman" panose="02020603050405020304" pitchFamily="18" charset="0"/>
              </a:rPr>
              <a:t>Figure 23.28 </a:t>
            </a:r>
            <a:r>
              <a:rPr lang="en-US" dirty="0"/>
              <a:t>Relationship of the liver, gallbladder, and pancreas to the duodenum.</a:t>
            </a:r>
            <a:endParaRPr lang="en-US" dirty="0">
              <a:latin typeface="Arial (Body)"/>
            </a:endParaRPr>
          </a:p>
        </p:txBody>
      </p:sp>
    </p:spTree>
    <p:extLst>
      <p:ext uri="{BB962C8B-B14F-4D97-AF65-F5344CB8AC3E}">
        <p14:creationId xmlns:p14="http://schemas.microsoft.com/office/powerpoint/2010/main" val="32398922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482600"/>
            <a:ext cx="8534400" cy="523220"/>
          </a:xfrm>
        </p:spPr>
        <p:txBody>
          <a:bodyPr wrap="square">
            <a:spAutoFit/>
          </a:bodyPr>
          <a:lstStyle/>
          <a:p>
            <a:r>
              <a:rPr lang="en-US" dirty="0">
                <a:latin typeface="Times New Roman"/>
              </a:rPr>
              <a:t>Defecation Reflex </a:t>
            </a:r>
            <a:r>
              <a:rPr lang="en-US" sz="2800" dirty="0">
                <a:latin typeface="Times New Roman"/>
              </a:rPr>
              <a:t>(4 of 4)</a:t>
            </a:r>
            <a:endParaRPr lang="en-IN" sz="2800" dirty="0">
              <a:latin typeface="Times New Roman"/>
            </a:endParaRPr>
          </a:p>
        </p:txBody>
      </p:sp>
      <p:pic>
        <p:nvPicPr>
          <p:cNvPr id="5" name="Picture 4" descr="Step 3 If it is convenient to defecate, voluntary motor neurons are inhibited, allowing the external anal sphincter to relax so feces may pas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9325" y="1087755"/>
            <a:ext cx="4693757" cy="4846320"/>
          </a:xfrm>
          <a:prstGeom prst="rect">
            <a:avLst/>
          </a:prstGeom>
        </p:spPr>
      </p:pic>
      <p:sp>
        <p:nvSpPr>
          <p:cNvPr id="6" name="Content Placeholder 3"/>
          <p:cNvSpPr txBox="1">
            <a:spLocks/>
          </p:cNvSpPr>
          <p:nvPr/>
        </p:nvSpPr>
        <p:spPr>
          <a:xfrm>
            <a:off x="457200" y="5922969"/>
            <a:ext cx="8229600" cy="338554"/>
          </a:xfrm>
          <a:prstGeom prst="rect">
            <a:avLst/>
          </a:prstGeom>
        </p:spPr>
        <p:txBody>
          <a:bodyPr>
            <a:sp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b="1" dirty="0">
                <a:solidFill>
                  <a:srgbClr val="007FA3"/>
                </a:solidFill>
                <a:latin typeface="Arial (Body)"/>
                <a:ea typeface="+mj-ea"/>
                <a:cs typeface="Times New Roman" panose="02020603050405020304" pitchFamily="18" charset="0"/>
              </a:rPr>
              <a:t>Figure 23.35 </a:t>
            </a:r>
            <a:r>
              <a:rPr lang="en-US" dirty="0"/>
              <a:t>Defecation reflex.</a:t>
            </a:r>
            <a:endParaRPr lang="en-US" dirty="0">
              <a:latin typeface="Arial (Body)"/>
            </a:endParaRPr>
          </a:p>
        </p:txBody>
      </p:sp>
    </p:spTree>
    <p:extLst>
      <p:ext uri="{BB962C8B-B14F-4D97-AF65-F5344CB8AC3E}">
        <p14:creationId xmlns:p14="http://schemas.microsoft.com/office/powerpoint/2010/main" val="33251457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65093"/>
            <a:ext cx="7467219" cy="954107"/>
          </a:xfrm>
        </p:spPr>
        <p:txBody>
          <a:bodyPr wrap="square">
            <a:spAutoFit/>
          </a:bodyPr>
          <a:lstStyle/>
          <a:p>
            <a:r>
              <a:rPr lang="en-US" altLang="en-US" dirty="0">
                <a:latin typeface="Times New Roman"/>
              </a:rPr>
              <a:t>Clinical – Homeostatic Imbalance 23.15 </a:t>
            </a:r>
            <a:r>
              <a:rPr lang="en-US" sz="2800" dirty="0">
                <a:latin typeface="Times New Roman"/>
              </a:rPr>
              <a:t>(1 of 2)</a:t>
            </a:r>
            <a:endParaRPr lang="en-US" sz="2800" kern="0" dirty="0">
              <a:latin typeface="Times New Roman"/>
            </a:endParaRPr>
          </a:p>
        </p:txBody>
      </p:sp>
      <p:sp>
        <p:nvSpPr>
          <p:cNvPr id="4" name="Content Placeholder 3"/>
          <p:cNvSpPr>
            <a:spLocks noGrp="1"/>
          </p:cNvSpPr>
          <p:nvPr>
            <p:ph idx="1"/>
          </p:nvPr>
        </p:nvSpPr>
        <p:spPr>
          <a:xfrm>
            <a:off x="457200" y="1600201"/>
            <a:ext cx="7772400" cy="1631216"/>
          </a:xfrm>
        </p:spPr>
        <p:txBody>
          <a:bodyPr wrap="square">
            <a:spAutoFit/>
          </a:bodyPr>
          <a:lstStyle/>
          <a:p>
            <a:r>
              <a:rPr lang="en-US" b="1" dirty="0"/>
              <a:t>Diarrhea</a:t>
            </a:r>
            <a:r>
              <a:rPr lang="en-US" dirty="0"/>
              <a:t>, watery stools, results when large intestine does not have sufficient time to absorb remaining water</a:t>
            </a:r>
          </a:p>
          <a:p>
            <a:pPr lvl="1"/>
            <a:r>
              <a:rPr lang="en-US" dirty="0"/>
              <a:t>Causes include irritation of colon by bacteria or jostling of digestive viscera (occurs in marathon runners)</a:t>
            </a:r>
          </a:p>
          <a:p>
            <a:pPr lvl="1"/>
            <a:r>
              <a:rPr lang="en-US" dirty="0"/>
              <a:t>Prolonged diarrhea may result in dehydration and electrolyte imbalance (acidosis and loss of potassium)</a:t>
            </a:r>
          </a:p>
        </p:txBody>
      </p:sp>
    </p:spTree>
    <p:extLst>
      <p:ext uri="{BB962C8B-B14F-4D97-AF65-F5344CB8AC3E}">
        <p14:creationId xmlns:p14="http://schemas.microsoft.com/office/powerpoint/2010/main" val="21351668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65093"/>
            <a:ext cx="7467219" cy="954107"/>
          </a:xfrm>
        </p:spPr>
        <p:txBody>
          <a:bodyPr wrap="square">
            <a:spAutoFit/>
          </a:bodyPr>
          <a:lstStyle/>
          <a:p>
            <a:r>
              <a:rPr lang="en-US" altLang="en-US" dirty="0">
                <a:latin typeface="Times New Roman"/>
              </a:rPr>
              <a:t>Clinical – Homeostatic Imbalance 23.15 </a:t>
            </a:r>
            <a:r>
              <a:rPr lang="en-US" sz="2800" dirty="0">
                <a:latin typeface="Times New Roman"/>
              </a:rPr>
              <a:t>(2 of 2)</a:t>
            </a:r>
            <a:endParaRPr lang="en-US" sz="2800" kern="0" dirty="0">
              <a:latin typeface="Times New Roman"/>
            </a:endParaRPr>
          </a:p>
        </p:txBody>
      </p:sp>
      <p:sp>
        <p:nvSpPr>
          <p:cNvPr id="4" name="Content Placeholder 3"/>
          <p:cNvSpPr>
            <a:spLocks noGrp="1"/>
          </p:cNvSpPr>
          <p:nvPr>
            <p:ph idx="1"/>
          </p:nvPr>
        </p:nvSpPr>
        <p:spPr>
          <a:xfrm>
            <a:off x="457200" y="1600201"/>
            <a:ext cx="7924800" cy="1384995"/>
          </a:xfrm>
        </p:spPr>
        <p:txBody>
          <a:bodyPr wrap="square">
            <a:spAutoFit/>
          </a:bodyPr>
          <a:lstStyle/>
          <a:p>
            <a:r>
              <a:rPr lang="en-US" b="1" dirty="0"/>
              <a:t>Constipation</a:t>
            </a:r>
            <a:r>
              <a:rPr lang="en-US" dirty="0"/>
              <a:t> can occur when food remains in colon for extended periods of time and too much water is absorbed</a:t>
            </a:r>
          </a:p>
          <a:p>
            <a:pPr lvl="1"/>
            <a:r>
              <a:rPr lang="en-US" dirty="0"/>
              <a:t>Stool becomes hard and difficult to pass</a:t>
            </a:r>
          </a:p>
          <a:p>
            <a:pPr lvl="1"/>
            <a:r>
              <a:rPr lang="en-US" dirty="0"/>
              <a:t>May result from insufficient fiber or fluid in the diet, improper bowel habits, lack of exercise, or laxative abuse</a:t>
            </a:r>
          </a:p>
        </p:txBody>
      </p:sp>
    </p:spTree>
    <p:extLst>
      <p:ext uri="{BB962C8B-B14F-4D97-AF65-F5344CB8AC3E}">
        <p14:creationId xmlns:p14="http://schemas.microsoft.com/office/powerpoint/2010/main" val="39683021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0822" y="2514600"/>
            <a:ext cx="6182734" cy="1354217"/>
          </a:xfrm>
        </p:spPr>
        <p:txBody>
          <a:bodyPr wrap="square">
            <a:spAutoFit/>
          </a:bodyPr>
          <a:lstStyle/>
          <a:p>
            <a:pPr algn="ctr"/>
            <a:r>
              <a:rPr lang="en-US" sz="4400" dirty="0">
                <a:latin typeface="Times New Roman"/>
              </a:rPr>
              <a:t>Part 3 – Physiology of Digestion and Absorption</a:t>
            </a:r>
            <a:endParaRPr lang="en-US" sz="4400" b="0" kern="0" dirty="0">
              <a:latin typeface="Times New Roman"/>
            </a:endParaRPr>
          </a:p>
        </p:txBody>
      </p:sp>
    </p:spTree>
    <p:extLst>
      <p:ext uri="{BB962C8B-B14F-4D97-AF65-F5344CB8AC3E}">
        <p14:creationId xmlns:p14="http://schemas.microsoft.com/office/powerpoint/2010/main" val="5800448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46888"/>
            <a:ext cx="8534400" cy="1046440"/>
          </a:xfrm>
        </p:spPr>
        <p:txBody>
          <a:bodyPr wrap="square">
            <a:spAutoFit/>
          </a:bodyPr>
          <a:lstStyle/>
          <a:p>
            <a:r>
              <a:rPr lang="en-US" dirty="0">
                <a:latin typeface="Times New Roman"/>
              </a:rPr>
              <a:t>23.10 Mechanisms of Digestion and Absorption</a:t>
            </a:r>
          </a:p>
        </p:txBody>
      </p:sp>
      <p:sp>
        <p:nvSpPr>
          <p:cNvPr id="4" name="Content Placeholder 3"/>
          <p:cNvSpPr>
            <a:spLocks noGrp="1"/>
          </p:cNvSpPr>
          <p:nvPr>
            <p:ph idx="1"/>
          </p:nvPr>
        </p:nvSpPr>
        <p:spPr>
          <a:xfrm>
            <a:off x="457200" y="1600201"/>
            <a:ext cx="8458200" cy="684803"/>
          </a:xfrm>
        </p:spPr>
        <p:txBody>
          <a:bodyPr wrap="square">
            <a:spAutoFit/>
          </a:bodyPr>
          <a:lstStyle/>
          <a:p>
            <a:r>
              <a:rPr lang="en-US" dirty="0"/>
              <a:t>Digestion breaks down ingested foods into their chemical building blocks</a:t>
            </a:r>
          </a:p>
          <a:p>
            <a:r>
              <a:rPr lang="en-US" dirty="0"/>
              <a:t>Only these molecules are small enough to be absorbed across wall of small intestine</a:t>
            </a:r>
          </a:p>
        </p:txBody>
      </p:sp>
    </p:spTree>
    <p:extLst>
      <p:ext uri="{BB962C8B-B14F-4D97-AF65-F5344CB8AC3E}">
        <p14:creationId xmlns:p14="http://schemas.microsoft.com/office/powerpoint/2010/main" val="22355590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46888"/>
            <a:ext cx="8534400" cy="1046440"/>
          </a:xfrm>
        </p:spPr>
        <p:txBody>
          <a:bodyPr wrap="square">
            <a:spAutoFit/>
          </a:bodyPr>
          <a:lstStyle/>
          <a:p>
            <a:r>
              <a:rPr lang="en-US" dirty="0">
                <a:latin typeface="Times New Roman"/>
              </a:rPr>
              <a:t>Mechanism of Digestion: Enzymatic</a:t>
            </a:r>
            <a:br>
              <a:rPr lang="en-US" dirty="0">
                <a:latin typeface="Times New Roman"/>
              </a:rPr>
            </a:br>
            <a:r>
              <a:rPr lang="en-US" dirty="0">
                <a:latin typeface="Times New Roman"/>
              </a:rPr>
              <a:t>Hydrolysis</a:t>
            </a:r>
          </a:p>
        </p:txBody>
      </p:sp>
      <p:sp>
        <p:nvSpPr>
          <p:cNvPr id="4" name="Content Placeholder 3"/>
          <p:cNvSpPr>
            <a:spLocks noGrp="1"/>
          </p:cNvSpPr>
          <p:nvPr>
            <p:ph idx="1"/>
          </p:nvPr>
        </p:nvSpPr>
        <p:spPr>
          <a:xfrm>
            <a:off x="457200" y="1600201"/>
            <a:ext cx="8458200" cy="1138773"/>
          </a:xfrm>
        </p:spPr>
        <p:txBody>
          <a:bodyPr wrap="square">
            <a:spAutoFit/>
          </a:bodyPr>
          <a:lstStyle/>
          <a:p>
            <a:r>
              <a:rPr lang="en-US" b="1" dirty="0"/>
              <a:t>Digestion</a:t>
            </a:r>
            <a:r>
              <a:rPr lang="en-US" dirty="0"/>
              <a:t>: catabolic process that breaks macromolecules </a:t>
            </a:r>
            <a:r>
              <a:rPr lang="en-US" dirty="0">
                <a:sym typeface="Wingdings" charset="0"/>
              </a:rPr>
              <a:t>down into </a:t>
            </a:r>
            <a:r>
              <a:rPr lang="en-US" i="1" dirty="0">
                <a:sym typeface="Wingdings" charset="0"/>
              </a:rPr>
              <a:t>monomers</a:t>
            </a:r>
            <a:r>
              <a:rPr lang="en-US" dirty="0">
                <a:sym typeface="Wingdings" charset="0"/>
              </a:rPr>
              <a:t> small enough for absorption</a:t>
            </a:r>
            <a:endParaRPr lang="en-US" dirty="0"/>
          </a:p>
          <a:p>
            <a:pPr lvl="1"/>
            <a:r>
              <a:rPr lang="en-US" dirty="0"/>
              <a:t>Intrinsic and accessory gland enzymes are involved in digestion</a:t>
            </a:r>
          </a:p>
          <a:p>
            <a:pPr lvl="1"/>
            <a:r>
              <a:rPr lang="en-US" dirty="0"/>
              <a:t>Enzymes carry out </a:t>
            </a:r>
            <a:r>
              <a:rPr lang="en-US" b="1" dirty="0"/>
              <a:t>hydrolysis</a:t>
            </a:r>
            <a:r>
              <a:rPr lang="en-US" dirty="0"/>
              <a:t>, whereby water is added to break chemical bonds</a:t>
            </a:r>
          </a:p>
        </p:txBody>
      </p:sp>
    </p:spTree>
    <p:extLst>
      <p:ext uri="{BB962C8B-B14F-4D97-AF65-F5344CB8AC3E}">
        <p14:creationId xmlns:p14="http://schemas.microsoft.com/office/powerpoint/2010/main" val="27836377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534400" cy="523220"/>
          </a:xfrm>
        </p:spPr>
        <p:txBody>
          <a:bodyPr wrap="square">
            <a:spAutoFit/>
          </a:bodyPr>
          <a:lstStyle/>
          <a:p>
            <a:r>
              <a:rPr lang="en-US" dirty="0">
                <a:latin typeface="Times New Roman"/>
              </a:rPr>
              <a:t>Mechanisms of Absorption </a:t>
            </a:r>
            <a:r>
              <a:rPr lang="en-US" sz="2800" dirty="0">
                <a:latin typeface="Times New Roman"/>
              </a:rPr>
              <a:t>(1 of 2) </a:t>
            </a:r>
          </a:p>
        </p:txBody>
      </p:sp>
      <p:sp>
        <p:nvSpPr>
          <p:cNvPr id="4" name="Content Placeholder 3"/>
          <p:cNvSpPr>
            <a:spLocks noGrp="1"/>
          </p:cNvSpPr>
          <p:nvPr>
            <p:ph idx="1"/>
          </p:nvPr>
        </p:nvSpPr>
        <p:spPr>
          <a:xfrm>
            <a:off x="457200" y="1600201"/>
            <a:ext cx="8229600" cy="2623795"/>
          </a:xfrm>
        </p:spPr>
        <p:txBody>
          <a:bodyPr wrap="square">
            <a:spAutoFit/>
          </a:bodyPr>
          <a:lstStyle/>
          <a:p>
            <a:r>
              <a:rPr lang="en-US" dirty="0"/>
              <a:t>Absorption is process of moving substances from lumen of gut into body</a:t>
            </a:r>
          </a:p>
          <a:p>
            <a:r>
              <a:rPr lang="en-US" dirty="0"/>
              <a:t>Tight junctions ensure molecules must pass through epithelial cell rather than between them</a:t>
            </a:r>
          </a:p>
          <a:p>
            <a:pPr lvl="1"/>
            <a:r>
              <a:rPr lang="en-US" dirty="0"/>
              <a:t>Materials enter cell through </a:t>
            </a:r>
            <a:r>
              <a:rPr lang="en-US" i="1" dirty="0"/>
              <a:t>apical membrane </a:t>
            </a:r>
            <a:r>
              <a:rPr lang="en-US" dirty="0"/>
              <a:t>(lumen side) and exit through </a:t>
            </a:r>
            <a:r>
              <a:rPr lang="en-US" i="1" dirty="0"/>
              <a:t>basolateral membrane</a:t>
            </a:r>
            <a:r>
              <a:rPr lang="en-US" dirty="0"/>
              <a:t> (blood side)</a:t>
            </a:r>
          </a:p>
          <a:p>
            <a:r>
              <a:rPr lang="en-US" dirty="0"/>
              <a:t>Lipid molecules can be absorbed passively through membrane, but other polar molecules are absorbed by </a:t>
            </a:r>
            <a:r>
              <a:rPr lang="en-US" i="1" dirty="0"/>
              <a:t>active transport</a:t>
            </a:r>
          </a:p>
          <a:p>
            <a:r>
              <a:rPr lang="en-US" dirty="0"/>
              <a:t>Most nutrients are absorbed before chyme reaches ileum</a:t>
            </a:r>
          </a:p>
        </p:txBody>
      </p:sp>
    </p:spTree>
    <p:extLst>
      <p:ext uri="{BB962C8B-B14F-4D97-AF65-F5344CB8AC3E}">
        <p14:creationId xmlns:p14="http://schemas.microsoft.com/office/powerpoint/2010/main" val="16595845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534400" cy="523220"/>
          </a:xfrm>
        </p:spPr>
        <p:txBody>
          <a:bodyPr wrap="square">
            <a:spAutoFit/>
          </a:bodyPr>
          <a:lstStyle/>
          <a:p>
            <a:r>
              <a:rPr lang="en-US" dirty="0">
                <a:latin typeface="Times New Roman"/>
              </a:rPr>
              <a:t>Mechanisms of Absorption </a:t>
            </a:r>
            <a:r>
              <a:rPr lang="en-US" sz="2800" dirty="0">
                <a:latin typeface="Times New Roman"/>
              </a:rPr>
              <a:t>(2 of 2) </a:t>
            </a:r>
            <a:endParaRPr lang="en-IN" sz="2800" dirty="0">
              <a:latin typeface="Times New Roman"/>
            </a:endParaRPr>
          </a:p>
        </p:txBody>
      </p:sp>
      <p:pic>
        <p:nvPicPr>
          <p:cNvPr id="5" name="Picture 4" descr="Cross sectional view of the small intestine. At the surface is villi. The next layer is the lumen of intestine. The next layer is the apical membrane (brush  border microvilli) where a tight junction is labeled. The next layer is the basolateral membrane. The next layer is the interstitial fluid. The final layer is the capillary. Drawn from the lumen to the capillary is a blue arrow pointing down labeled route of absorption is through enterocyte."/>
          <p:cNvPicPr/>
          <p:nvPr/>
        </p:nvPicPr>
        <p:blipFill>
          <a:blip r:embed="rId3">
            <a:extLst>
              <a:ext uri="{28A0092B-C50C-407E-A947-70E740481C1C}">
                <a14:useLocalDpi xmlns:a14="http://schemas.microsoft.com/office/drawing/2010/main" val="0"/>
              </a:ext>
            </a:extLst>
          </a:blip>
          <a:stretch>
            <a:fillRect/>
          </a:stretch>
        </p:blipFill>
        <p:spPr>
          <a:xfrm>
            <a:off x="2929406" y="1383150"/>
            <a:ext cx="2904504" cy="4396501"/>
          </a:xfrm>
          <a:prstGeom prst="rect">
            <a:avLst/>
          </a:prstGeom>
        </p:spPr>
      </p:pic>
    </p:spTree>
    <p:extLst>
      <p:ext uri="{BB962C8B-B14F-4D97-AF65-F5344CB8AC3E}">
        <p14:creationId xmlns:p14="http://schemas.microsoft.com/office/powerpoint/2010/main" val="16795097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1636" y="2514600"/>
            <a:ext cx="7481108" cy="677108"/>
          </a:xfrm>
        </p:spPr>
        <p:txBody>
          <a:bodyPr wrap="square">
            <a:spAutoFit/>
          </a:bodyPr>
          <a:lstStyle/>
          <a:p>
            <a:pPr algn="ctr"/>
            <a:r>
              <a:rPr lang="en-US" sz="4400" dirty="0">
                <a:latin typeface="Times New Roman"/>
              </a:rPr>
              <a:t>23.11 Processing of Nutrients</a:t>
            </a:r>
          </a:p>
        </p:txBody>
      </p:sp>
    </p:spTree>
    <p:extLst>
      <p:ext uri="{BB962C8B-B14F-4D97-AF65-F5344CB8AC3E}">
        <p14:creationId xmlns:p14="http://schemas.microsoft.com/office/powerpoint/2010/main" val="13467431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534400" cy="523220"/>
          </a:xfrm>
        </p:spPr>
        <p:txBody>
          <a:bodyPr wrap="square">
            <a:spAutoFit/>
          </a:bodyPr>
          <a:lstStyle/>
          <a:p>
            <a:pPr marL="0" indent="0"/>
            <a:r>
              <a:rPr lang="en-US" dirty="0">
                <a:latin typeface="Times New Roman"/>
              </a:rPr>
              <a:t>Digestion of Carbohydrates </a:t>
            </a:r>
            <a:r>
              <a:rPr lang="en-US" sz="2800" dirty="0">
                <a:latin typeface="Times New Roman"/>
              </a:rPr>
              <a:t>(1 of 3) </a:t>
            </a:r>
          </a:p>
        </p:txBody>
      </p:sp>
      <p:sp>
        <p:nvSpPr>
          <p:cNvPr id="4" name="Content Placeholder 3"/>
          <p:cNvSpPr>
            <a:spLocks noGrp="1"/>
          </p:cNvSpPr>
          <p:nvPr>
            <p:ph idx="1"/>
          </p:nvPr>
        </p:nvSpPr>
        <p:spPr>
          <a:xfrm>
            <a:off x="457200" y="1600201"/>
            <a:ext cx="8534400" cy="1885131"/>
          </a:xfrm>
        </p:spPr>
        <p:txBody>
          <a:bodyPr wrap="square">
            <a:spAutoFit/>
          </a:bodyPr>
          <a:lstStyle/>
          <a:p>
            <a:r>
              <a:rPr lang="en-US" dirty="0"/>
              <a:t>Only </a:t>
            </a:r>
            <a:r>
              <a:rPr lang="en-US" b="1" dirty="0"/>
              <a:t>monosaccharides</a:t>
            </a:r>
            <a:r>
              <a:rPr lang="en-US" dirty="0"/>
              <a:t> can be absorbed</a:t>
            </a:r>
          </a:p>
          <a:p>
            <a:r>
              <a:rPr lang="en-US" dirty="0"/>
              <a:t>Starch and disaccharides are broken down to oligosaccharides and disaccharides</a:t>
            </a:r>
          </a:p>
          <a:p>
            <a:pPr lvl="1"/>
            <a:r>
              <a:rPr lang="en-US" dirty="0"/>
              <a:t>Begins in mouth with </a:t>
            </a:r>
            <a:r>
              <a:rPr lang="en-US" b="1" dirty="0"/>
              <a:t>salivary amylase</a:t>
            </a:r>
          </a:p>
          <a:p>
            <a:r>
              <a:rPr lang="en-US" dirty="0"/>
              <a:t>Further broken down into lactose, maltose, and sucrose</a:t>
            </a:r>
          </a:p>
          <a:p>
            <a:r>
              <a:rPr lang="en-US" dirty="0"/>
              <a:t>Final breakdown into monosaccarides (glucose, fructose, galactose)</a:t>
            </a:r>
          </a:p>
        </p:txBody>
      </p:sp>
    </p:spTree>
    <p:extLst>
      <p:ext uri="{BB962C8B-B14F-4D97-AF65-F5344CB8AC3E}">
        <p14:creationId xmlns:p14="http://schemas.microsoft.com/office/powerpoint/2010/main" val="3127052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pPr marL="0" indent="0"/>
            <a:r>
              <a:rPr lang="en-US" dirty="0">
                <a:latin typeface="Times New Roman"/>
              </a:rPr>
              <a:t>Gross Anatomy </a:t>
            </a:r>
            <a:r>
              <a:rPr lang="en-US" sz="2800" dirty="0">
                <a:latin typeface="Times New Roman"/>
              </a:rPr>
              <a:t>(3 of 3)</a:t>
            </a:r>
          </a:p>
        </p:txBody>
      </p:sp>
      <p:sp>
        <p:nvSpPr>
          <p:cNvPr id="4" name="Content Placeholder 3"/>
          <p:cNvSpPr>
            <a:spLocks noGrp="1"/>
          </p:cNvSpPr>
          <p:nvPr>
            <p:ph idx="1"/>
          </p:nvPr>
        </p:nvSpPr>
        <p:spPr>
          <a:xfrm>
            <a:off x="457581" y="1643126"/>
            <a:ext cx="8229600" cy="2146742"/>
          </a:xfrm>
        </p:spPr>
        <p:txBody>
          <a:bodyPr>
            <a:spAutoFit/>
          </a:bodyPr>
          <a:lstStyle/>
          <a:p>
            <a:r>
              <a:rPr lang="en-US" dirty="0">
                <a:latin typeface="Arial"/>
              </a:rPr>
              <a:t>Blood supply:</a:t>
            </a:r>
          </a:p>
          <a:p>
            <a:pPr lvl="1"/>
            <a:r>
              <a:rPr lang="en-US" dirty="0">
                <a:latin typeface="Arial"/>
              </a:rPr>
              <a:t>Superior mesenteric artery brings blood supply</a:t>
            </a:r>
          </a:p>
          <a:p>
            <a:pPr lvl="1"/>
            <a:r>
              <a:rPr lang="en-US" dirty="0">
                <a:latin typeface="Arial"/>
              </a:rPr>
              <a:t>Veins (carrying nutrient-rich blood) drain into superior mesenteric veins, </a:t>
            </a:r>
            <a:r>
              <a:rPr lang="en-US" dirty="0">
                <a:latin typeface="Arial"/>
                <a:sym typeface="Wingdings" charset="0"/>
              </a:rPr>
              <a:t>then into hepatic portal vein, and finally into liver</a:t>
            </a:r>
            <a:r>
              <a:rPr lang="en-US" dirty="0">
                <a:latin typeface="Arial"/>
              </a:rPr>
              <a:t> </a:t>
            </a:r>
          </a:p>
          <a:p>
            <a:r>
              <a:rPr lang="en-US" dirty="0">
                <a:latin typeface="Arial"/>
              </a:rPr>
              <a:t>Nerve supply</a:t>
            </a:r>
          </a:p>
          <a:p>
            <a:pPr lvl="1"/>
            <a:r>
              <a:rPr lang="en-US" dirty="0">
                <a:latin typeface="Arial"/>
              </a:rPr>
              <a:t>Parasympathetic innervation via vagus nerve, and sympathetic innervation from thoracic splanchnic nerves</a:t>
            </a:r>
          </a:p>
        </p:txBody>
      </p:sp>
    </p:spTree>
    <p:extLst>
      <p:ext uri="{BB962C8B-B14F-4D97-AF65-F5344CB8AC3E}">
        <p14:creationId xmlns:p14="http://schemas.microsoft.com/office/powerpoint/2010/main" val="35634569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6888"/>
            <a:ext cx="8534400" cy="1046440"/>
          </a:xfrm>
        </p:spPr>
        <p:txBody>
          <a:bodyPr wrap="square">
            <a:spAutoFit/>
          </a:bodyPr>
          <a:lstStyle/>
          <a:p>
            <a:r>
              <a:rPr lang="en-US" dirty="0">
                <a:latin typeface="Times New Roman"/>
              </a:rPr>
              <a:t>Flowchart of Digestion and Absorption of Foodstuffs </a:t>
            </a:r>
            <a:r>
              <a:rPr lang="en-US" sz="2800" dirty="0">
                <a:latin typeface="Times New Roman"/>
              </a:rPr>
              <a:t>(1 of 4)</a:t>
            </a:r>
            <a:endParaRPr lang="en-IN" sz="2800" dirty="0">
              <a:latin typeface="Times New Roman"/>
            </a:endParaRPr>
          </a:p>
        </p:txBody>
      </p:sp>
      <p:pic>
        <p:nvPicPr>
          <p:cNvPr id="5" name="Picture Placeholder 9" descr="We start with the top row of the flowchart, which shows carbohydrate digestion. Starch and disaccharides are broken down by salivary amylase in the mouth and pancreatic amylase in the small intestine. They are broken down into oligosaccharides and disaccharides. Brush border enzymes in the small intestine (dextrinase, glucoamylase, lactase, maltase, and sucrase) break down oligosaccharides and disaccharides into lactose, maltose, and sucrose. Lactose is broken down into galactose and glucose. Maltose is broken down into glucose. Sucrose is broken down into glucose and fructose. Glucose and galactose are absorbed via cotransport with Na+. Fructose passes via facilitated diffusion. All monosaccharides leave the epithelial cells via facilitated diffusion, enter the capillary blood in the villi, and are transported to the liver via the hepatic portal vein."/>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738230" y="2286000"/>
            <a:ext cx="7665266" cy="2570391"/>
          </a:xfrm>
        </p:spPr>
      </p:pic>
      <p:sp>
        <p:nvSpPr>
          <p:cNvPr id="4" name="Content Placeholder 3"/>
          <p:cNvSpPr txBox="1">
            <a:spLocks/>
          </p:cNvSpPr>
          <p:nvPr/>
        </p:nvSpPr>
        <p:spPr>
          <a:xfrm>
            <a:off x="457200" y="5825179"/>
            <a:ext cx="8229600" cy="338554"/>
          </a:xfrm>
          <a:prstGeom prst="rect">
            <a:avLst/>
          </a:prstGeom>
        </p:spPr>
        <p:txBody>
          <a:bodyPr>
            <a:sp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b="1" dirty="0">
                <a:solidFill>
                  <a:srgbClr val="007FA3"/>
                </a:solidFill>
                <a:latin typeface="Arial (Body)"/>
                <a:ea typeface="+mj-ea"/>
                <a:cs typeface="Times New Roman" panose="02020603050405020304" pitchFamily="18" charset="0"/>
              </a:rPr>
              <a:t>Figure 23.36 </a:t>
            </a:r>
            <a:r>
              <a:rPr lang="en-US" dirty="0"/>
              <a:t>Flowchart of digestion and absorption of foodstuffs.</a:t>
            </a:r>
            <a:endParaRPr lang="en-US" dirty="0">
              <a:latin typeface="Arial (Body)"/>
            </a:endParaRPr>
          </a:p>
        </p:txBody>
      </p:sp>
    </p:spTree>
    <p:extLst>
      <p:ext uri="{BB962C8B-B14F-4D97-AF65-F5344CB8AC3E}">
        <p14:creationId xmlns:p14="http://schemas.microsoft.com/office/powerpoint/2010/main" val="5936565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534400" cy="523220"/>
          </a:xfrm>
        </p:spPr>
        <p:txBody>
          <a:bodyPr wrap="square">
            <a:spAutoFit/>
          </a:bodyPr>
          <a:lstStyle/>
          <a:p>
            <a:pPr marL="0" indent="0"/>
            <a:r>
              <a:rPr lang="en-US" dirty="0">
                <a:latin typeface="Times New Roman"/>
              </a:rPr>
              <a:t>Digestion of Carbohydrates </a:t>
            </a:r>
            <a:r>
              <a:rPr lang="en-US" sz="2800" dirty="0">
                <a:latin typeface="Times New Roman"/>
              </a:rPr>
              <a:t>(2 of 3) </a:t>
            </a:r>
          </a:p>
        </p:txBody>
      </p:sp>
      <p:sp>
        <p:nvSpPr>
          <p:cNvPr id="4" name="Content Placeholder 3"/>
          <p:cNvSpPr>
            <a:spLocks noGrp="1"/>
          </p:cNvSpPr>
          <p:nvPr>
            <p:ph idx="1"/>
          </p:nvPr>
        </p:nvSpPr>
        <p:spPr>
          <a:xfrm>
            <a:off x="457200" y="1600201"/>
            <a:ext cx="8153400" cy="1631216"/>
          </a:xfrm>
        </p:spPr>
        <p:txBody>
          <a:bodyPr wrap="square">
            <a:spAutoFit/>
          </a:bodyPr>
          <a:lstStyle/>
          <a:p>
            <a:r>
              <a:rPr lang="en-US" dirty="0"/>
              <a:t>Steps of starch digestion in intestine</a:t>
            </a:r>
          </a:p>
          <a:p>
            <a:pPr lvl="1"/>
            <a:r>
              <a:rPr lang="en-US" dirty="0"/>
              <a:t> </a:t>
            </a:r>
            <a:r>
              <a:rPr lang="en-US" b="1" dirty="0"/>
              <a:t>Pancreatic amylase</a:t>
            </a:r>
            <a:r>
              <a:rPr lang="en-US" dirty="0"/>
              <a:t> breaks down starch or glycogen that escaped salivary mylase into oligosaccharides and disaccharides</a:t>
            </a:r>
          </a:p>
          <a:p>
            <a:pPr lvl="1"/>
            <a:r>
              <a:rPr lang="en-US" dirty="0">
                <a:sym typeface="Wingdings" pitchFamily="2" charset="2"/>
              </a:rPr>
              <a:t>Brush border enzymes </a:t>
            </a:r>
            <a:r>
              <a:rPr lang="en-US" dirty="0"/>
              <a:t>dextrinase, lactase, glucoamylase, maltase, and sucrase further break these </a:t>
            </a:r>
            <a:r>
              <a:rPr lang="en-US" dirty="0">
                <a:sym typeface="Wingdings" pitchFamily="2" charset="2"/>
              </a:rPr>
              <a:t>into lactose, maltose, and sucrose; and then into monosaccharides (glucose, fructose, galactose)</a:t>
            </a:r>
            <a:endParaRPr lang="en-US" dirty="0"/>
          </a:p>
        </p:txBody>
      </p:sp>
    </p:spTree>
    <p:extLst>
      <p:ext uri="{BB962C8B-B14F-4D97-AF65-F5344CB8AC3E}">
        <p14:creationId xmlns:p14="http://schemas.microsoft.com/office/powerpoint/2010/main" val="7179870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534400" cy="523220"/>
          </a:xfrm>
        </p:spPr>
        <p:txBody>
          <a:bodyPr wrap="square">
            <a:spAutoFit/>
          </a:bodyPr>
          <a:lstStyle/>
          <a:p>
            <a:pPr marL="0" indent="0"/>
            <a:r>
              <a:rPr lang="en-US" dirty="0">
                <a:latin typeface="Times New Roman"/>
              </a:rPr>
              <a:t>Digestion of Carbohydrates </a:t>
            </a:r>
            <a:r>
              <a:rPr lang="en-US" sz="2800" dirty="0">
                <a:latin typeface="Times New Roman"/>
              </a:rPr>
              <a:t>(3 of 3) </a:t>
            </a:r>
          </a:p>
        </p:txBody>
      </p:sp>
      <p:sp>
        <p:nvSpPr>
          <p:cNvPr id="4" name="Content Placeholder 3"/>
          <p:cNvSpPr>
            <a:spLocks noGrp="1"/>
          </p:cNvSpPr>
          <p:nvPr>
            <p:ph idx="1"/>
          </p:nvPr>
        </p:nvSpPr>
        <p:spPr>
          <a:xfrm>
            <a:off x="457200" y="1600201"/>
            <a:ext cx="8534400" cy="1138773"/>
          </a:xfrm>
        </p:spPr>
        <p:txBody>
          <a:bodyPr wrap="square">
            <a:spAutoFit/>
          </a:bodyPr>
          <a:lstStyle/>
          <a:p>
            <a:r>
              <a:rPr lang="en-US" dirty="0"/>
              <a:t>Steps of starch digestion in intestine (cont.)</a:t>
            </a:r>
          </a:p>
          <a:p>
            <a:pPr lvl="1"/>
            <a:r>
              <a:rPr lang="en-US" dirty="0"/>
              <a:t>Monosaccharides are cotransported across apical membrane of absorptive epithelial cell, mostly by secondary active transport with </a:t>
            </a:r>
            <a:r>
              <a:rPr lang="en-IN" b="0" i="0" dirty="0">
                <a:latin typeface="Times New Roman" panose="02020603050405020304" pitchFamily="18" charset="0"/>
                <a:cs typeface="Times New Roman" panose="02020603050405020304" pitchFamily="18" charset="0"/>
              </a:rPr>
              <a:t>Na</a:t>
            </a:r>
            <a:r>
              <a:rPr lang="en-IN" b="0" i="0" baseline="30000" dirty="0">
                <a:latin typeface="Times New Roman" panose="02020603050405020304" pitchFamily="18" charset="0"/>
                <a:cs typeface="Times New Roman" panose="02020603050405020304" pitchFamily="18" charset="0"/>
              </a:rPr>
              <a:t>+</a:t>
            </a:r>
            <a:endParaRPr lang="en-US" baseline="30000" dirty="0">
              <a:latin typeface="Times New Roman" panose="02020603050405020304" pitchFamily="18" charset="0"/>
              <a:cs typeface="Times New Roman" panose="02020603050405020304" pitchFamily="18" charset="0"/>
            </a:endParaRPr>
          </a:p>
          <a:p>
            <a:pPr lvl="1"/>
            <a:r>
              <a:rPr lang="en-US" dirty="0"/>
              <a:t>Monosaccharides exit across the basolateral membrane by facilitated diffusion</a:t>
            </a:r>
            <a:endParaRPr lang="en-US" dirty="0">
              <a:sym typeface="Wingdings" pitchFamily="2" charset="2"/>
            </a:endParaRPr>
          </a:p>
        </p:txBody>
      </p:sp>
    </p:spTree>
    <p:extLst>
      <p:ext uri="{BB962C8B-B14F-4D97-AF65-F5344CB8AC3E}">
        <p14:creationId xmlns:p14="http://schemas.microsoft.com/office/powerpoint/2010/main" val="36504657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6888"/>
            <a:ext cx="8534400" cy="1046440"/>
          </a:xfrm>
        </p:spPr>
        <p:txBody>
          <a:bodyPr wrap="square">
            <a:spAutoFit/>
          </a:bodyPr>
          <a:lstStyle/>
          <a:p>
            <a:r>
              <a:rPr lang="en-US" dirty="0">
                <a:latin typeface="Times New Roman"/>
              </a:rPr>
              <a:t>Carbohydrate Digestion and Absorption in the Small Intestine </a:t>
            </a:r>
            <a:r>
              <a:rPr lang="en-US" sz="2800" dirty="0">
                <a:latin typeface="Times New Roman"/>
              </a:rPr>
              <a:t>(1 of 5)</a:t>
            </a:r>
            <a:endParaRPr lang="en-IN" sz="2800" dirty="0">
              <a:latin typeface="Times New Roman"/>
            </a:endParaRPr>
          </a:p>
        </p:txBody>
      </p:sp>
      <p:pic>
        <p:nvPicPr>
          <p:cNvPr id="1027" name="Picture 3" descr="This figure is an illustration depicting the four steps involved in absorption of carbohydrates.&#10;- Step 1: Pancreatic amylase breaks down starch and glycogen into oligosaccharides and into disaccharides.&#10;- Step 2: Brush border enzyumes break oligosaccharides and disaccharides into monosaccharides.&#10;- Step 3: Monosaccharides (glucoser and galactose) are cotransported across the apical membrane of the enterocyte. This active transport uses the Na+-K+ ATPase (pump) in the basolateral membrane. - Step 4: Monosaccharides exit across the basolateral membrane by facilitated diffusion and enter the capillary via intercellular clefts."/>
          <p:cNvPicPr>
            <a:picLocks noChangeAspect="1" noChangeArrowheads="1"/>
          </p:cNvPicPr>
          <p:nvPr/>
        </p:nvPicPr>
        <p:blipFill rotWithShape="1">
          <a:blip r:embed="rId3">
            <a:extLst>
              <a:ext uri="{28A0092B-C50C-407E-A947-70E740481C1C}">
                <a14:useLocalDpi xmlns:a14="http://schemas.microsoft.com/office/drawing/2010/main" val="0"/>
              </a:ext>
            </a:extLst>
          </a:blip>
          <a:srcRect b="2618"/>
          <a:stretch/>
        </p:blipFill>
        <p:spPr bwMode="auto">
          <a:xfrm>
            <a:off x="2707755" y="1315719"/>
            <a:ext cx="3728490" cy="4475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txBox="1">
            <a:spLocks/>
          </p:cNvSpPr>
          <p:nvPr/>
        </p:nvSpPr>
        <p:spPr>
          <a:xfrm>
            <a:off x="457200" y="5825179"/>
            <a:ext cx="8229600" cy="338554"/>
          </a:xfrm>
          <a:prstGeom prst="rect">
            <a:avLst/>
          </a:prstGeom>
        </p:spPr>
        <p:txBody>
          <a:bodyPr>
            <a:sp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b="1" dirty="0">
                <a:solidFill>
                  <a:srgbClr val="007FA3"/>
                </a:solidFill>
                <a:latin typeface="Arial (Body)"/>
                <a:ea typeface="+mj-ea"/>
                <a:cs typeface="Times New Roman" panose="02020603050405020304" pitchFamily="18" charset="0"/>
              </a:rPr>
              <a:t>Figure 23.37 </a:t>
            </a:r>
            <a:r>
              <a:rPr lang="en-US" dirty="0"/>
              <a:t>Carbohydrate digestion and absorption in the small intestine.</a:t>
            </a:r>
            <a:endParaRPr lang="en-US" dirty="0">
              <a:latin typeface="Arial (Body)"/>
            </a:endParaRPr>
          </a:p>
        </p:txBody>
      </p:sp>
    </p:spTree>
    <p:extLst>
      <p:ext uri="{BB962C8B-B14F-4D97-AF65-F5344CB8AC3E}">
        <p14:creationId xmlns:p14="http://schemas.microsoft.com/office/powerpoint/2010/main" val="12401891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6888"/>
            <a:ext cx="8534400" cy="1046440"/>
          </a:xfrm>
        </p:spPr>
        <p:txBody>
          <a:bodyPr wrap="square">
            <a:spAutoFit/>
          </a:bodyPr>
          <a:lstStyle/>
          <a:p>
            <a:r>
              <a:rPr lang="en-US" dirty="0">
                <a:latin typeface="Times New Roman"/>
              </a:rPr>
              <a:t>Carbohydrate Digestion and Absorption in the Small Intestine </a:t>
            </a:r>
            <a:r>
              <a:rPr lang="en-US" sz="2800" dirty="0">
                <a:latin typeface="Times New Roman"/>
              </a:rPr>
              <a:t>(2 of 5)</a:t>
            </a:r>
            <a:endParaRPr lang="en-IN" sz="2800" dirty="0">
              <a:latin typeface="Times New Roman"/>
            </a:endParaRPr>
          </a:p>
        </p:txBody>
      </p:sp>
      <p:pic>
        <p:nvPicPr>
          <p:cNvPr id="5" name="Picture 4" descr="This figure is an illustration depicting the four steps involved in absorption of carbohydrates.&#10;- Step 1: Pancreatic amylase breaks down starch and glycogen into oligosaccharides and into disaccharid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6417" y="1351485"/>
            <a:ext cx="3651167" cy="4435614"/>
          </a:xfrm>
          <a:prstGeom prst="rect">
            <a:avLst/>
          </a:prstGeom>
        </p:spPr>
      </p:pic>
      <p:sp>
        <p:nvSpPr>
          <p:cNvPr id="4" name="Content Placeholder 3"/>
          <p:cNvSpPr txBox="1">
            <a:spLocks/>
          </p:cNvSpPr>
          <p:nvPr/>
        </p:nvSpPr>
        <p:spPr>
          <a:xfrm>
            <a:off x="457200" y="5825179"/>
            <a:ext cx="8229600" cy="338554"/>
          </a:xfrm>
          <a:prstGeom prst="rect">
            <a:avLst/>
          </a:prstGeom>
        </p:spPr>
        <p:txBody>
          <a:bodyPr>
            <a:sp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b="1" dirty="0">
                <a:solidFill>
                  <a:srgbClr val="007FA3"/>
                </a:solidFill>
                <a:latin typeface="Arial (Body)"/>
                <a:ea typeface="+mj-ea"/>
                <a:cs typeface="Times New Roman" panose="02020603050405020304" pitchFamily="18" charset="0"/>
              </a:rPr>
              <a:t>Figure 23.37 </a:t>
            </a:r>
            <a:r>
              <a:rPr lang="en-US" dirty="0"/>
              <a:t>Carbohydrate digestion and absorption in the small intestine.</a:t>
            </a:r>
            <a:endParaRPr lang="en-US" dirty="0">
              <a:latin typeface="Arial (Body)"/>
            </a:endParaRPr>
          </a:p>
        </p:txBody>
      </p:sp>
    </p:spTree>
    <p:extLst>
      <p:ext uri="{BB962C8B-B14F-4D97-AF65-F5344CB8AC3E}">
        <p14:creationId xmlns:p14="http://schemas.microsoft.com/office/powerpoint/2010/main" val="36775612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6888"/>
            <a:ext cx="8534400" cy="1046440"/>
          </a:xfrm>
        </p:spPr>
        <p:txBody>
          <a:bodyPr wrap="square">
            <a:spAutoFit/>
          </a:bodyPr>
          <a:lstStyle/>
          <a:p>
            <a:r>
              <a:rPr lang="en-US" dirty="0">
                <a:latin typeface="Times New Roman"/>
              </a:rPr>
              <a:t>Carbohydrate Digestion and Absorption in the Small Intestine </a:t>
            </a:r>
            <a:r>
              <a:rPr lang="en-US" sz="2800" dirty="0">
                <a:latin typeface="Times New Roman"/>
              </a:rPr>
              <a:t>(3 of 5)</a:t>
            </a:r>
            <a:endParaRPr lang="en-IN" sz="2800" dirty="0">
              <a:latin typeface="Times New Roman"/>
            </a:endParaRPr>
          </a:p>
        </p:txBody>
      </p:sp>
      <p:pic>
        <p:nvPicPr>
          <p:cNvPr id="5" name="Picture 4" descr="- Step 2: Brush border enzyumes break oligosaccharides and disaccharides into monosaccharides."/>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30009" y="1315721"/>
            <a:ext cx="3675888" cy="4465646"/>
          </a:xfrm>
          <a:prstGeom prst="rect">
            <a:avLst/>
          </a:prstGeom>
        </p:spPr>
      </p:pic>
      <p:sp>
        <p:nvSpPr>
          <p:cNvPr id="6" name="Content Placeholder 3"/>
          <p:cNvSpPr txBox="1">
            <a:spLocks/>
          </p:cNvSpPr>
          <p:nvPr/>
        </p:nvSpPr>
        <p:spPr>
          <a:xfrm>
            <a:off x="457200" y="5825179"/>
            <a:ext cx="8229600" cy="338554"/>
          </a:xfrm>
          <a:prstGeom prst="rect">
            <a:avLst/>
          </a:prstGeom>
        </p:spPr>
        <p:txBody>
          <a:bodyPr>
            <a:sp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b="1" dirty="0">
                <a:solidFill>
                  <a:srgbClr val="007FA3"/>
                </a:solidFill>
                <a:latin typeface="Arial (Body)"/>
                <a:ea typeface="+mj-ea"/>
                <a:cs typeface="Times New Roman" panose="02020603050405020304" pitchFamily="18" charset="0"/>
              </a:rPr>
              <a:t>Figure 23.37 </a:t>
            </a:r>
            <a:r>
              <a:rPr lang="en-US" dirty="0"/>
              <a:t>Protein digestion and absorption in the small intestine.</a:t>
            </a:r>
            <a:endParaRPr lang="en-US" dirty="0">
              <a:latin typeface="Arial (Body)"/>
            </a:endParaRPr>
          </a:p>
        </p:txBody>
      </p:sp>
    </p:spTree>
    <p:extLst>
      <p:ext uri="{BB962C8B-B14F-4D97-AF65-F5344CB8AC3E}">
        <p14:creationId xmlns:p14="http://schemas.microsoft.com/office/powerpoint/2010/main" val="17613359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6888"/>
            <a:ext cx="8534400" cy="1046440"/>
          </a:xfrm>
        </p:spPr>
        <p:txBody>
          <a:bodyPr wrap="square">
            <a:spAutoFit/>
          </a:bodyPr>
          <a:lstStyle/>
          <a:p>
            <a:r>
              <a:rPr lang="en-US" dirty="0">
                <a:latin typeface="Times New Roman"/>
              </a:rPr>
              <a:t>Carbohydrate Digestion and Absorption in the Small Intestine </a:t>
            </a:r>
            <a:r>
              <a:rPr lang="en-US" sz="2800" dirty="0">
                <a:latin typeface="Times New Roman"/>
              </a:rPr>
              <a:t>(4 of 5)</a:t>
            </a:r>
            <a:endParaRPr lang="en-IN" sz="2800" dirty="0">
              <a:latin typeface="Times New Roman"/>
            </a:endParaRPr>
          </a:p>
        </p:txBody>
      </p:sp>
      <p:pic>
        <p:nvPicPr>
          <p:cNvPr id="5" name="Picture 4" descr="- Step 3: Monosaccharides (glucoser and galactose) are cotransported across the apical membrane of the enterocyte. This active transport uses the Na+-K+ ATPase (pump) in the basolateral membran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3342" y="1323819"/>
            <a:ext cx="3677317" cy="4467382"/>
          </a:xfrm>
          <a:prstGeom prst="rect">
            <a:avLst/>
          </a:prstGeom>
        </p:spPr>
      </p:pic>
      <p:sp>
        <p:nvSpPr>
          <p:cNvPr id="6" name="Content Placeholder 3"/>
          <p:cNvSpPr txBox="1">
            <a:spLocks/>
          </p:cNvSpPr>
          <p:nvPr/>
        </p:nvSpPr>
        <p:spPr>
          <a:xfrm>
            <a:off x="457200" y="5825179"/>
            <a:ext cx="8229600" cy="338554"/>
          </a:xfrm>
          <a:prstGeom prst="rect">
            <a:avLst/>
          </a:prstGeom>
        </p:spPr>
        <p:txBody>
          <a:bodyPr>
            <a:sp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b="1" dirty="0">
                <a:solidFill>
                  <a:srgbClr val="007FA3"/>
                </a:solidFill>
                <a:latin typeface="Arial (Body)"/>
                <a:ea typeface="+mj-ea"/>
                <a:cs typeface="Times New Roman" panose="02020603050405020304" pitchFamily="18" charset="0"/>
              </a:rPr>
              <a:t>Figure 23.37 </a:t>
            </a:r>
            <a:r>
              <a:rPr lang="en-US" dirty="0"/>
              <a:t>Protein digestion and absorption in the small intestine.</a:t>
            </a:r>
            <a:endParaRPr lang="en-US" dirty="0">
              <a:latin typeface="Arial (Body)"/>
            </a:endParaRPr>
          </a:p>
        </p:txBody>
      </p:sp>
    </p:spTree>
    <p:extLst>
      <p:ext uri="{BB962C8B-B14F-4D97-AF65-F5344CB8AC3E}">
        <p14:creationId xmlns:p14="http://schemas.microsoft.com/office/powerpoint/2010/main" val="28216870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6888"/>
            <a:ext cx="8534400" cy="1046440"/>
          </a:xfrm>
        </p:spPr>
        <p:txBody>
          <a:bodyPr wrap="square">
            <a:spAutoFit/>
          </a:bodyPr>
          <a:lstStyle/>
          <a:p>
            <a:r>
              <a:rPr lang="en-US" dirty="0">
                <a:latin typeface="Times New Roman"/>
              </a:rPr>
              <a:t>Carbohydrate Digestion and Absorption in the Small Intestine </a:t>
            </a:r>
            <a:r>
              <a:rPr lang="en-US" sz="2800" dirty="0">
                <a:latin typeface="Times New Roman"/>
              </a:rPr>
              <a:t>(5 of 5)</a:t>
            </a:r>
            <a:endParaRPr lang="en-IN" sz="2800" dirty="0">
              <a:latin typeface="Times New Roman"/>
            </a:endParaRPr>
          </a:p>
        </p:txBody>
      </p:sp>
      <p:pic>
        <p:nvPicPr>
          <p:cNvPr id="5" name="Picture 4" descr="- Step 4: Monosaccharides exit across the basolateral membrane by facilitated diffusion and enter the capillary via intercellular cleft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3388" y="1323931"/>
            <a:ext cx="3677225" cy="4467269"/>
          </a:xfrm>
          <a:prstGeom prst="rect">
            <a:avLst/>
          </a:prstGeom>
        </p:spPr>
      </p:pic>
      <p:sp>
        <p:nvSpPr>
          <p:cNvPr id="4" name="Content Placeholder 3"/>
          <p:cNvSpPr txBox="1">
            <a:spLocks/>
          </p:cNvSpPr>
          <p:nvPr/>
        </p:nvSpPr>
        <p:spPr>
          <a:xfrm>
            <a:off x="457200" y="5825179"/>
            <a:ext cx="8229600" cy="338554"/>
          </a:xfrm>
          <a:prstGeom prst="rect">
            <a:avLst/>
          </a:prstGeom>
        </p:spPr>
        <p:txBody>
          <a:bodyPr>
            <a:sp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b="1" dirty="0">
                <a:solidFill>
                  <a:srgbClr val="007FA3"/>
                </a:solidFill>
                <a:latin typeface="Arial (Body)"/>
                <a:ea typeface="+mj-ea"/>
                <a:cs typeface="Times New Roman" panose="02020603050405020304" pitchFamily="18" charset="0"/>
              </a:rPr>
              <a:t>Figure 23.37 </a:t>
            </a:r>
            <a:r>
              <a:rPr lang="en-US" dirty="0"/>
              <a:t>Protein digestion and absorption in the small intestine.</a:t>
            </a:r>
            <a:endParaRPr lang="en-US" dirty="0">
              <a:latin typeface="Arial (Body)"/>
            </a:endParaRPr>
          </a:p>
        </p:txBody>
      </p:sp>
    </p:spTree>
    <p:extLst>
      <p:ext uri="{BB962C8B-B14F-4D97-AF65-F5344CB8AC3E}">
        <p14:creationId xmlns:p14="http://schemas.microsoft.com/office/powerpoint/2010/main" val="15414695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65093"/>
            <a:ext cx="7543419" cy="954107"/>
          </a:xfrm>
        </p:spPr>
        <p:txBody>
          <a:bodyPr wrap="square">
            <a:spAutoFit/>
          </a:bodyPr>
          <a:lstStyle/>
          <a:p>
            <a:pPr marL="0" indent="0"/>
            <a:r>
              <a:rPr lang="en-US" altLang="en-US" dirty="0">
                <a:latin typeface="Times New Roman"/>
              </a:rPr>
              <a:t>Clinical – Homeostatic Imbalance 23.16 </a:t>
            </a:r>
            <a:r>
              <a:rPr lang="en-US" sz="2800" dirty="0">
                <a:latin typeface="Times New Roman"/>
              </a:rPr>
              <a:t>(1 of 2) </a:t>
            </a:r>
          </a:p>
        </p:txBody>
      </p:sp>
      <p:sp>
        <p:nvSpPr>
          <p:cNvPr id="4" name="Content Placeholder 3"/>
          <p:cNvSpPr>
            <a:spLocks noGrp="1"/>
          </p:cNvSpPr>
          <p:nvPr>
            <p:ph idx="1"/>
          </p:nvPr>
        </p:nvSpPr>
        <p:spPr>
          <a:xfrm>
            <a:off x="457200" y="1600201"/>
            <a:ext cx="8534400" cy="1500411"/>
          </a:xfrm>
        </p:spPr>
        <p:txBody>
          <a:bodyPr wrap="square">
            <a:spAutoFit/>
          </a:bodyPr>
          <a:lstStyle/>
          <a:p>
            <a:r>
              <a:rPr lang="en-US" dirty="0"/>
              <a:t>People with </a:t>
            </a:r>
            <a:r>
              <a:rPr lang="en-US" i="1" dirty="0"/>
              <a:t>lactose intolerance </a:t>
            </a:r>
            <a:r>
              <a:rPr lang="en-US" dirty="0"/>
              <a:t>have deficient amounts of lactase and cannot consume lactose</a:t>
            </a:r>
          </a:p>
          <a:p>
            <a:r>
              <a:rPr lang="en-US" dirty="0"/>
              <a:t>Any lactose eaten remains undigested and creates an osmotic gradient in intestine that prevents water from being absorbed, resulting in diarrhea</a:t>
            </a:r>
          </a:p>
          <a:p>
            <a:pPr lvl="1"/>
            <a:r>
              <a:rPr lang="en-US" dirty="0"/>
              <a:t>Can also can pull water from interstitial space into intestinal lumen</a:t>
            </a:r>
          </a:p>
        </p:txBody>
      </p:sp>
    </p:spTree>
    <p:extLst>
      <p:ext uri="{BB962C8B-B14F-4D97-AF65-F5344CB8AC3E}">
        <p14:creationId xmlns:p14="http://schemas.microsoft.com/office/powerpoint/2010/main" val="3237927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65093"/>
            <a:ext cx="7467219" cy="954107"/>
          </a:xfrm>
        </p:spPr>
        <p:txBody>
          <a:bodyPr wrap="square">
            <a:spAutoFit/>
          </a:bodyPr>
          <a:lstStyle/>
          <a:p>
            <a:pPr marL="0" indent="0"/>
            <a:r>
              <a:rPr lang="en-US" altLang="en-US" dirty="0">
                <a:latin typeface="Times New Roman"/>
              </a:rPr>
              <a:t>Clinical – Homeostatic Imbalance 23.16 </a:t>
            </a:r>
            <a:r>
              <a:rPr lang="en-US" sz="2800" dirty="0">
                <a:latin typeface="Times New Roman"/>
              </a:rPr>
              <a:t>(2 of 2) </a:t>
            </a:r>
          </a:p>
        </p:txBody>
      </p:sp>
      <p:sp>
        <p:nvSpPr>
          <p:cNvPr id="4" name="Content Placeholder 3"/>
          <p:cNvSpPr>
            <a:spLocks noGrp="1"/>
          </p:cNvSpPr>
          <p:nvPr>
            <p:ph idx="1"/>
          </p:nvPr>
        </p:nvSpPr>
        <p:spPr>
          <a:xfrm>
            <a:off x="457200" y="1600201"/>
            <a:ext cx="8229600" cy="1177245"/>
          </a:xfrm>
        </p:spPr>
        <p:txBody>
          <a:bodyPr wrap="square">
            <a:spAutoFit/>
          </a:bodyPr>
          <a:lstStyle/>
          <a:p>
            <a:r>
              <a:rPr lang="en-US" dirty="0"/>
              <a:t>Bacterial metabolism of undigested solutes produces large amounts of gas, resulting in bloating, flatulence, and cramping pain </a:t>
            </a:r>
          </a:p>
          <a:p>
            <a:r>
              <a:rPr lang="en-US" dirty="0"/>
              <a:t>Treatment: add lactase enzyme </a:t>
            </a:r>
            <a:r>
              <a:rPr lang="ja-JP" altLang="en-US" dirty="0"/>
              <a:t>“</a:t>
            </a:r>
            <a:r>
              <a:rPr lang="en-US" altLang="ja-JP" dirty="0"/>
              <a:t>drops</a:t>
            </a:r>
            <a:r>
              <a:rPr lang="ja-JP" altLang="en-US" dirty="0"/>
              <a:t>”</a:t>
            </a:r>
            <a:r>
              <a:rPr lang="en-US" altLang="ja-JP" dirty="0"/>
              <a:t> to milk or take a lactase tablet before consuming milk products</a:t>
            </a:r>
            <a:endParaRPr lang="en-US" dirty="0"/>
          </a:p>
        </p:txBody>
      </p:sp>
    </p:spTree>
    <p:extLst>
      <p:ext uri="{BB962C8B-B14F-4D97-AF65-F5344CB8AC3E}">
        <p14:creationId xmlns:p14="http://schemas.microsoft.com/office/powerpoint/2010/main" val="3788386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dirty="0">
                <a:latin typeface="Times New Roman"/>
              </a:rPr>
              <a:t>Microscopic Anatomy </a:t>
            </a:r>
            <a:r>
              <a:rPr lang="en-US" sz="2800" dirty="0">
                <a:latin typeface="Times New Roman"/>
              </a:rPr>
              <a:t>(1 of 5)</a:t>
            </a:r>
            <a:endParaRPr lang="en-US" sz="2800" kern="0" dirty="0">
              <a:latin typeface="Times New Roman"/>
            </a:endParaRPr>
          </a:p>
        </p:txBody>
      </p:sp>
      <p:sp>
        <p:nvSpPr>
          <p:cNvPr id="4" name="Content Placeholder 3"/>
          <p:cNvSpPr>
            <a:spLocks noGrp="1"/>
          </p:cNvSpPr>
          <p:nvPr>
            <p:ph idx="1"/>
          </p:nvPr>
        </p:nvSpPr>
        <p:spPr>
          <a:xfrm>
            <a:off x="457581" y="1643126"/>
            <a:ext cx="8229600" cy="2431435"/>
          </a:xfrm>
        </p:spPr>
        <p:txBody>
          <a:bodyPr wrap="square">
            <a:spAutoFit/>
          </a:bodyPr>
          <a:lstStyle/>
          <a:p>
            <a:r>
              <a:rPr lang="en-US" b="1" dirty="0">
                <a:latin typeface="Arial"/>
              </a:rPr>
              <a:t>Modifications of small intestine for absorption</a:t>
            </a:r>
          </a:p>
          <a:p>
            <a:pPr lvl="1"/>
            <a:r>
              <a:rPr lang="en-US" dirty="0">
                <a:latin typeface="Arial"/>
              </a:rPr>
              <a:t>Small intestine</a:t>
            </a:r>
            <a:r>
              <a:rPr lang="ja-JP" altLang="en-US" dirty="0">
                <a:latin typeface="Arial"/>
              </a:rPr>
              <a:t>’</a:t>
            </a:r>
            <a:r>
              <a:rPr lang="en-US" altLang="ja-JP" dirty="0">
                <a:latin typeface="Arial"/>
              </a:rPr>
              <a:t>s length and other structural modifications provide huge surface area for nutrient absorption</a:t>
            </a:r>
          </a:p>
          <a:p>
            <a:pPr lvl="2"/>
            <a:r>
              <a:rPr lang="en-US" dirty="0">
                <a:latin typeface="Arial"/>
              </a:rPr>
              <a:t>Surface area is increased 600</a:t>
            </a:r>
            <a:r>
              <a:rPr lang="en-US" dirty="0">
                <a:latin typeface="Arial"/>
                <a:sym typeface="Symbol" panose="05050102010706020507" pitchFamily="18" charset="2"/>
              </a:rPr>
              <a:t></a:t>
            </a:r>
            <a:r>
              <a:rPr lang="en-US" dirty="0">
                <a:latin typeface="Arial"/>
              </a:rPr>
              <a:t> to ~200 </a:t>
            </a:r>
            <a:r>
              <a:rPr lang="en-US" dirty="0">
                <a:latin typeface="Times New Roman" panose="02020603050405020304" pitchFamily="18" charset="0"/>
                <a:cs typeface="Times New Roman" panose="02020603050405020304" pitchFamily="18" charset="0"/>
              </a:rPr>
              <a:t>m</a:t>
            </a:r>
            <a:r>
              <a:rPr lang="en-US" baseline="30000" dirty="0">
                <a:latin typeface="Times New Roman" panose="02020603050405020304" pitchFamily="18" charset="0"/>
                <a:cs typeface="Times New Roman" panose="02020603050405020304" pitchFamily="18" charset="0"/>
              </a:rPr>
              <a:t>2</a:t>
            </a:r>
            <a:r>
              <a:rPr lang="en-US" dirty="0">
                <a:latin typeface="Arial"/>
              </a:rPr>
              <a:t> (size of a tennis court)</a:t>
            </a:r>
          </a:p>
          <a:p>
            <a:pPr lvl="1"/>
            <a:r>
              <a:rPr lang="en-US" dirty="0">
                <a:latin typeface="Arial"/>
              </a:rPr>
              <a:t>Modifications include:</a:t>
            </a:r>
          </a:p>
          <a:p>
            <a:pPr lvl="2"/>
            <a:r>
              <a:rPr lang="en-US" b="1" dirty="0">
                <a:latin typeface="Arial"/>
              </a:rPr>
              <a:t>Circular folds</a:t>
            </a:r>
          </a:p>
          <a:p>
            <a:pPr lvl="2"/>
            <a:r>
              <a:rPr lang="en-US" b="1" dirty="0">
                <a:latin typeface="Arial"/>
              </a:rPr>
              <a:t>Villi</a:t>
            </a:r>
          </a:p>
          <a:p>
            <a:pPr lvl="2"/>
            <a:r>
              <a:rPr lang="en-US" b="1" dirty="0">
                <a:latin typeface="Arial"/>
              </a:rPr>
              <a:t>Microvilli</a:t>
            </a:r>
          </a:p>
        </p:txBody>
      </p:sp>
    </p:spTree>
    <p:extLst>
      <p:ext uri="{BB962C8B-B14F-4D97-AF65-F5344CB8AC3E}">
        <p14:creationId xmlns:p14="http://schemas.microsoft.com/office/powerpoint/2010/main" val="18480838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534400" cy="523220"/>
          </a:xfrm>
        </p:spPr>
        <p:txBody>
          <a:bodyPr wrap="square">
            <a:spAutoFit/>
          </a:bodyPr>
          <a:lstStyle/>
          <a:p>
            <a:pPr marL="0" indent="0"/>
            <a:r>
              <a:rPr lang="en-US" dirty="0">
                <a:latin typeface="Times New Roman"/>
              </a:rPr>
              <a:t>Digestion of Proteins </a:t>
            </a:r>
            <a:r>
              <a:rPr lang="en-US" sz="2800" dirty="0">
                <a:latin typeface="Times New Roman"/>
              </a:rPr>
              <a:t>(1 of 3) </a:t>
            </a:r>
          </a:p>
        </p:txBody>
      </p:sp>
      <p:sp>
        <p:nvSpPr>
          <p:cNvPr id="4" name="Content Placeholder 3"/>
          <p:cNvSpPr>
            <a:spLocks noGrp="1"/>
          </p:cNvSpPr>
          <p:nvPr>
            <p:ph idx="1"/>
          </p:nvPr>
        </p:nvSpPr>
        <p:spPr>
          <a:xfrm>
            <a:off x="457200" y="1600201"/>
            <a:ext cx="8305800" cy="2662267"/>
          </a:xfrm>
        </p:spPr>
        <p:txBody>
          <a:bodyPr wrap="square">
            <a:spAutoFit/>
          </a:bodyPr>
          <a:lstStyle/>
          <a:p>
            <a:r>
              <a:rPr lang="en-US" dirty="0"/>
              <a:t>Source of protein not only is dietary, but also includes digestive enzymes and proteins from breakdown of mucosal cells</a:t>
            </a:r>
          </a:p>
          <a:p>
            <a:r>
              <a:rPr lang="en-US" dirty="0"/>
              <a:t>Proteins are broken into:</a:t>
            </a:r>
          </a:p>
          <a:p>
            <a:pPr lvl="1"/>
            <a:r>
              <a:rPr lang="en-US" dirty="0"/>
              <a:t>Large polypeptides</a:t>
            </a:r>
          </a:p>
          <a:p>
            <a:pPr lvl="1"/>
            <a:r>
              <a:rPr lang="en-US" dirty="0"/>
              <a:t>Small polypeptides and small peptides</a:t>
            </a:r>
          </a:p>
          <a:p>
            <a:pPr lvl="1"/>
            <a:r>
              <a:rPr lang="en-US" dirty="0"/>
              <a:t>Finally into </a:t>
            </a:r>
            <a:r>
              <a:rPr lang="en-US" b="1" dirty="0"/>
              <a:t>amino acid monomers</a:t>
            </a:r>
            <a:r>
              <a:rPr lang="en-US" dirty="0"/>
              <a:t>, with some dipeptides and tripeptides</a:t>
            </a:r>
          </a:p>
          <a:p>
            <a:r>
              <a:rPr lang="en-US" dirty="0"/>
              <a:t>Digestion begins in stomach when pepsinogen is converted to </a:t>
            </a:r>
            <a:r>
              <a:rPr lang="en-US" b="1" dirty="0"/>
              <a:t>pepsin</a:t>
            </a:r>
            <a:r>
              <a:rPr lang="en-US" dirty="0"/>
              <a:t> at </a:t>
            </a:r>
            <a:r>
              <a:rPr lang="en-US" dirty="0">
                <a:latin typeface="Times New Roman" panose="02020603050405020304" pitchFamily="18" charset="0"/>
                <a:cs typeface="Times New Roman" panose="02020603050405020304" pitchFamily="18" charset="0"/>
              </a:rPr>
              <a:t>pH</a:t>
            </a:r>
            <a:r>
              <a:rPr lang="en-US" dirty="0"/>
              <a:t> 1.5–2.5</a:t>
            </a:r>
          </a:p>
          <a:p>
            <a:pPr lvl="1"/>
            <a:r>
              <a:rPr lang="en-US" dirty="0"/>
              <a:t>Becomes inactive in high </a:t>
            </a:r>
            <a:r>
              <a:rPr lang="en-US" dirty="0">
                <a:latin typeface="Times New Roman" panose="02020603050405020304" pitchFamily="18" charset="0"/>
                <a:cs typeface="Times New Roman" panose="02020603050405020304" pitchFamily="18" charset="0"/>
              </a:rPr>
              <a:t>pH</a:t>
            </a:r>
            <a:r>
              <a:rPr lang="en-US" dirty="0"/>
              <a:t> of duodenum</a:t>
            </a:r>
          </a:p>
        </p:txBody>
      </p:sp>
    </p:spTree>
    <p:extLst>
      <p:ext uri="{BB962C8B-B14F-4D97-AF65-F5344CB8AC3E}">
        <p14:creationId xmlns:p14="http://schemas.microsoft.com/office/powerpoint/2010/main" val="6718789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8960"/>
            <a:ext cx="8534400" cy="1046440"/>
          </a:xfrm>
        </p:spPr>
        <p:txBody>
          <a:bodyPr wrap="square">
            <a:spAutoFit/>
          </a:bodyPr>
          <a:lstStyle/>
          <a:p>
            <a:r>
              <a:rPr lang="en-US" dirty="0">
                <a:latin typeface="Times New Roman"/>
              </a:rPr>
              <a:t>Flowchart of Digestion and Absorption of Foodstuffs </a:t>
            </a:r>
            <a:r>
              <a:rPr lang="en-US" sz="2800" dirty="0">
                <a:latin typeface="Times New Roman"/>
              </a:rPr>
              <a:t>(2 of 4)</a:t>
            </a:r>
            <a:endParaRPr lang="en-IN" sz="2800" dirty="0">
              <a:latin typeface="Times New Roman"/>
            </a:endParaRPr>
          </a:p>
        </p:txBody>
      </p:sp>
      <p:pic>
        <p:nvPicPr>
          <p:cNvPr id="5" name="Picture 4" descr="The second row of the flowchart shows protein digestion. Proteins are broken down by pepsin (stomach glands) in presence of HCl. The resulting large polypeptides are broken down in the small intestine by pancreatic enzymes (trypsin, chymotrypsin, and carboxypeptidase) to become small polypeptides and small peptides. Brush border enzymes (aminopeptidase, carboxypeptidase, and dipeptidase) in the small intestine break them down into amino acids (with some dipeptides and tripeptides). Amino acids are absorbed via cotransport with Na+. Some dipeptides and tripeptides are absorbed via cotransport with H+ and hydrolyzed to amino acids within the cells. Infrequently, transcytosis of small peptides occurs. Amino acids leave the epithelial cells by facilitated diffusion, enter the capillary blood in the villi, and are transported to the liver via the hepatic portal vei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534" y="2259863"/>
            <a:ext cx="7910932" cy="2661489"/>
          </a:xfrm>
          <a:prstGeom prst="rect">
            <a:avLst/>
          </a:prstGeom>
        </p:spPr>
      </p:pic>
      <p:sp>
        <p:nvSpPr>
          <p:cNvPr id="4" name="Content Placeholder 3"/>
          <p:cNvSpPr txBox="1">
            <a:spLocks/>
          </p:cNvSpPr>
          <p:nvPr/>
        </p:nvSpPr>
        <p:spPr>
          <a:xfrm>
            <a:off x="457200" y="5825179"/>
            <a:ext cx="8229600" cy="338554"/>
          </a:xfrm>
          <a:prstGeom prst="rect">
            <a:avLst/>
          </a:prstGeom>
        </p:spPr>
        <p:txBody>
          <a:bodyPr>
            <a:sp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b="1" dirty="0">
                <a:solidFill>
                  <a:srgbClr val="007FA3"/>
                </a:solidFill>
                <a:latin typeface="Arial (Body)"/>
                <a:ea typeface="+mj-ea"/>
                <a:cs typeface="Times New Roman" panose="02020603050405020304" pitchFamily="18" charset="0"/>
              </a:rPr>
              <a:t>Figure 23.36 </a:t>
            </a:r>
            <a:r>
              <a:rPr lang="en-US" dirty="0"/>
              <a:t>Flowchart of digestion and absorption of foodstuffs.</a:t>
            </a:r>
            <a:endParaRPr lang="en-US" dirty="0">
              <a:latin typeface="Arial (Body)"/>
            </a:endParaRPr>
          </a:p>
        </p:txBody>
      </p:sp>
    </p:spTree>
    <p:extLst>
      <p:ext uri="{BB962C8B-B14F-4D97-AF65-F5344CB8AC3E}">
        <p14:creationId xmlns:p14="http://schemas.microsoft.com/office/powerpoint/2010/main" val="134715329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534400" cy="523220"/>
          </a:xfrm>
        </p:spPr>
        <p:txBody>
          <a:bodyPr wrap="square">
            <a:spAutoFit/>
          </a:bodyPr>
          <a:lstStyle/>
          <a:p>
            <a:pPr marL="0" indent="0"/>
            <a:r>
              <a:rPr lang="en-US" dirty="0">
                <a:latin typeface="Times New Roman"/>
              </a:rPr>
              <a:t>Digestion of Proteins </a:t>
            </a:r>
            <a:r>
              <a:rPr lang="en-US" sz="2800" dirty="0">
                <a:latin typeface="Times New Roman"/>
              </a:rPr>
              <a:t>(2 of 3) </a:t>
            </a:r>
          </a:p>
        </p:txBody>
      </p:sp>
      <p:sp>
        <p:nvSpPr>
          <p:cNvPr id="4" name="Content Placeholder 3"/>
          <p:cNvSpPr>
            <a:spLocks noGrp="1"/>
          </p:cNvSpPr>
          <p:nvPr>
            <p:ph idx="1"/>
          </p:nvPr>
        </p:nvSpPr>
        <p:spPr>
          <a:xfrm>
            <a:off x="457200" y="1600201"/>
            <a:ext cx="8534400" cy="1384995"/>
          </a:xfrm>
        </p:spPr>
        <p:txBody>
          <a:bodyPr wrap="square">
            <a:spAutoFit/>
          </a:bodyPr>
          <a:lstStyle/>
          <a:p>
            <a:r>
              <a:rPr lang="en-US" dirty="0"/>
              <a:t>Steps of protein digestion in intestine</a:t>
            </a:r>
          </a:p>
          <a:p>
            <a:pPr lvl="1"/>
            <a:r>
              <a:rPr lang="en-US" dirty="0"/>
              <a:t>Pancreatic proteases </a:t>
            </a:r>
            <a:r>
              <a:rPr lang="en-US" b="1" dirty="0"/>
              <a:t>trypsin</a:t>
            </a:r>
            <a:r>
              <a:rPr lang="en-US" dirty="0"/>
              <a:t> and </a:t>
            </a:r>
            <a:r>
              <a:rPr lang="en-US" b="1" dirty="0"/>
              <a:t>chymotrypsin</a:t>
            </a:r>
            <a:r>
              <a:rPr lang="en-US" dirty="0"/>
              <a:t> cleave protein into smaller peptides, while </a:t>
            </a:r>
            <a:r>
              <a:rPr lang="en-US" b="1" dirty="0"/>
              <a:t>carboxypeptidase</a:t>
            </a:r>
            <a:r>
              <a:rPr lang="en-US" dirty="0"/>
              <a:t> takes off one amino acid at a time from end</a:t>
            </a:r>
          </a:p>
          <a:p>
            <a:pPr lvl="1"/>
            <a:r>
              <a:rPr lang="en-US" dirty="0"/>
              <a:t>Brush border enzymes </a:t>
            </a:r>
            <a:r>
              <a:rPr lang="en-US" i="1" dirty="0"/>
              <a:t>aminopeptidases, carboxypeptidases</a:t>
            </a:r>
            <a:r>
              <a:rPr lang="en-US" dirty="0"/>
              <a:t>, and </a:t>
            </a:r>
            <a:r>
              <a:rPr lang="en-US" i="1" dirty="0"/>
              <a:t>dipeptidases</a:t>
            </a:r>
            <a:r>
              <a:rPr lang="en-US" dirty="0"/>
              <a:t> break oligopeptides and dipeptides into amino acids</a:t>
            </a:r>
          </a:p>
        </p:txBody>
      </p:sp>
    </p:spTree>
    <p:extLst>
      <p:ext uri="{BB962C8B-B14F-4D97-AF65-F5344CB8AC3E}">
        <p14:creationId xmlns:p14="http://schemas.microsoft.com/office/powerpoint/2010/main" val="144462029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534400" cy="523220"/>
          </a:xfrm>
        </p:spPr>
        <p:txBody>
          <a:bodyPr wrap="square">
            <a:spAutoFit/>
          </a:bodyPr>
          <a:lstStyle/>
          <a:p>
            <a:pPr marL="0" indent="0"/>
            <a:r>
              <a:rPr lang="en-US" dirty="0">
                <a:latin typeface="Times New Roman"/>
              </a:rPr>
              <a:t>Digestion of Proteins </a:t>
            </a:r>
            <a:r>
              <a:rPr lang="en-US" sz="2800" dirty="0">
                <a:latin typeface="Times New Roman"/>
              </a:rPr>
              <a:t>(3 of 3) </a:t>
            </a:r>
          </a:p>
        </p:txBody>
      </p:sp>
      <p:sp>
        <p:nvSpPr>
          <p:cNvPr id="4" name="Content Placeholder 3"/>
          <p:cNvSpPr>
            <a:spLocks noGrp="1"/>
          </p:cNvSpPr>
          <p:nvPr>
            <p:ph idx="1"/>
          </p:nvPr>
        </p:nvSpPr>
        <p:spPr>
          <a:xfrm>
            <a:off x="457200" y="1600201"/>
            <a:ext cx="8305800" cy="1138773"/>
          </a:xfrm>
        </p:spPr>
        <p:txBody>
          <a:bodyPr wrap="square">
            <a:spAutoFit/>
          </a:bodyPr>
          <a:lstStyle/>
          <a:p>
            <a:r>
              <a:rPr lang="en-US" dirty="0"/>
              <a:t>Steps of protein digestion in intestine (cont.)</a:t>
            </a:r>
          </a:p>
          <a:p>
            <a:pPr lvl="1"/>
            <a:r>
              <a:rPr lang="en-US" dirty="0"/>
              <a:t>Amino acids are cotransported across apical membrane of absorptive epithelial cell via secondary active transport carriers (</a:t>
            </a:r>
            <a:r>
              <a:rPr lang="en-IN" b="0" i="0" dirty="0">
                <a:latin typeface="Times New Roman" panose="02020603050405020304" pitchFamily="18" charset="0"/>
                <a:cs typeface="Times New Roman" panose="02020603050405020304" pitchFamily="18" charset="0"/>
              </a:rPr>
              <a:t>Na</a:t>
            </a:r>
            <a:r>
              <a:rPr lang="en-IN" b="0" i="0"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or </a:t>
            </a:r>
            <a:r>
              <a:rPr lang="en-IN" b="0" i="0" dirty="0">
                <a:latin typeface="Times New Roman" panose="02020603050405020304" pitchFamily="18" charset="0"/>
                <a:cs typeface="Times New Roman" panose="02020603050405020304" pitchFamily="18" charset="0"/>
              </a:rPr>
              <a:t>H</a:t>
            </a:r>
            <a:r>
              <a:rPr lang="en-IN" b="0" i="0" baseline="30000" dirty="0">
                <a:latin typeface="Times New Roman" panose="02020603050405020304" pitchFamily="18" charset="0"/>
                <a:cs typeface="Times New Roman" panose="02020603050405020304" pitchFamily="18" charset="0"/>
              </a:rPr>
              <a:t>+</a:t>
            </a:r>
            <a:r>
              <a:rPr lang="en-US" dirty="0"/>
              <a:t>)</a:t>
            </a:r>
          </a:p>
          <a:p>
            <a:pPr lvl="1"/>
            <a:r>
              <a:rPr lang="en-US" dirty="0"/>
              <a:t>Amino acids exit across basolateral membrane via facilitated diffusion</a:t>
            </a:r>
          </a:p>
        </p:txBody>
      </p:sp>
    </p:spTree>
    <p:extLst>
      <p:ext uri="{BB962C8B-B14F-4D97-AF65-F5344CB8AC3E}">
        <p14:creationId xmlns:p14="http://schemas.microsoft.com/office/powerpoint/2010/main" val="291802745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6888"/>
            <a:ext cx="8229219" cy="1046440"/>
          </a:xfrm>
        </p:spPr>
        <p:txBody>
          <a:bodyPr wrap="square">
            <a:spAutoFit/>
          </a:bodyPr>
          <a:lstStyle/>
          <a:p>
            <a:r>
              <a:rPr lang="en-US" dirty="0">
                <a:latin typeface="Times New Roman"/>
              </a:rPr>
              <a:t>Protein Digestion and Absorption in the Small Intestine </a:t>
            </a:r>
            <a:r>
              <a:rPr lang="en-US" sz="2800" dirty="0">
                <a:latin typeface="Times New Roman"/>
              </a:rPr>
              <a:t>(1 of 5)</a:t>
            </a:r>
            <a:endParaRPr lang="en-IN" sz="2800" dirty="0">
              <a:latin typeface="Times New Roman"/>
            </a:endParaRPr>
          </a:p>
        </p:txBody>
      </p:sp>
      <p:pic>
        <p:nvPicPr>
          <p:cNvPr id="5" name="Picture 4" descr="This figure is an illustration depicting the four steps involved in absorption of proteins.&#10;- Step 1: Pancreatic proteases break down proteins and protein fragments into smaller pieces and some individual amino acids.&#10;- Step 2: Brush border enzymes break protein fragments into amino acids.&#10;- Step 3: Amino acids are cotransported across the apical membrane of the enterocyte. This active transport uses the Na+ concentration gradient established by the Na+-K+ ATPase (pump) in the basolateral membrane.&#10;- Step 4: Amino acids exit across the basolateral membrane via facilitated diffusion and enter the capillary via intercellular clefts."/>
          <p:cNvPicPr/>
          <p:nvPr/>
        </p:nvPicPr>
        <p:blipFill>
          <a:blip r:embed="rId3" cstate="print">
            <a:extLst>
              <a:ext uri="{28A0092B-C50C-407E-A947-70E740481C1C}">
                <a14:useLocalDpi xmlns:a14="http://schemas.microsoft.com/office/drawing/2010/main" val="0"/>
              </a:ext>
            </a:extLst>
          </a:blip>
          <a:stretch>
            <a:fillRect/>
          </a:stretch>
        </p:blipFill>
        <p:spPr>
          <a:xfrm>
            <a:off x="2663099" y="1371599"/>
            <a:ext cx="3817803" cy="4453579"/>
          </a:xfrm>
          <a:prstGeom prst="rect">
            <a:avLst/>
          </a:prstGeom>
        </p:spPr>
      </p:pic>
      <p:sp>
        <p:nvSpPr>
          <p:cNvPr id="4" name="Content Placeholder 3"/>
          <p:cNvSpPr txBox="1">
            <a:spLocks/>
          </p:cNvSpPr>
          <p:nvPr/>
        </p:nvSpPr>
        <p:spPr>
          <a:xfrm>
            <a:off x="457200" y="5825179"/>
            <a:ext cx="8229600" cy="338554"/>
          </a:xfrm>
          <a:prstGeom prst="rect">
            <a:avLst/>
          </a:prstGeom>
        </p:spPr>
        <p:txBody>
          <a:bodyPr>
            <a:sp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b="1" dirty="0">
                <a:solidFill>
                  <a:srgbClr val="007FA3"/>
                </a:solidFill>
                <a:latin typeface="Arial (Body)"/>
                <a:ea typeface="+mj-ea"/>
                <a:cs typeface="Times New Roman" panose="02020603050405020304" pitchFamily="18" charset="0"/>
              </a:rPr>
              <a:t>Figure 23.38 </a:t>
            </a:r>
            <a:r>
              <a:rPr lang="en-US" dirty="0"/>
              <a:t>Protein digestion and absorption in the small intestine.</a:t>
            </a:r>
            <a:endParaRPr lang="en-US" dirty="0">
              <a:latin typeface="Arial (Body)"/>
            </a:endParaRPr>
          </a:p>
        </p:txBody>
      </p:sp>
    </p:spTree>
    <p:extLst>
      <p:ext uri="{BB962C8B-B14F-4D97-AF65-F5344CB8AC3E}">
        <p14:creationId xmlns:p14="http://schemas.microsoft.com/office/powerpoint/2010/main" val="295202042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6888"/>
            <a:ext cx="8229219" cy="1046440"/>
          </a:xfrm>
        </p:spPr>
        <p:txBody>
          <a:bodyPr wrap="square">
            <a:spAutoFit/>
          </a:bodyPr>
          <a:lstStyle/>
          <a:p>
            <a:r>
              <a:rPr lang="en-US" dirty="0">
                <a:latin typeface="Times New Roman"/>
              </a:rPr>
              <a:t>Protein Digestion and Absorption in the Small Intestine </a:t>
            </a:r>
            <a:r>
              <a:rPr lang="en-US" sz="2800" dirty="0">
                <a:latin typeface="Times New Roman"/>
              </a:rPr>
              <a:t>(2 of 5)</a:t>
            </a:r>
            <a:endParaRPr lang="en-IN" sz="2800" dirty="0">
              <a:latin typeface="Times New Roman"/>
            </a:endParaRPr>
          </a:p>
        </p:txBody>
      </p:sp>
      <p:pic>
        <p:nvPicPr>
          <p:cNvPr id="5" name="Picture 4" descr="This figure is an illustration depicting the four steps involved in absorption of proteins.&#10;- Step 1: Pancreatic proteases break down proteins and protein fragments into smaller pieces and some individual amino acids."/>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60904" y="1371599"/>
            <a:ext cx="3822192" cy="4453128"/>
          </a:xfrm>
          <a:prstGeom prst="rect">
            <a:avLst/>
          </a:prstGeom>
        </p:spPr>
      </p:pic>
      <p:sp>
        <p:nvSpPr>
          <p:cNvPr id="4" name="Content Placeholder 3"/>
          <p:cNvSpPr txBox="1">
            <a:spLocks/>
          </p:cNvSpPr>
          <p:nvPr/>
        </p:nvSpPr>
        <p:spPr>
          <a:xfrm>
            <a:off x="457200" y="5825179"/>
            <a:ext cx="8229600" cy="338554"/>
          </a:xfrm>
          <a:prstGeom prst="rect">
            <a:avLst/>
          </a:prstGeom>
        </p:spPr>
        <p:txBody>
          <a:bodyPr>
            <a:sp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b="1" dirty="0">
                <a:solidFill>
                  <a:srgbClr val="007FA3"/>
                </a:solidFill>
                <a:latin typeface="Arial (Body)"/>
                <a:ea typeface="+mj-ea"/>
                <a:cs typeface="Times New Roman" panose="02020603050405020304" pitchFamily="18" charset="0"/>
              </a:rPr>
              <a:t>Figure 23.38 </a:t>
            </a:r>
            <a:r>
              <a:rPr lang="en-US" dirty="0"/>
              <a:t>Protein digestion and absorption in the small intestine.</a:t>
            </a:r>
            <a:endParaRPr lang="en-US" dirty="0">
              <a:latin typeface="Arial (Body)"/>
            </a:endParaRPr>
          </a:p>
        </p:txBody>
      </p:sp>
    </p:spTree>
    <p:extLst>
      <p:ext uri="{BB962C8B-B14F-4D97-AF65-F5344CB8AC3E}">
        <p14:creationId xmlns:p14="http://schemas.microsoft.com/office/powerpoint/2010/main" val="18656070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6888"/>
            <a:ext cx="8229219" cy="1046440"/>
          </a:xfrm>
        </p:spPr>
        <p:txBody>
          <a:bodyPr wrap="square">
            <a:spAutoFit/>
          </a:bodyPr>
          <a:lstStyle/>
          <a:p>
            <a:r>
              <a:rPr lang="en-US" dirty="0">
                <a:latin typeface="Times New Roman"/>
              </a:rPr>
              <a:t>Protein Digestion and Absorption in the Small Intestine </a:t>
            </a:r>
            <a:r>
              <a:rPr lang="en-US" sz="2700" dirty="0">
                <a:latin typeface="Times New Roman"/>
              </a:rPr>
              <a:t>(3 of 5)</a:t>
            </a:r>
            <a:endParaRPr lang="en-IN" sz="2700" dirty="0">
              <a:latin typeface="Times New Roman"/>
            </a:endParaRPr>
          </a:p>
        </p:txBody>
      </p:sp>
      <p:pic>
        <p:nvPicPr>
          <p:cNvPr id="5" name="Picture 4" descr="- Step 2: Brush border enzymes break protein fragments into amino acids."/>
          <p:cNvPicPr/>
          <p:nvPr/>
        </p:nvPicPr>
        <p:blipFill>
          <a:blip r:embed="rId3" cstate="print">
            <a:extLst>
              <a:ext uri="{28A0092B-C50C-407E-A947-70E740481C1C}">
                <a14:useLocalDpi xmlns:a14="http://schemas.microsoft.com/office/drawing/2010/main" val="0"/>
              </a:ext>
            </a:extLst>
          </a:blip>
          <a:stretch>
            <a:fillRect/>
          </a:stretch>
        </p:blipFill>
        <p:spPr>
          <a:xfrm>
            <a:off x="2663099" y="1371599"/>
            <a:ext cx="3817803" cy="4453579"/>
          </a:xfrm>
          <a:prstGeom prst="rect">
            <a:avLst/>
          </a:prstGeom>
        </p:spPr>
      </p:pic>
      <p:sp>
        <p:nvSpPr>
          <p:cNvPr id="4" name="Content Placeholder 3"/>
          <p:cNvSpPr txBox="1">
            <a:spLocks/>
          </p:cNvSpPr>
          <p:nvPr/>
        </p:nvSpPr>
        <p:spPr>
          <a:xfrm>
            <a:off x="457200" y="5825179"/>
            <a:ext cx="8229600" cy="338554"/>
          </a:xfrm>
          <a:prstGeom prst="rect">
            <a:avLst/>
          </a:prstGeom>
        </p:spPr>
        <p:txBody>
          <a:bodyPr>
            <a:sp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b="1" dirty="0">
                <a:solidFill>
                  <a:srgbClr val="007FA3"/>
                </a:solidFill>
                <a:latin typeface="Arial (Body)"/>
                <a:ea typeface="+mj-ea"/>
                <a:cs typeface="Times New Roman" panose="02020603050405020304" pitchFamily="18" charset="0"/>
              </a:rPr>
              <a:t>Figure 23.38 </a:t>
            </a:r>
            <a:r>
              <a:rPr lang="en-US" dirty="0"/>
              <a:t>Protein digestion and absorption in the small intestine.</a:t>
            </a:r>
            <a:endParaRPr lang="en-US" dirty="0">
              <a:latin typeface="Arial (Body)"/>
            </a:endParaRPr>
          </a:p>
        </p:txBody>
      </p:sp>
    </p:spTree>
    <p:extLst>
      <p:ext uri="{BB962C8B-B14F-4D97-AF65-F5344CB8AC3E}">
        <p14:creationId xmlns:p14="http://schemas.microsoft.com/office/powerpoint/2010/main" val="188405543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6888"/>
            <a:ext cx="8229219" cy="1046440"/>
          </a:xfrm>
        </p:spPr>
        <p:txBody>
          <a:bodyPr wrap="square">
            <a:spAutoFit/>
          </a:bodyPr>
          <a:lstStyle/>
          <a:p>
            <a:r>
              <a:rPr lang="en-US" dirty="0">
                <a:latin typeface="Times New Roman"/>
              </a:rPr>
              <a:t>Protein Digestion and Absorption in the Small Intestine </a:t>
            </a:r>
            <a:r>
              <a:rPr lang="en-US" sz="2800" dirty="0">
                <a:latin typeface="Times New Roman"/>
              </a:rPr>
              <a:t>(4 of 5)</a:t>
            </a:r>
            <a:endParaRPr lang="en-IN" sz="2800" dirty="0">
              <a:latin typeface="Times New Roman"/>
            </a:endParaRPr>
          </a:p>
        </p:txBody>
      </p:sp>
      <p:pic>
        <p:nvPicPr>
          <p:cNvPr id="5" name="Picture 4" descr="- Step 3: Amino acids are cotransported across the apical membrane of the enterocyte. This active transport uses the Na+ concentration gradient established by the Na+-K+ ATPase (pump) in the basolateral membrane."/>
          <p:cNvPicPr/>
          <p:nvPr/>
        </p:nvPicPr>
        <p:blipFill>
          <a:blip r:embed="rId3" cstate="print">
            <a:extLst>
              <a:ext uri="{28A0092B-C50C-407E-A947-70E740481C1C}">
                <a14:useLocalDpi xmlns:a14="http://schemas.microsoft.com/office/drawing/2010/main" val="0"/>
              </a:ext>
            </a:extLst>
          </a:blip>
          <a:stretch>
            <a:fillRect/>
          </a:stretch>
        </p:blipFill>
        <p:spPr>
          <a:xfrm>
            <a:off x="2663099" y="1371600"/>
            <a:ext cx="3817803" cy="4453579"/>
          </a:xfrm>
          <a:prstGeom prst="rect">
            <a:avLst/>
          </a:prstGeom>
        </p:spPr>
      </p:pic>
      <p:sp>
        <p:nvSpPr>
          <p:cNvPr id="4" name="Content Placeholder 3"/>
          <p:cNvSpPr txBox="1">
            <a:spLocks/>
          </p:cNvSpPr>
          <p:nvPr/>
        </p:nvSpPr>
        <p:spPr>
          <a:xfrm>
            <a:off x="457200" y="5825179"/>
            <a:ext cx="8229600" cy="338554"/>
          </a:xfrm>
          <a:prstGeom prst="rect">
            <a:avLst/>
          </a:prstGeom>
        </p:spPr>
        <p:txBody>
          <a:bodyPr>
            <a:sp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b="1" dirty="0">
                <a:solidFill>
                  <a:srgbClr val="007FA3"/>
                </a:solidFill>
                <a:latin typeface="Arial (Body)"/>
                <a:ea typeface="+mj-ea"/>
                <a:cs typeface="Times New Roman" panose="02020603050405020304" pitchFamily="18" charset="0"/>
              </a:rPr>
              <a:t>Figure 23.38 </a:t>
            </a:r>
            <a:r>
              <a:rPr lang="en-US" dirty="0"/>
              <a:t>Protein digestion and absorption in the small intestine.</a:t>
            </a:r>
            <a:endParaRPr lang="en-US" dirty="0">
              <a:latin typeface="Arial (Body)"/>
            </a:endParaRPr>
          </a:p>
        </p:txBody>
      </p:sp>
    </p:spTree>
    <p:extLst>
      <p:ext uri="{BB962C8B-B14F-4D97-AF65-F5344CB8AC3E}">
        <p14:creationId xmlns:p14="http://schemas.microsoft.com/office/powerpoint/2010/main" val="262268012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7565"/>
            <a:ext cx="8229219" cy="1046440"/>
          </a:xfrm>
        </p:spPr>
        <p:txBody>
          <a:bodyPr wrap="square">
            <a:spAutoFit/>
          </a:bodyPr>
          <a:lstStyle/>
          <a:p>
            <a:r>
              <a:rPr lang="en-US" dirty="0">
                <a:latin typeface="Times New Roman"/>
              </a:rPr>
              <a:t>Protein Digestion and Absorption in the Small Intestine </a:t>
            </a:r>
            <a:r>
              <a:rPr lang="en-US" sz="2800" dirty="0">
                <a:latin typeface="Times New Roman"/>
              </a:rPr>
              <a:t>(5 of 5)</a:t>
            </a:r>
            <a:endParaRPr lang="en-IN" sz="2800" dirty="0">
              <a:latin typeface="Times New Roman"/>
            </a:endParaRPr>
          </a:p>
        </p:txBody>
      </p:sp>
      <p:pic>
        <p:nvPicPr>
          <p:cNvPr id="6" name="Picture 5" descr="- Step 4: Amino acids exit across the basolateral membrane via facilitated diffusion and enter the capillary via intercellular clefts."/>
          <p:cNvPicPr/>
          <p:nvPr/>
        </p:nvPicPr>
        <p:blipFill>
          <a:blip r:embed="rId3" cstate="print">
            <a:extLst>
              <a:ext uri="{28A0092B-C50C-407E-A947-70E740481C1C}">
                <a14:useLocalDpi xmlns:a14="http://schemas.microsoft.com/office/drawing/2010/main" val="0"/>
              </a:ext>
            </a:extLst>
          </a:blip>
          <a:stretch>
            <a:fillRect/>
          </a:stretch>
        </p:blipFill>
        <p:spPr>
          <a:xfrm>
            <a:off x="2663099" y="1371600"/>
            <a:ext cx="3817803" cy="4453579"/>
          </a:xfrm>
          <a:prstGeom prst="rect">
            <a:avLst/>
          </a:prstGeom>
        </p:spPr>
      </p:pic>
      <p:sp>
        <p:nvSpPr>
          <p:cNvPr id="4" name="Content Placeholder 3"/>
          <p:cNvSpPr txBox="1">
            <a:spLocks/>
          </p:cNvSpPr>
          <p:nvPr/>
        </p:nvSpPr>
        <p:spPr>
          <a:xfrm>
            <a:off x="457200" y="5825179"/>
            <a:ext cx="8229600" cy="338554"/>
          </a:xfrm>
          <a:prstGeom prst="rect">
            <a:avLst/>
          </a:prstGeom>
        </p:spPr>
        <p:txBody>
          <a:bodyPr>
            <a:sp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b="1" dirty="0">
                <a:solidFill>
                  <a:srgbClr val="007FA3"/>
                </a:solidFill>
                <a:latin typeface="Arial (Body)"/>
                <a:ea typeface="+mj-ea"/>
                <a:cs typeface="Times New Roman" panose="02020603050405020304" pitchFamily="18" charset="0"/>
              </a:rPr>
              <a:t>Figure 23.38 </a:t>
            </a:r>
            <a:r>
              <a:rPr lang="en-US" dirty="0"/>
              <a:t>Protein digestion and absorption in the small intestine.</a:t>
            </a:r>
            <a:endParaRPr lang="en-US" dirty="0">
              <a:latin typeface="Arial (Body)"/>
            </a:endParaRPr>
          </a:p>
        </p:txBody>
      </p:sp>
    </p:spTree>
    <p:extLst>
      <p:ext uri="{BB962C8B-B14F-4D97-AF65-F5344CB8AC3E}">
        <p14:creationId xmlns:p14="http://schemas.microsoft.com/office/powerpoint/2010/main" val="344611286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534400" cy="523220"/>
          </a:xfrm>
        </p:spPr>
        <p:txBody>
          <a:bodyPr wrap="square">
            <a:spAutoFit/>
          </a:bodyPr>
          <a:lstStyle/>
          <a:p>
            <a:pPr marL="0" indent="0"/>
            <a:r>
              <a:rPr lang="en-US" dirty="0">
                <a:latin typeface="Times New Roman"/>
              </a:rPr>
              <a:t>Digestion of Lipids </a:t>
            </a:r>
            <a:r>
              <a:rPr lang="en-US" sz="2800" dirty="0">
                <a:latin typeface="Times New Roman"/>
              </a:rPr>
              <a:t>(1 of 3) </a:t>
            </a:r>
          </a:p>
        </p:txBody>
      </p:sp>
      <p:sp>
        <p:nvSpPr>
          <p:cNvPr id="4" name="Content Placeholder 3"/>
          <p:cNvSpPr>
            <a:spLocks noGrp="1"/>
          </p:cNvSpPr>
          <p:nvPr>
            <p:ph idx="1"/>
          </p:nvPr>
        </p:nvSpPr>
        <p:spPr>
          <a:xfrm>
            <a:off x="457200" y="1600201"/>
            <a:ext cx="8229600" cy="2600712"/>
          </a:xfrm>
        </p:spPr>
        <p:txBody>
          <a:bodyPr wrap="square">
            <a:spAutoFit/>
          </a:bodyPr>
          <a:lstStyle/>
          <a:p>
            <a:r>
              <a:rPr lang="en-US" dirty="0"/>
              <a:t>Steps in lipid digestion in intestine</a:t>
            </a:r>
          </a:p>
          <a:p>
            <a:pPr lvl="1"/>
            <a:r>
              <a:rPr lang="en-US" dirty="0"/>
              <a:t> </a:t>
            </a:r>
            <a:r>
              <a:rPr lang="en-US" b="1" dirty="0"/>
              <a:t>Emulsification</a:t>
            </a:r>
            <a:r>
              <a:rPr lang="en-US" dirty="0"/>
              <a:t>: triglycerides and their breakdown products are insoluble in water</a:t>
            </a:r>
          </a:p>
          <a:p>
            <a:pPr lvl="2"/>
            <a:r>
              <a:rPr lang="en-US" dirty="0"/>
              <a:t>Need pre-treatment with bile salts that break large fat globules into smaller ones</a:t>
            </a:r>
          </a:p>
          <a:p>
            <a:pPr lvl="1"/>
            <a:r>
              <a:rPr lang="en-US" dirty="0"/>
              <a:t>Digestion: pancreatic lipases break down fat into </a:t>
            </a:r>
            <a:r>
              <a:rPr lang="en-US" b="1" dirty="0"/>
              <a:t>monoglyceride</a:t>
            </a:r>
            <a:r>
              <a:rPr lang="en-US" dirty="0"/>
              <a:t> plus two free </a:t>
            </a:r>
            <a:r>
              <a:rPr lang="en-US" b="1" dirty="0"/>
              <a:t>fatty acids </a:t>
            </a:r>
          </a:p>
          <a:p>
            <a:pPr lvl="1"/>
            <a:r>
              <a:rPr lang="en-US" dirty="0"/>
              <a:t> </a:t>
            </a:r>
            <a:r>
              <a:rPr lang="en-US" b="1" dirty="0"/>
              <a:t>Micelle</a:t>
            </a:r>
            <a:r>
              <a:rPr lang="en-US" dirty="0"/>
              <a:t> formation: products from digestion become coated with bile salts and   </a:t>
            </a:r>
            <a:r>
              <a:rPr lang="en-US" i="1" dirty="0"/>
              <a:t>lecithin</a:t>
            </a:r>
          </a:p>
          <a:p>
            <a:pPr lvl="1"/>
            <a:r>
              <a:rPr lang="en-US" dirty="0"/>
              <a:t>Diffusion: lipid products leave micelles and cross epithelial membrane via diffusion </a:t>
            </a:r>
          </a:p>
        </p:txBody>
      </p:sp>
    </p:spTree>
    <p:extLst>
      <p:ext uri="{BB962C8B-B14F-4D97-AF65-F5344CB8AC3E}">
        <p14:creationId xmlns:p14="http://schemas.microsoft.com/office/powerpoint/2010/main" val="3416659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dirty="0">
                <a:latin typeface="Times New Roman"/>
              </a:rPr>
              <a:t>Microscopic Anatomy </a:t>
            </a:r>
            <a:r>
              <a:rPr lang="en-US" sz="2800" dirty="0">
                <a:latin typeface="Times New Roman"/>
              </a:rPr>
              <a:t>(2 of 5)</a:t>
            </a:r>
            <a:endParaRPr lang="en-US" sz="2800" kern="0" dirty="0">
              <a:latin typeface="Times New Roman"/>
            </a:endParaRPr>
          </a:p>
        </p:txBody>
      </p:sp>
      <p:sp>
        <p:nvSpPr>
          <p:cNvPr id="4" name="Content Placeholder 3"/>
          <p:cNvSpPr>
            <a:spLocks noGrp="1"/>
          </p:cNvSpPr>
          <p:nvPr>
            <p:ph idx="1"/>
          </p:nvPr>
        </p:nvSpPr>
        <p:spPr>
          <a:xfrm>
            <a:off x="457581" y="1643126"/>
            <a:ext cx="8382000" cy="2846933"/>
          </a:xfrm>
        </p:spPr>
        <p:txBody>
          <a:bodyPr wrap="square">
            <a:spAutoFit/>
          </a:bodyPr>
          <a:lstStyle/>
          <a:p>
            <a:pPr lvl="1"/>
            <a:r>
              <a:rPr lang="en-US" b="1" dirty="0">
                <a:latin typeface="Arial"/>
              </a:rPr>
              <a:t>Circular folds</a:t>
            </a:r>
          </a:p>
          <a:p>
            <a:pPr lvl="2"/>
            <a:r>
              <a:rPr lang="en-US" dirty="0">
                <a:latin typeface="Arial"/>
              </a:rPr>
              <a:t>Permanent folds (~1 cm deep) that force chyme to slowly spiral through lumen, </a:t>
            </a:r>
            <a:r>
              <a:rPr lang="en-US" dirty="0">
                <a:latin typeface="Arial"/>
                <a:sym typeface="Wingdings" charset="0"/>
              </a:rPr>
              <a:t>allowing more</a:t>
            </a:r>
            <a:r>
              <a:rPr lang="en-US" dirty="0">
                <a:latin typeface="Arial"/>
              </a:rPr>
              <a:t> time for nutrient absorption</a:t>
            </a:r>
          </a:p>
          <a:p>
            <a:pPr lvl="1"/>
            <a:r>
              <a:rPr lang="en-US" b="1" dirty="0">
                <a:latin typeface="Arial"/>
              </a:rPr>
              <a:t>Villi </a:t>
            </a:r>
          </a:p>
          <a:p>
            <a:pPr lvl="2"/>
            <a:r>
              <a:rPr lang="en-US" dirty="0">
                <a:latin typeface="Arial"/>
              </a:rPr>
              <a:t>Fingerlike projections of mucosa (~1 mm high) with a core that contains dense capillary bed and lymphatic capillary called a </a:t>
            </a:r>
            <a:r>
              <a:rPr lang="en-US" b="1" dirty="0">
                <a:latin typeface="Arial"/>
              </a:rPr>
              <a:t>lacteal</a:t>
            </a:r>
            <a:r>
              <a:rPr lang="en-US" dirty="0">
                <a:latin typeface="Arial"/>
              </a:rPr>
              <a:t> for absorption</a:t>
            </a:r>
          </a:p>
          <a:p>
            <a:pPr lvl="1"/>
            <a:r>
              <a:rPr lang="en-US" b="1" dirty="0">
                <a:latin typeface="Arial"/>
              </a:rPr>
              <a:t>Microvilli</a:t>
            </a:r>
          </a:p>
          <a:p>
            <a:pPr lvl="2"/>
            <a:r>
              <a:rPr lang="en-US" dirty="0">
                <a:latin typeface="Arial"/>
              </a:rPr>
              <a:t>Cytoplasmic extensions of mucosal cell that give fuzzy appearance called the </a:t>
            </a:r>
            <a:r>
              <a:rPr lang="en-US" b="1" dirty="0">
                <a:latin typeface="Arial"/>
              </a:rPr>
              <a:t>brush border </a:t>
            </a:r>
            <a:r>
              <a:rPr lang="en-US" dirty="0">
                <a:latin typeface="Arial"/>
              </a:rPr>
              <a:t>that contains membrane-bound enzymes </a:t>
            </a:r>
            <a:r>
              <a:rPr lang="en-US" b="1" dirty="0">
                <a:latin typeface="Arial"/>
              </a:rPr>
              <a:t>brush border enzymes</a:t>
            </a:r>
            <a:r>
              <a:rPr lang="en-US" dirty="0">
                <a:latin typeface="Arial"/>
              </a:rPr>
              <a:t>, used for final carbohydrate and protein digestion</a:t>
            </a:r>
          </a:p>
        </p:txBody>
      </p:sp>
    </p:spTree>
    <p:extLst>
      <p:ext uri="{BB962C8B-B14F-4D97-AF65-F5344CB8AC3E}">
        <p14:creationId xmlns:p14="http://schemas.microsoft.com/office/powerpoint/2010/main" val="394695426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534400" cy="523220"/>
          </a:xfrm>
        </p:spPr>
        <p:txBody>
          <a:bodyPr wrap="square">
            <a:spAutoFit/>
          </a:bodyPr>
          <a:lstStyle/>
          <a:p>
            <a:pPr marL="0" indent="0"/>
            <a:r>
              <a:rPr lang="en-US" dirty="0">
                <a:latin typeface="Times New Roman"/>
              </a:rPr>
              <a:t>Digestion of Lipids </a:t>
            </a:r>
            <a:r>
              <a:rPr lang="en-US" sz="2800" dirty="0">
                <a:latin typeface="Times New Roman"/>
              </a:rPr>
              <a:t>(2 of 3) </a:t>
            </a:r>
          </a:p>
        </p:txBody>
      </p:sp>
      <p:sp>
        <p:nvSpPr>
          <p:cNvPr id="4" name="Content Placeholder 3"/>
          <p:cNvSpPr>
            <a:spLocks noGrp="1"/>
          </p:cNvSpPr>
          <p:nvPr>
            <p:ph idx="1"/>
          </p:nvPr>
        </p:nvSpPr>
        <p:spPr>
          <a:xfrm>
            <a:off x="397930" y="1600201"/>
            <a:ext cx="8288869" cy="1708160"/>
          </a:xfrm>
        </p:spPr>
        <p:txBody>
          <a:bodyPr wrap="square">
            <a:spAutoFit/>
          </a:bodyPr>
          <a:lstStyle/>
          <a:p>
            <a:pPr marL="514350" indent="-457200"/>
            <a:r>
              <a:rPr lang="en-US" dirty="0"/>
              <a:t>Steps in lipid digestion in intestine (cont.)</a:t>
            </a:r>
          </a:p>
          <a:p>
            <a:pPr lvl="1"/>
            <a:r>
              <a:rPr lang="en-US" dirty="0"/>
              <a:t>Chylomicron formation: lipid products are converted back into triglycerides and packaged with lecithin and lipoproteins, forming </a:t>
            </a:r>
            <a:r>
              <a:rPr lang="en-US" b="1" dirty="0"/>
              <a:t>chylomicron</a:t>
            </a:r>
          </a:p>
          <a:p>
            <a:pPr lvl="1"/>
            <a:r>
              <a:rPr lang="en-US" dirty="0"/>
              <a:t>Chylomicron transport: chylomicrons are exocytosed from basolateral side and enter lymphatic lacteal</a:t>
            </a:r>
          </a:p>
          <a:p>
            <a:pPr lvl="2"/>
            <a:r>
              <a:rPr lang="en-US" dirty="0"/>
              <a:t>Eventually emptied into venous blood at thoracic duct</a:t>
            </a:r>
          </a:p>
        </p:txBody>
      </p:sp>
    </p:spTree>
    <p:extLst>
      <p:ext uri="{BB962C8B-B14F-4D97-AF65-F5344CB8AC3E}">
        <p14:creationId xmlns:p14="http://schemas.microsoft.com/office/powerpoint/2010/main" val="337627573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534400" cy="523220"/>
          </a:xfrm>
        </p:spPr>
        <p:txBody>
          <a:bodyPr wrap="square">
            <a:spAutoFit/>
          </a:bodyPr>
          <a:lstStyle/>
          <a:p>
            <a:pPr marL="0" indent="0"/>
            <a:r>
              <a:rPr lang="en-US" dirty="0">
                <a:latin typeface="Times New Roman"/>
              </a:rPr>
              <a:t>Digestion of Lipids </a:t>
            </a:r>
            <a:r>
              <a:rPr lang="en-US" sz="2800" dirty="0">
                <a:latin typeface="Times New Roman"/>
              </a:rPr>
              <a:t>(3 of 3) </a:t>
            </a:r>
          </a:p>
        </p:txBody>
      </p:sp>
      <p:sp>
        <p:nvSpPr>
          <p:cNvPr id="4" name="Content Placeholder 3"/>
          <p:cNvSpPr>
            <a:spLocks noGrp="1"/>
          </p:cNvSpPr>
          <p:nvPr>
            <p:ph idx="1"/>
          </p:nvPr>
        </p:nvSpPr>
        <p:spPr>
          <a:xfrm>
            <a:off x="457200" y="1600201"/>
            <a:ext cx="8534400" cy="931024"/>
          </a:xfrm>
        </p:spPr>
        <p:txBody>
          <a:bodyPr wrap="square">
            <a:spAutoFit/>
          </a:bodyPr>
          <a:lstStyle/>
          <a:p>
            <a:r>
              <a:rPr lang="en-US" dirty="0"/>
              <a:t>Once in blood, chylomicrons are broken into free fatty acids and glycerol by </a:t>
            </a:r>
            <a:r>
              <a:rPr lang="en-US" b="1" dirty="0"/>
              <a:t>lipoprotein lipase </a:t>
            </a:r>
            <a:r>
              <a:rPr lang="en-US" dirty="0"/>
              <a:t>so they can be used by cells</a:t>
            </a:r>
          </a:p>
          <a:p>
            <a:r>
              <a:rPr lang="en-US" dirty="0"/>
              <a:t>Short-chain fatty acids can diffuse directly into blood</a:t>
            </a:r>
          </a:p>
        </p:txBody>
      </p:sp>
    </p:spTree>
    <p:extLst>
      <p:ext uri="{BB962C8B-B14F-4D97-AF65-F5344CB8AC3E}">
        <p14:creationId xmlns:p14="http://schemas.microsoft.com/office/powerpoint/2010/main" val="77935124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6888"/>
            <a:ext cx="8534400" cy="1046440"/>
          </a:xfrm>
        </p:spPr>
        <p:txBody>
          <a:bodyPr wrap="square">
            <a:spAutoFit/>
          </a:bodyPr>
          <a:lstStyle/>
          <a:p>
            <a:r>
              <a:rPr lang="en-US" dirty="0">
                <a:latin typeface="Times New Roman"/>
              </a:rPr>
              <a:t>Flowchart of Digestion and Absorption of Foodstuffs </a:t>
            </a:r>
            <a:r>
              <a:rPr lang="en-US" sz="2800" dirty="0">
                <a:latin typeface="Times New Roman"/>
              </a:rPr>
              <a:t>(3 of 4)</a:t>
            </a:r>
            <a:endParaRPr lang="en-IN" sz="2800" dirty="0">
              <a:latin typeface="Times New Roman"/>
            </a:endParaRPr>
          </a:p>
        </p:txBody>
      </p:sp>
      <p:pic>
        <p:nvPicPr>
          <p:cNvPr id="5" name="Picture 4" descr="The third row of the flowchart shows fat digestion. Unemulsified triglycerides are broken down by lingual lipase in the mouth (minor importance) and gastric lipase in the stomach (minor importance). In the small intestine they are emulsified by the detergent action of bile salts ducted in from the liver. They are also broken down by pancreatic lipases in the small intestine. They are broken down into monoglycerides and fatty acids. Fatty acids and monoglycerides enter the intestinal cells via diffusion. Fatty acids and monoglycerides are recombined to form triglycerides and then combined with other lipids and proteins within the cells. The resulting chylomicrons are extruded by exocytosis. The chylomicrons enter the lacteals of the villi and are transported to the systemic circulation via the lymph in the thoracic duct. Some short-chain fatty acids are absorbed, moving into the capillary blood in the villi by diffusion, and are transported to the liver via the hepatic portal vei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840" y="1892684"/>
            <a:ext cx="7678321" cy="3338001"/>
          </a:xfrm>
          <a:prstGeom prst="rect">
            <a:avLst/>
          </a:prstGeom>
        </p:spPr>
      </p:pic>
      <p:sp>
        <p:nvSpPr>
          <p:cNvPr id="4" name="Content Placeholder 3"/>
          <p:cNvSpPr txBox="1">
            <a:spLocks/>
          </p:cNvSpPr>
          <p:nvPr/>
        </p:nvSpPr>
        <p:spPr>
          <a:xfrm>
            <a:off x="457200" y="5825179"/>
            <a:ext cx="8229600" cy="338554"/>
          </a:xfrm>
          <a:prstGeom prst="rect">
            <a:avLst/>
          </a:prstGeom>
        </p:spPr>
        <p:txBody>
          <a:bodyPr>
            <a:sp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b="1" dirty="0">
                <a:solidFill>
                  <a:srgbClr val="007FA3"/>
                </a:solidFill>
                <a:latin typeface="Arial (Body)"/>
                <a:ea typeface="+mj-ea"/>
                <a:cs typeface="Times New Roman" panose="02020603050405020304" pitchFamily="18" charset="0"/>
              </a:rPr>
              <a:t>Figure 23.36 </a:t>
            </a:r>
            <a:r>
              <a:rPr lang="en-US" dirty="0"/>
              <a:t>Flowchart of digestion and absorption of foodstuffs.</a:t>
            </a:r>
            <a:endParaRPr lang="en-US" dirty="0">
              <a:latin typeface="Arial (Body)"/>
            </a:endParaRPr>
          </a:p>
        </p:txBody>
      </p:sp>
    </p:spTree>
    <p:extLst>
      <p:ext uri="{BB962C8B-B14F-4D97-AF65-F5344CB8AC3E}">
        <p14:creationId xmlns:p14="http://schemas.microsoft.com/office/powerpoint/2010/main" val="369618353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4928"/>
            <a:ext cx="3504819" cy="2000548"/>
          </a:xfrm>
        </p:spPr>
        <p:txBody>
          <a:bodyPr wrap="square">
            <a:spAutoFit/>
          </a:bodyPr>
          <a:lstStyle/>
          <a:p>
            <a:r>
              <a:rPr lang="en-US" dirty="0">
                <a:latin typeface="Times New Roman"/>
              </a:rPr>
              <a:t>Emulsification, Digestion, and Absorption of Fats </a:t>
            </a:r>
            <a:r>
              <a:rPr lang="en-US" sz="2800" dirty="0">
                <a:latin typeface="Times New Roman"/>
              </a:rPr>
              <a:t>(1 of 7)</a:t>
            </a:r>
            <a:endParaRPr lang="en-IN" sz="2800" dirty="0">
              <a:latin typeface="Times New Roman"/>
            </a:endParaRPr>
          </a:p>
        </p:txBody>
      </p:sp>
      <p:pic>
        <p:nvPicPr>
          <p:cNvPr id="5" name="Picture 4" descr="This figure is an illustration depicting the six steps involved in absorption of fats.&#10;- Step 1: Emulsification - bile salts in the duodenum break large fat globules into smaller fat droplets, increasing the surface area available to lipase enzymes.&#10;- Step 2: Digestion - pancreatic lipases hydrolyze triglycerides, yielding monoglycerides and free fatty acids.&#10;- Step 3: Micelle formation - free fatty acids and monoglycerides assemble with bile salts, forming micelles. Micelles ferry their contents to enterocytes.&#10;- Step 4: Diffusion - fatty acids and monoglycerides diffuse from micelles into enterocytes.&#10;- Step 5: Chylomicron formation - fatty acids and monoglycerides are recombined and packaged with other fatty substances and proteins to form chylomicrons.&#10;- Step 6: Chylomicron transport - chylomicrons are extruded from enterocytes by exocytosis, enter lacteals, and are carried away from the intestine in lymph."/>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666750"/>
            <a:ext cx="2859380" cy="5129784"/>
          </a:xfrm>
          <a:prstGeom prst="rect">
            <a:avLst/>
          </a:prstGeom>
        </p:spPr>
      </p:pic>
      <p:sp>
        <p:nvSpPr>
          <p:cNvPr id="4" name="Content Placeholder 3"/>
          <p:cNvSpPr txBox="1">
            <a:spLocks/>
          </p:cNvSpPr>
          <p:nvPr/>
        </p:nvSpPr>
        <p:spPr>
          <a:xfrm>
            <a:off x="457200" y="5825179"/>
            <a:ext cx="8229600" cy="338554"/>
          </a:xfrm>
          <a:prstGeom prst="rect">
            <a:avLst/>
          </a:prstGeom>
        </p:spPr>
        <p:txBody>
          <a:bodyPr>
            <a:sp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b="1" dirty="0">
                <a:solidFill>
                  <a:srgbClr val="007FA3"/>
                </a:solidFill>
                <a:latin typeface="Arial (Body)"/>
                <a:ea typeface="+mj-ea"/>
                <a:cs typeface="Times New Roman" panose="02020603050405020304" pitchFamily="18" charset="0"/>
              </a:rPr>
              <a:t>Figure 23.39 </a:t>
            </a:r>
            <a:r>
              <a:rPr lang="en-US" dirty="0"/>
              <a:t>Emulsification, digestion, and absorption of fats.</a:t>
            </a:r>
            <a:endParaRPr lang="en-US" dirty="0">
              <a:latin typeface="Arial (Body)"/>
            </a:endParaRPr>
          </a:p>
        </p:txBody>
      </p:sp>
    </p:spTree>
    <p:extLst>
      <p:ext uri="{BB962C8B-B14F-4D97-AF65-F5344CB8AC3E}">
        <p14:creationId xmlns:p14="http://schemas.microsoft.com/office/powerpoint/2010/main" val="326256806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is figure is an illustration depicting the six steps involved in absorption of fats.&#10;- Step 1: Emulsification - bile salts in the duodenum break large fat globules into smaller fat droplets, increasing the surface area available to lipase enzym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666820"/>
            <a:ext cx="2859380" cy="5129784"/>
          </a:xfrm>
          <a:prstGeom prst="rect">
            <a:avLst/>
          </a:prstGeom>
        </p:spPr>
      </p:pic>
      <p:sp>
        <p:nvSpPr>
          <p:cNvPr id="4" name="Content Placeholder 3"/>
          <p:cNvSpPr txBox="1">
            <a:spLocks/>
          </p:cNvSpPr>
          <p:nvPr/>
        </p:nvSpPr>
        <p:spPr>
          <a:xfrm>
            <a:off x="457200" y="5825179"/>
            <a:ext cx="8229600" cy="338554"/>
          </a:xfrm>
          <a:prstGeom prst="rect">
            <a:avLst/>
          </a:prstGeom>
        </p:spPr>
        <p:txBody>
          <a:bodyPr>
            <a:sp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b="1" dirty="0">
                <a:solidFill>
                  <a:srgbClr val="007FA3"/>
                </a:solidFill>
                <a:latin typeface="Arial (Body)"/>
                <a:ea typeface="+mj-ea"/>
                <a:cs typeface="Times New Roman" panose="02020603050405020304" pitchFamily="18" charset="0"/>
              </a:rPr>
              <a:t>Figure 23.39 </a:t>
            </a:r>
            <a:r>
              <a:rPr lang="en-US" dirty="0"/>
              <a:t>Emulsification, digestion, and absorption of fats.</a:t>
            </a:r>
            <a:endParaRPr lang="en-US" dirty="0">
              <a:latin typeface="Arial (Body)"/>
            </a:endParaRPr>
          </a:p>
        </p:txBody>
      </p:sp>
      <p:sp>
        <p:nvSpPr>
          <p:cNvPr id="6" name="Title 2"/>
          <p:cNvSpPr txBox="1">
            <a:spLocks/>
          </p:cNvSpPr>
          <p:nvPr/>
        </p:nvSpPr>
        <p:spPr>
          <a:xfrm>
            <a:off x="457581" y="244928"/>
            <a:ext cx="3581019" cy="2000548"/>
          </a:xfrm>
          <a:prstGeom prst="rect">
            <a:avLst/>
          </a:prstGeom>
        </p:spPr>
        <p:txBody>
          <a:bodyPr vert="horz" wrap="square" lIns="0" tIns="0" rIns="0" bIns="0" rtlCol="0" anchor="b">
            <a:spAutoFit/>
          </a:bodyPr>
          <a:lst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a:lstStyle>
          <a:p>
            <a:r>
              <a:rPr lang="en-US" dirty="0">
                <a:latin typeface="Times New Roman"/>
              </a:rPr>
              <a:t>Emulsification, Digestion, and Absorption of Fats </a:t>
            </a:r>
            <a:r>
              <a:rPr lang="en-US" sz="2800" dirty="0">
                <a:latin typeface="Times New Roman"/>
              </a:rPr>
              <a:t>(2 of 7)</a:t>
            </a:r>
            <a:endParaRPr lang="en-IN" sz="2800" dirty="0">
              <a:latin typeface="Times New Roman"/>
            </a:endParaRPr>
          </a:p>
        </p:txBody>
      </p:sp>
    </p:spTree>
    <p:extLst>
      <p:ext uri="{BB962C8B-B14F-4D97-AF65-F5344CB8AC3E}">
        <p14:creationId xmlns:p14="http://schemas.microsoft.com/office/powerpoint/2010/main" val="86684477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 Step 2: Digestion - pancreatic lipases hydrolyze triglycerides, yielding monoglycerides and free fatty acid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666750"/>
            <a:ext cx="2859380" cy="5129784"/>
          </a:xfrm>
          <a:prstGeom prst="rect">
            <a:avLst/>
          </a:prstGeom>
        </p:spPr>
      </p:pic>
      <p:sp>
        <p:nvSpPr>
          <p:cNvPr id="4" name="Content Placeholder 3"/>
          <p:cNvSpPr txBox="1">
            <a:spLocks/>
          </p:cNvSpPr>
          <p:nvPr/>
        </p:nvSpPr>
        <p:spPr>
          <a:xfrm>
            <a:off x="457200" y="5825179"/>
            <a:ext cx="8229600" cy="338554"/>
          </a:xfrm>
          <a:prstGeom prst="rect">
            <a:avLst/>
          </a:prstGeom>
        </p:spPr>
        <p:txBody>
          <a:bodyPr>
            <a:sp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b="1" dirty="0">
                <a:solidFill>
                  <a:srgbClr val="007FA3"/>
                </a:solidFill>
                <a:latin typeface="Arial (Body)"/>
                <a:ea typeface="+mj-ea"/>
                <a:cs typeface="Times New Roman" panose="02020603050405020304" pitchFamily="18" charset="0"/>
              </a:rPr>
              <a:t>Figure 23.39 </a:t>
            </a:r>
            <a:r>
              <a:rPr lang="en-US" dirty="0"/>
              <a:t>Emulsification, digestion, and absorption of fats.</a:t>
            </a:r>
            <a:endParaRPr lang="en-US" dirty="0">
              <a:latin typeface="Arial (Body)"/>
            </a:endParaRPr>
          </a:p>
        </p:txBody>
      </p:sp>
      <p:sp>
        <p:nvSpPr>
          <p:cNvPr id="6" name="Title 2"/>
          <p:cNvSpPr txBox="1">
            <a:spLocks/>
          </p:cNvSpPr>
          <p:nvPr/>
        </p:nvSpPr>
        <p:spPr>
          <a:xfrm>
            <a:off x="457581" y="244928"/>
            <a:ext cx="3581019" cy="2000548"/>
          </a:xfrm>
          <a:prstGeom prst="rect">
            <a:avLst/>
          </a:prstGeom>
        </p:spPr>
        <p:txBody>
          <a:bodyPr vert="horz" wrap="square" lIns="0" tIns="0" rIns="0" bIns="0" rtlCol="0" anchor="b">
            <a:spAutoFit/>
          </a:bodyPr>
          <a:lst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a:lstStyle>
          <a:p>
            <a:r>
              <a:rPr lang="en-US" dirty="0">
                <a:latin typeface="Times New Roman"/>
              </a:rPr>
              <a:t>Emulsification, Digestion, and Absorption of Fats </a:t>
            </a:r>
            <a:r>
              <a:rPr lang="en-US" sz="2800" dirty="0">
                <a:latin typeface="Times New Roman"/>
              </a:rPr>
              <a:t>(3 of 7)</a:t>
            </a:r>
            <a:endParaRPr lang="en-IN" sz="2800" dirty="0">
              <a:latin typeface="Times New Roman"/>
            </a:endParaRPr>
          </a:p>
        </p:txBody>
      </p:sp>
    </p:spTree>
    <p:extLst>
      <p:ext uri="{BB962C8B-B14F-4D97-AF65-F5344CB8AC3E}">
        <p14:creationId xmlns:p14="http://schemas.microsoft.com/office/powerpoint/2010/main" val="349051588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 Step 3: Micelle formation - free fatty acids and monoglycerides assemble with bile salts, forming micelles. Micelles ferry their contents to enterocyt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4520" y="666750"/>
            <a:ext cx="2859380" cy="5129784"/>
          </a:xfrm>
          <a:prstGeom prst="rect">
            <a:avLst/>
          </a:prstGeom>
        </p:spPr>
      </p:pic>
      <p:sp>
        <p:nvSpPr>
          <p:cNvPr id="4" name="Content Placeholder 3"/>
          <p:cNvSpPr txBox="1">
            <a:spLocks/>
          </p:cNvSpPr>
          <p:nvPr/>
        </p:nvSpPr>
        <p:spPr>
          <a:xfrm>
            <a:off x="457200" y="5825179"/>
            <a:ext cx="8229600" cy="338554"/>
          </a:xfrm>
          <a:prstGeom prst="rect">
            <a:avLst/>
          </a:prstGeom>
        </p:spPr>
        <p:txBody>
          <a:bodyPr>
            <a:sp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b="1" dirty="0">
                <a:solidFill>
                  <a:srgbClr val="007FA3"/>
                </a:solidFill>
                <a:latin typeface="Arial (Body)"/>
                <a:ea typeface="+mj-ea"/>
                <a:cs typeface="Times New Roman" panose="02020603050405020304" pitchFamily="18" charset="0"/>
              </a:rPr>
              <a:t>Figure 23.39 </a:t>
            </a:r>
            <a:r>
              <a:rPr lang="en-US" dirty="0"/>
              <a:t>Emulsification, digestion, and absorption of fats.</a:t>
            </a:r>
            <a:endParaRPr lang="en-US" dirty="0">
              <a:latin typeface="Arial (Body)"/>
            </a:endParaRPr>
          </a:p>
        </p:txBody>
      </p:sp>
      <p:sp>
        <p:nvSpPr>
          <p:cNvPr id="6" name="Title 2"/>
          <p:cNvSpPr txBox="1">
            <a:spLocks/>
          </p:cNvSpPr>
          <p:nvPr/>
        </p:nvSpPr>
        <p:spPr>
          <a:xfrm>
            <a:off x="457581" y="244928"/>
            <a:ext cx="3581019" cy="2000548"/>
          </a:xfrm>
          <a:prstGeom prst="rect">
            <a:avLst/>
          </a:prstGeom>
        </p:spPr>
        <p:txBody>
          <a:bodyPr vert="horz" wrap="square" lIns="0" tIns="0" rIns="0" bIns="0" rtlCol="0" anchor="b">
            <a:spAutoFit/>
          </a:bodyPr>
          <a:lst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a:lstStyle>
          <a:p>
            <a:r>
              <a:rPr lang="en-US" dirty="0">
                <a:latin typeface="Times New Roman"/>
              </a:rPr>
              <a:t>Emulsification, Digestion, and Absorption of Fats </a:t>
            </a:r>
            <a:r>
              <a:rPr lang="en-US" sz="2800" dirty="0">
                <a:latin typeface="Times New Roman"/>
              </a:rPr>
              <a:t>(4 of 7)</a:t>
            </a:r>
            <a:endParaRPr lang="en-IN" sz="2800" dirty="0">
              <a:latin typeface="Times New Roman"/>
            </a:endParaRPr>
          </a:p>
        </p:txBody>
      </p:sp>
    </p:spTree>
    <p:extLst>
      <p:ext uri="{BB962C8B-B14F-4D97-AF65-F5344CB8AC3E}">
        <p14:creationId xmlns:p14="http://schemas.microsoft.com/office/powerpoint/2010/main" val="358957387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 Step 4: Diffusion - fatty acids and monoglycerides diffuse from micelles into enterocyt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4520" y="670941"/>
            <a:ext cx="2859380" cy="5129784"/>
          </a:xfrm>
          <a:prstGeom prst="rect">
            <a:avLst/>
          </a:prstGeom>
        </p:spPr>
      </p:pic>
      <p:sp>
        <p:nvSpPr>
          <p:cNvPr id="4" name="Content Placeholder 3"/>
          <p:cNvSpPr txBox="1">
            <a:spLocks/>
          </p:cNvSpPr>
          <p:nvPr/>
        </p:nvSpPr>
        <p:spPr>
          <a:xfrm>
            <a:off x="457200" y="5825179"/>
            <a:ext cx="8229600" cy="338554"/>
          </a:xfrm>
          <a:prstGeom prst="rect">
            <a:avLst/>
          </a:prstGeom>
        </p:spPr>
        <p:txBody>
          <a:bodyPr>
            <a:sp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b="1" dirty="0">
                <a:solidFill>
                  <a:srgbClr val="007FA3"/>
                </a:solidFill>
                <a:latin typeface="Arial (Body)"/>
                <a:ea typeface="+mj-ea"/>
                <a:cs typeface="Times New Roman" panose="02020603050405020304" pitchFamily="18" charset="0"/>
              </a:rPr>
              <a:t>Figure 23.39 </a:t>
            </a:r>
            <a:r>
              <a:rPr lang="en-US" dirty="0"/>
              <a:t>Emulsification, digestion, and absorption of fats.</a:t>
            </a:r>
            <a:endParaRPr lang="en-US" dirty="0">
              <a:latin typeface="Arial (Body)"/>
            </a:endParaRPr>
          </a:p>
        </p:txBody>
      </p:sp>
      <p:sp>
        <p:nvSpPr>
          <p:cNvPr id="6" name="Title 2"/>
          <p:cNvSpPr txBox="1">
            <a:spLocks/>
          </p:cNvSpPr>
          <p:nvPr/>
        </p:nvSpPr>
        <p:spPr>
          <a:xfrm>
            <a:off x="457581" y="244928"/>
            <a:ext cx="3581019" cy="2000548"/>
          </a:xfrm>
          <a:prstGeom prst="rect">
            <a:avLst/>
          </a:prstGeom>
        </p:spPr>
        <p:txBody>
          <a:bodyPr vert="horz" wrap="square" lIns="0" tIns="0" rIns="0" bIns="0" rtlCol="0" anchor="b">
            <a:spAutoFit/>
          </a:bodyPr>
          <a:lst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a:lstStyle>
          <a:p>
            <a:r>
              <a:rPr lang="en-US" dirty="0">
                <a:latin typeface="Times New Roman"/>
              </a:rPr>
              <a:t>Emulsification, Digestion, and Absorption of </a:t>
            </a:r>
            <a:r>
              <a:rPr lang="en-US">
                <a:latin typeface="Times New Roman"/>
              </a:rPr>
              <a:t>Fats </a:t>
            </a:r>
            <a:r>
              <a:rPr lang="en-US" sz="2800">
                <a:latin typeface="Times New Roman"/>
              </a:rPr>
              <a:t>(5 </a:t>
            </a:r>
            <a:r>
              <a:rPr lang="en-US" sz="2800" dirty="0">
                <a:latin typeface="Times New Roman"/>
              </a:rPr>
              <a:t>of 7)</a:t>
            </a:r>
            <a:endParaRPr lang="en-IN" sz="2800" dirty="0">
              <a:latin typeface="Times New Roman"/>
            </a:endParaRPr>
          </a:p>
        </p:txBody>
      </p:sp>
    </p:spTree>
    <p:extLst>
      <p:ext uri="{BB962C8B-B14F-4D97-AF65-F5344CB8AC3E}">
        <p14:creationId xmlns:p14="http://schemas.microsoft.com/office/powerpoint/2010/main" val="94905702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 Step 5: Chylomicron formation - fatty acids and monoglycerides are recombined and packaged with other fatty substances and proteins to form chylomicr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670941"/>
            <a:ext cx="2859380" cy="5129784"/>
          </a:xfrm>
          <a:prstGeom prst="rect">
            <a:avLst/>
          </a:prstGeom>
        </p:spPr>
      </p:pic>
      <p:sp>
        <p:nvSpPr>
          <p:cNvPr id="4" name="Content Placeholder 3"/>
          <p:cNvSpPr txBox="1">
            <a:spLocks/>
          </p:cNvSpPr>
          <p:nvPr/>
        </p:nvSpPr>
        <p:spPr>
          <a:xfrm>
            <a:off x="457200" y="5825179"/>
            <a:ext cx="8229600" cy="338554"/>
          </a:xfrm>
          <a:prstGeom prst="rect">
            <a:avLst/>
          </a:prstGeom>
        </p:spPr>
        <p:txBody>
          <a:bodyPr>
            <a:sp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b="1" dirty="0">
                <a:solidFill>
                  <a:srgbClr val="007FA3"/>
                </a:solidFill>
                <a:latin typeface="Arial (Body)"/>
                <a:ea typeface="+mj-ea"/>
                <a:cs typeface="Times New Roman" panose="02020603050405020304" pitchFamily="18" charset="0"/>
              </a:rPr>
              <a:t>Figure 23.39 </a:t>
            </a:r>
            <a:r>
              <a:rPr lang="en-US" dirty="0"/>
              <a:t>Emulsification, digestion, and absorption of fats.</a:t>
            </a:r>
            <a:endParaRPr lang="en-US" dirty="0">
              <a:latin typeface="Arial (Body)"/>
            </a:endParaRPr>
          </a:p>
        </p:txBody>
      </p:sp>
      <p:sp>
        <p:nvSpPr>
          <p:cNvPr id="7" name="Title 2"/>
          <p:cNvSpPr txBox="1">
            <a:spLocks/>
          </p:cNvSpPr>
          <p:nvPr/>
        </p:nvSpPr>
        <p:spPr>
          <a:xfrm>
            <a:off x="457581" y="244928"/>
            <a:ext cx="3581019" cy="2000548"/>
          </a:xfrm>
          <a:prstGeom prst="rect">
            <a:avLst/>
          </a:prstGeom>
        </p:spPr>
        <p:txBody>
          <a:bodyPr vert="horz" wrap="square" lIns="0" tIns="0" rIns="0" bIns="0" rtlCol="0" anchor="b">
            <a:spAutoFit/>
          </a:bodyPr>
          <a:lst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a:lstStyle>
          <a:p>
            <a:r>
              <a:rPr lang="en-US" dirty="0">
                <a:latin typeface="Times New Roman"/>
              </a:rPr>
              <a:t>Emulsification, Digestion, and Absorption of Fats </a:t>
            </a:r>
            <a:r>
              <a:rPr lang="en-US" sz="2800" dirty="0">
                <a:latin typeface="Times New Roman"/>
              </a:rPr>
              <a:t>(6 of 7)</a:t>
            </a:r>
            <a:endParaRPr lang="en-IN" sz="2800" dirty="0">
              <a:latin typeface="Times New Roman"/>
            </a:endParaRPr>
          </a:p>
        </p:txBody>
      </p:sp>
    </p:spTree>
    <p:extLst>
      <p:ext uri="{BB962C8B-B14F-4D97-AF65-F5344CB8AC3E}">
        <p14:creationId xmlns:p14="http://schemas.microsoft.com/office/powerpoint/2010/main" val="410662507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4928"/>
            <a:ext cx="3581019" cy="2000548"/>
          </a:xfrm>
        </p:spPr>
        <p:txBody>
          <a:bodyPr wrap="square">
            <a:spAutoFit/>
          </a:bodyPr>
          <a:lstStyle/>
          <a:p>
            <a:r>
              <a:rPr lang="en-US" dirty="0">
                <a:latin typeface="Times New Roman"/>
              </a:rPr>
              <a:t>Emulsification, Digestion, and Absorption of Fats </a:t>
            </a:r>
            <a:r>
              <a:rPr lang="en-US" sz="2800" dirty="0">
                <a:latin typeface="Times New Roman"/>
              </a:rPr>
              <a:t>(7 of 7)</a:t>
            </a:r>
            <a:endParaRPr lang="en-IN" sz="2800" dirty="0">
              <a:latin typeface="Times New Roman"/>
            </a:endParaRPr>
          </a:p>
        </p:txBody>
      </p:sp>
      <p:pic>
        <p:nvPicPr>
          <p:cNvPr id="5" name="Picture 4" descr="- Step 6: Chylomicron transport - chylomicrons are extruded from enterocytes by exocytosis, enter lacteals, and are carried away from the intestine in lymph."/>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665477"/>
            <a:ext cx="2857116" cy="5125723"/>
          </a:xfrm>
          <a:prstGeom prst="rect">
            <a:avLst/>
          </a:prstGeom>
        </p:spPr>
      </p:pic>
      <p:sp>
        <p:nvSpPr>
          <p:cNvPr id="4" name="Content Placeholder 3"/>
          <p:cNvSpPr txBox="1">
            <a:spLocks/>
          </p:cNvSpPr>
          <p:nvPr/>
        </p:nvSpPr>
        <p:spPr>
          <a:xfrm>
            <a:off x="457200" y="5825179"/>
            <a:ext cx="8229600" cy="338554"/>
          </a:xfrm>
          <a:prstGeom prst="rect">
            <a:avLst/>
          </a:prstGeom>
        </p:spPr>
        <p:txBody>
          <a:bodyPr>
            <a:sp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b="1" dirty="0">
                <a:solidFill>
                  <a:srgbClr val="007FA3"/>
                </a:solidFill>
                <a:latin typeface="Arial (Body)"/>
                <a:ea typeface="+mj-ea"/>
                <a:cs typeface="Times New Roman" panose="02020603050405020304" pitchFamily="18" charset="0"/>
              </a:rPr>
              <a:t>Figure 23.39 </a:t>
            </a:r>
            <a:r>
              <a:rPr lang="en-US" dirty="0"/>
              <a:t>Emulsification, digestion, and absorption of fats.</a:t>
            </a:r>
            <a:endParaRPr lang="en-US" dirty="0">
              <a:latin typeface="Arial (Body)"/>
            </a:endParaRPr>
          </a:p>
        </p:txBody>
      </p:sp>
    </p:spTree>
    <p:extLst>
      <p:ext uri="{BB962C8B-B14F-4D97-AF65-F5344CB8AC3E}">
        <p14:creationId xmlns:p14="http://schemas.microsoft.com/office/powerpoint/2010/main" val="760460171"/>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1863</TotalTime>
  <Words>4970</Words>
  <Application>Microsoft Office PowerPoint</Application>
  <PresentationFormat>On-screen Show (4:3)</PresentationFormat>
  <Paragraphs>587</Paragraphs>
  <Slides>113</Slides>
  <Notes>109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113</vt:i4>
      </vt:variant>
    </vt:vector>
  </HeadingPairs>
  <TitlesOfParts>
    <vt:vector size="121" baseType="lpstr">
      <vt:lpstr>Arial</vt:lpstr>
      <vt:lpstr>Arial (Body)</vt:lpstr>
      <vt:lpstr>Calibri</vt:lpstr>
      <vt:lpstr>Tahoma</vt:lpstr>
      <vt:lpstr>Times New Roman</vt:lpstr>
      <vt:lpstr>Verdana</vt:lpstr>
      <vt:lpstr>Wingdings</vt:lpstr>
      <vt:lpstr>508 Lecture</vt:lpstr>
      <vt:lpstr>Human Anatomy and Physiology</vt:lpstr>
      <vt:lpstr>23.8 The Small Intestine</vt:lpstr>
      <vt:lpstr>Gross Anatomy (1 of 3)</vt:lpstr>
      <vt:lpstr>Gross Anatomy (2 of 3)</vt:lpstr>
      <vt:lpstr>The Small Intestine </vt:lpstr>
      <vt:lpstr>Relationship of the Liver, Gallbladder, and Pancreas to the Duodenum</vt:lpstr>
      <vt:lpstr>Gross Anatomy (3 of 3)</vt:lpstr>
      <vt:lpstr>Microscopic Anatomy (1 of 5)</vt:lpstr>
      <vt:lpstr>Microscopic Anatomy (2 of 5)</vt:lpstr>
      <vt:lpstr>Structural Modifications of the Small Intestine that Increase its Surface Area for Digestion and Absorption (1 of 3)</vt:lpstr>
      <vt:lpstr>Structural Modifications of the Small Intestine that Increase its Surface Area for Digestion and Absorption (2 of 3)</vt:lpstr>
      <vt:lpstr>Structural Modifications of the Small Intestine that Increase its Surface Area for Digestion and Absorption (3 of 3)</vt:lpstr>
      <vt:lpstr>Microvilli of the Small Intestine</vt:lpstr>
      <vt:lpstr>Microscopic Anatomy (3 of 5)</vt:lpstr>
      <vt:lpstr>Microscopic Anatomy (4 of 5)</vt:lpstr>
      <vt:lpstr>Microscopic Anatomy (5 of 5)</vt:lpstr>
      <vt:lpstr>Clinical – Homeostatic Imbalance 23.10</vt:lpstr>
      <vt:lpstr>Intestinal Juice</vt:lpstr>
      <vt:lpstr>Digestive Processes in the Small Intestine  (1 of 5)</vt:lpstr>
      <vt:lpstr>Digestive Processes in the Small Intestine  (2 of 5)</vt:lpstr>
      <vt:lpstr>Digestive Processes in the Small Intestine  (3 of 5)</vt:lpstr>
      <vt:lpstr>Digestive Processes in the Small Intestine  (4 of 5)</vt:lpstr>
      <vt:lpstr>Peristalsis and Segmentation</vt:lpstr>
      <vt:lpstr>Digestive Processes in the Small Intestine  (5 of 5)</vt:lpstr>
      <vt:lpstr>Table 23.3 Control of Small Intestinal Motility</vt:lpstr>
      <vt:lpstr>Table 23.2-1 Overview of the Functions of the Gastrointestinal Organs (1 of 2)</vt:lpstr>
      <vt:lpstr>Table 23.2-1 Overview of the Functions of the Gastrointestinal Organs (2 of 2)</vt:lpstr>
      <vt:lpstr>23.9 The Large Intestine</vt:lpstr>
      <vt:lpstr>Gross Anatomy (1 of 6)</vt:lpstr>
      <vt:lpstr>Gross Anatomy (2 of 6)</vt:lpstr>
      <vt:lpstr>Gross Anatomy (3 of 6)</vt:lpstr>
      <vt:lpstr>Gross Anatomy (4 of 6)</vt:lpstr>
      <vt:lpstr>Gross Anatomy (5 of 6)</vt:lpstr>
      <vt:lpstr>Gross Anatomy of the Large Intestine (1 of 3)</vt:lpstr>
      <vt:lpstr>Gross Anatomy of the Large Intestine (2 of 3)</vt:lpstr>
      <vt:lpstr>Gross Anatomy (6 of 6)</vt:lpstr>
      <vt:lpstr>Mesenteries of the Abdominal Digestive Organs (1 of 4)</vt:lpstr>
      <vt:lpstr>Mesenteries of the Abdominal Digestive Organs (2 of 4)</vt:lpstr>
      <vt:lpstr>Mesenteries of the Abdominal Digestive Organs (3 of 4)</vt:lpstr>
      <vt:lpstr>Mesenteries of the Abdominal Digestive Organs (4 of 4)</vt:lpstr>
      <vt:lpstr>Clinical – Homeostatic Imbalance 23.11</vt:lpstr>
      <vt:lpstr>Microscopic Anatomy (1 of 2)</vt:lpstr>
      <vt:lpstr>Microscopic Anatomy (2 of 2)</vt:lpstr>
      <vt:lpstr>Gross Anatomy of the Large Intestine (3 of 3)</vt:lpstr>
      <vt:lpstr>Bacterial Flora (1 of 3)</vt:lpstr>
      <vt:lpstr>Bacterial Flora (2 of 3)</vt:lpstr>
      <vt:lpstr>Bacterial Flora (3 of 3)</vt:lpstr>
      <vt:lpstr>Clinical – Homeostatic Imbalance 23.12 (1 of 2)</vt:lpstr>
      <vt:lpstr>Clinical – Homeostatic Imbalance 23.12 (2 of 2)</vt:lpstr>
      <vt:lpstr>Digestive Processes in the Large Intestine  (1 of 4)</vt:lpstr>
      <vt:lpstr>Clinical – Homeostatic Imbalance 23.13</vt:lpstr>
      <vt:lpstr>Digestive Processes in the Large Intestine  (2 of 4)</vt:lpstr>
      <vt:lpstr>Clinical – Homeostatic Imbalance 23.14 (1 of 2)</vt:lpstr>
      <vt:lpstr>Clinical – Homeostatic Imbalance 23.14 (2 of 2)</vt:lpstr>
      <vt:lpstr>Digestive Processes in the Large Intestine  (3 of 4)</vt:lpstr>
      <vt:lpstr>Digestive Processes in the Large Intestine  (4 of 4)</vt:lpstr>
      <vt:lpstr>Defecation Reflex (1 of 4)</vt:lpstr>
      <vt:lpstr>Defecation Reflex (2 of 4)</vt:lpstr>
      <vt:lpstr>Defecation Reflex (3 of 4)</vt:lpstr>
      <vt:lpstr>Defecation Reflex (4 of 4)</vt:lpstr>
      <vt:lpstr>Clinical – Homeostatic Imbalance 23.15 (1 of 2)</vt:lpstr>
      <vt:lpstr>Clinical – Homeostatic Imbalance 23.15 (2 of 2)</vt:lpstr>
      <vt:lpstr>Part 3 – Physiology of Digestion and Absorption</vt:lpstr>
      <vt:lpstr>23.10 Mechanisms of Digestion and Absorption</vt:lpstr>
      <vt:lpstr>Mechanism of Digestion: Enzymatic Hydrolysis</vt:lpstr>
      <vt:lpstr>Mechanisms of Absorption (1 of 2) </vt:lpstr>
      <vt:lpstr>Mechanisms of Absorption (2 of 2) </vt:lpstr>
      <vt:lpstr>23.11 Processing of Nutrients</vt:lpstr>
      <vt:lpstr>Digestion of Carbohydrates (1 of 3) </vt:lpstr>
      <vt:lpstr>Flowchart of Digestion and Absorption of Foodstuffs (1 of 4)</vt:lpstr>
      <vt:lpstr>Digestion of Carbohydrates (2 of 3) </vt:lpstr>
      <vt:lpstr>Digestion of Carbohydrates (3 of 3) </vt:lpstr>
      <vt:lpstr>Carbohydrate Digestion and Absorption in the Small Intestine (1 of 5)</vt:lpstr>
      <vt:lpstr>Carbohydrate Digestion and Absorption in the Small Intestine (2 of 5)</vt:lpstr>
      <vt:lpstr>Carbohydrate Digestion and Absorption in the Small Intestine (3 of 5)</vt:lpstr>
      <vt:lpstr>Carbohydrate Digestion and Absorption in the Small Intestine (4 of 5)</vt:lpstr>
      <vt:lpstr>Carbohydrate Digestion and Absorption in the Small Intestine (5 of 5)</vt:lpstr>
      <vt:lpstr>Clinical – Homeostatic Imbalance 23.16 (1 of 2) </vt:lpstr>
      <vt:lpstr>Clinical – Homeostatic Imbalance 23.16 (2 of 2) </vt:lpstr>
      <vt:lpstr>Digestion of Proteins (1 of 3) </vt:lpstr>
      <vt:lpstr>Flowchart of Digestion and Absorption of Foodstuffs (2 of 4)</vt:lpstr>
      <vt:lpstr>Digestion of Proteins (2 of 3) </vt:lpstr>
      <vt:lpstr>Digestion of Proteins (3 of 3) </vt:lpstr>
      <vt:lpstr>Protein Digestion and Absorption in the Small Intestine (1 of 5)</vt:lpstr>
      <vt:lpstr>Protein Digestion and Absorption in the Small Intestine (2 of 5)</vt:lpstr>
      <vt:lpstr>Protein Digestion and Absorption in the Small Intestine (3 of 5)</vt:lpstr>
      <vt:lpstr>Protein Digestion and Absorption in the Small Intestine (4 of 5)</vt:lpstr>
      <vt:lpstr>Protein Digestion and Absorption in the Small Intestine (5 of 5)</vt:lpstr>
      <vt:lpstr>Digestion of Lipids (1 of 3) </vt:lpstr>
      <vt:lpstr>Digestion of Lipids (2 of 3) </vt:lpstr>
      <vt:lpstr>Digestion of Lipids (3 of 3) </vt:lpstr>
      <vt:lpstr>Flowchart of Digestion and Absorption of Foodstuffs (3 of 4)</vt:lpstr>
      <vt:lpstr>Emulsification, Digestion, and Absorption of Fats (1 of 7)</vt:lpstr>
      <vt:lpstr>PowerPoint Presentation</vt:lpstr>
      <vt:lpstr>PowerPoint Presentation</vt:lpstr>
      <vt:lpstr>PowerPoint Presentation</vt:lpstr>
      <vt:lpstr>PowerPoint Presentation</vt:lpstr>
      <vt:lpstr>PowerPoint Presentation</vt:lpstr>
      <vt:lpstr>Emulsification, Digestion, and Absorption of Fats (7 of 7)</vt:lpstr>
      <vt:lpstr>Digestion of Nucleic Acids</vt:lpstr>
      <vt:lpstr>Flowchart of Digestion and Absorption of Foodstuffs (4 of 4)</vt:lpstr>
      <vt:lpstr>Absorption of Vitamins, Electrolytes, and Water (1 of 4)</vt:lpstr>
      <vt:lpstr>Absorption of Vitamins, Electrolytes, and Water (2 of 4)</vt:lpstr>
      <vt:lpstr>Absorption of Vitamins, Electrolytes, and Water (3 of 4)</vt:lpstr>
      <vt:lpstr>Absorption of Vitamins, Electrolytes, and Water (4 of 4)</vt:lpstr>
      <vt:lpstr>Clinical – Homeostatic Imbalance 23.17</vt:lpstr>
      <vt:lpstr>Developmental Aspects of Digestive System  (1 of 4)</vt:lpstr>
      <vt:lpstr>Embryonic Development of the Digestive System</vt:lpstr>
      <vt:lpstr>Clinical – Homeostatic Imbalance 23.18</vt:lpstr>
      <vt:lpstr>Developmental Aspects of Digestive System  (2 of 4)</vt:lpstr>
      <vt:lpstr>Developmental Aspects of Digestive System  (3 of 4)</vt:lpstr>
      <vt:lpstr>Developmental Aspects of Digestive System  (4 of 4)</vt:lpstr>
      <vt:lpstr>Copyright</vt:lpstr>
    </vt:vector>
  </TitlesOfParts>
  <Company>Integra Software Services Private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Anatomy and Physiology, Eleventh Edition</dc:title>
  <dc:subject>Anatomy and Physiology</dc:subject>
  <dc:creator>Elaine N.Marieb and Katja Hoehn</dc:creator>
  <cp:keywords>Anatomy,Physiology</cp:keywords>
  <cp:lastModifiedBy>Vinoth</cp:lastModifiedBy>
  <cp:revision>685</cp:revision>
  <dcterms:created xsi:type="dcterms:W3CDTF">2014-07-14T20:04:21Z</dcterms:created>
  <dcterms:modified xsi:type="dcterms:W3CDTF">2021-06-02T14:19:11Z</dcterms:modified>
</cp:coreProperties>
</file>